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1945600" cy="15544800"/>
  <p:notesSz cx="6858000" cy="9144000"/>
  <p:defaultTextStyle>
    <a:defPPr>
      <a:defRPr lang="en-US"/>
    </a:defPPr>
    <a:lvl1pPr marL="0" algn="l" defTabSz="2141744" rtl="0" eaLnBrk="1" latinLnBrk="0" hangingPunct="1">
      <a:defRPr sz="4200" kern="1200">
        <a:solidFill>
          <a:schemeClr val="tx1"/>
        </a:solidFill>
        <a:latin typeface="+mn-lt"/>
        <a:ea typeface="+mn-ea"/>
        <a:cs typeface="+mn-cs"/>
      </a:defRPr>
    </a:lvl1pPr>
    <a:lvl2pPr marL="1070872" algn="l" defTabSz="2141744" rtl="0" eaLnBrk="1" latinLnBrk="0" hangingPunct="1">
      <a:defRPr sz="4200" kern="1200">
        <a:solidFill>
          <a:schemeClr val="tx1"/>
        </a:solidFill>
        <a:latin typeface="+mn-lt"/>
        <a:ea typeface="+mn-ea"/>
        <a:cs typeface="+mn-cs"/>
      </a:defRPr>
    </a:lvl2pPr>
    <a:lvl3pPr marL="2141744" algn="l" defTabSz="2141744" rtl="0" eaLnBrk="1" latinLnBrk="0" hangingPunct="1">
      <a:defRPr sz="4200" kern="1200">
        <a:solidFill>
          <a:schemeClr val="tx1"/>
        </a:solidFill>
        <a:latin typeface="+mn-lt"/>
        <a:ea typeface="+mn-ea"/>
        <a:cs typeface="+mn-cs"/>
      </a:defRPr>
    </a:lvl3pPr>
    <a:lvl4pPr marL="3212615" algn="l" defTabSz="2141744" rtl="0" eaLnBrk="1" latinLnBrk="0" hangingPunct="1">
      <a:defRPr sz="4200" kern="1200">
        <a:solidFill>
          <a:schemeClr val="tx1"/>
        </a:solidFill>
        <a:latin typeface="+mn-lt"/>
        <a:ea typeface="+mn-ea"/>
        <a:cs typeface="+mn-cs"/>
      </a:defRPr>
    </a:lvl4pPr>
    <a:lvl5pPr marL="4283487" algn="l" defTabSz="2141744" rtl="0" eaLnBrk="1" latinLnBrk="0" hangingPunct="1">
      <a:defRPr sz="4200" kern="1200">
        <a:solidFill>
          <a:schemeClr val="tx1"/>
        </a:solidFill>
        <a:latin typeface="+mn-lt"/>
        <a:ea typeface="+mn-ea"/>
        <a:cs typeface="+mn-cs"/>
      </a:defRPr>
    </a:lvl5pPr>
    <a:lvl6pPr marL="5354358" algn="l" defTabSz="2141744" rtl="0" eaLnBrk="1" latinLnBrk="0" hangingPunct="1">
      <a:defRPr sz="4200" kern="1200">
        <a:solidFill>
          <a:schemeClr val="tx1"/>
        </a:solidFill>
        <a:latin typeface="+mn-lt"/>
        <a:ea typeface="+mn-ea"/>
        <a:cs typeface="+mn-cs"/>
      </a:defRPr>
    </a:lvl6pPr>
    <a:lvl7pPr marL="6425230" algn="l" defTabSz="2141744" rtl="0" eaLnBrk="1" latinLnBrk="0" hangingPunct="1">
      <a:defRPr sz="4200" kern="1200">
        <a:solidFill>
          <a:schemeClr val="tx1"/>
        </a:solidFill>
        <a:latin typeface="+mn-lt"/>
        <a:ea typeface="+mn-ea"/>
        <a:cs typeface="+mn-cs"/>
      </a:defRPr>
    </a:lvl7pPr>
    <a:lvl8pPr marL="7496101" algn="l" defTabSz="2141744" rtl="0" eaLnBrk="1" latinLnBrk="0" hangingPunct="1">
      <a:defRPr sz="4200" kern="1200">
        <a:solidFill>
          <a:schemeClr val="tx1"/>
        </a:solidFill>
        <a:latin typeface="+mn-lt"/>
        <a:ea typeface="+mn-ea"/>
        <a:cs typeface="+mn-cs"/>
      </a:defRPr>
    </a:lvl8pPr>
    <a:lvl9pPr marL="8566973" algn="l" defTabSz="2141744" rtl="0" eaLnBrk="1" latinLnBrk="0" hangingPunct="1">
      <a:defRPr sz="4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96">
          <p15:clr>
            <a:srgbClr val="A4A3A4"/>
          </p15:clr>
        </p15:guide>
        <p15:guide id="2" pos="691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tthew Gerber" initials="" lastIdx="9"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451" autoAdjust="0"/>
    <p:restoredTop sz="93580" autoAdjust="0"/>
  </p:normalViewPr>
  <p:slideViewPr>
    <p:cSldViewPr>
      <p:cViewPr>
        <p:scale>
          <a:sx n="66" d="100"/>
          <a:sy n="66" d="100"/>
        </p:scale>
        <p:origin x="-3427" y="-2400"/>
      </p:cViewPr>
      <p:guideLst>
        <p:guide orient="horz" pos="4896"/>
        <p:guide pos="691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Historical Federal Spending on Legal Aid</a:t>
            </a:r>
            <a:r>
              <a:rPr lang="en-US" u="sng" baseline="30000" dirty="0" smtClean="0"/>
              <a:t>2</a:t>
            </a:r>
            <a:endParaRPr lang="en-US" u="sng" baseline="30000"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FY 2013</c:v>
                </c:pt>
                <c:pt idx="1">
                  <c:v>FY 2014</c:v>
                </c:pt>
                <c:pt idx="2">
                  <c:v>FY 2015</c:v>
                </c:pt>
                <c:pt idx="3">
                  <c:v>FY 2016</c:v>
                </c:pt>
              </c:strCache>
            </c:strRef>
          </c:cat>
          <c:val>
            <c:numRef>
              <c:f>Sheet1!$B$2:$B$5</c:f>
              <c:numCache>
                <c:formatCode>"$"#,##0_);[Red]\("$"#,##0\)</c:formatCode>
                <c:ptCount val="4"/>
                <c:pt idx="0">
                  <c:v>341000000</c:v>
                </c:pt>
                <c:pt idx="1">
                  <c:v>365000000</c:v>
                </c:pt>
                <c:pt idx="2">
                  <c:v>375000000</c:v>
                </c:pt>
                <c:pt idx="3">
                  <c:v>352000000</c:v>
                </c:pt>
              </c:numCache>
            </c:numRef>
          </c:val>
          <c:smooth val="0"/>
        </c:ser>
        <c:dLbls>
          <c:showLegendKey val="0"/>
          <c:showVal val="0"/>
          <c:showCatName val="0"/>
          <c:showSerName val="0"/>
          <c:showPercent val="0"/>
          <c:showBubbleSize val="0"/>
        </c:dLbls>
        <c:smooth val="0"/>
        <c:axId val="324892176"/>
        <c:axId val="324892960"/>
      </c:lineChart>
      <c:catAx>
        <c:axId val="324892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24892960"/>
        <c:crosses val="autoZero"/>
        <c:auto val="1"/>
        <c:lblAlgn val="ctr"/>
        <c:lblOffset val="100"/>
        <c:noMultiLvlLbl val="0"/>
      </c:catAx>
      <c:valAx>
        <c:axId val="324892960"/>
        <c:scaling>
          <c:orientation val="minMax"/>
        </c:scaling>
        <c:delete val="0"/>
        <c:axPos val="l"/>
        <c:majorGridlines>
          <c:spPr>
            <a:ln w="9525" cap="flat" cmpd="sng" algn="ctr">
              <a:solidFill>
                <a:schemeClr val="tx1">
                  <a:lumMod val="15000"/>
                  <a:lumOff val="85000"/>
                </a:schemeClr>
              </a:solidFill>
              <a:round/>
            </a:ln>
            <a:effectLst/>
          </c:spPr>
        </c:majorGridlines>
        <c:numFmt formatCode="&quot;$&quot;#,##0_);[Red]\(&quot;$&quot;#,##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24892176"/>
        <c:crosses val="autoZero"/>
        <c:crossBetween val="between"/>
        <c:dispUnits>
          <c:builtInUnit val="millions"/>
          <c:dispUnitsLbl>
            <c:layout/>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0" dt="2017-04-17T14:14:00.049" idx="4">
    <p:pos x="4032" y="5223"/>
    <p:text>Break this down into the following:
Hypotheses
Data
Analysis
Current Results
Planned Results
As much as possible, use terminology grounded in our email exchanges with Dan. We need to check with him to determine how much TR wants to disclose about the project.</p:text>
  </p:cm>
  <p:cm authorId="0" dt="2017-04-17T14:14:43.777" idx="5">
    <p:pos x="6803" y="6347"/>
    <p:text>These three shapes don't add information.</p:text>
  </p:cm>
  <p:cm authorId="0" dt="2017-04-17T14:17:59.694" idx="6">
    <p:pos x="5015" y="5689"/>
    <p:text>Replace the general terminology here with terms from the domain. 
If we're going to contribute something particular to the RL/IRL community, be specific and use their terminology.
Add publications and conferences/journals where these publications might go. Email Michael Livermore for ideas about where to publish.</p:text>
  </p:cm>
  <p:cm authorId="0" dt="2017-04-17T14:18:56.635" idx="8">
    <p:pos x="9177" y="878"/>
    <p:text>Need to email Dan to see what TR wants to disclose and how they want to do it.</p:text>
  </p:cm>
  <p:cm authorId="0" dt="2017-04-17T14:27:05.404" idx="9">
    <p:pos x="9695" y="6714"/>
    <p:text>Add a section or region for references, and cite appropriate material.</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58F409-62C3-4F60-AC61-AED9C5EC5448}"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en-US"/>
        </a:p>
      </dgm:t>
    </dgm:pt>
    <dgm:pt modelId="{0A5E051D-7AA1-4DC7-8B99-49F386C70236}">
      <dgm:prSet phldrT="[Text]"/>
      <dgm:spPr/>
      <dgm:t>
        <a:bodyPr/>
        <a:lstStyle/>
        <a:p>
          <a:r>
            <a:rPr lang="en-US" dirty="0" smtClean="0"/>
            <a:t>Assistive Agent</a:t>
          </a:r>
          <a:endParaRPr lang="en-US" dirty="0"/>
        </a:p>
      </dgm:t>
    </dgm:pt>
    <dgm:pt modelId="{92C7B4D2-672A-41C9-9A60-C6AA2229888E}" type="parTrans" cxnId="{E16CCFF1-9AC7-48E9-9DA9-4000AF471C8C}">
      <dgm:prSet/>
      <dgm:spPr/>
      <dgm:t>
        <a:bodyPr/>
        <a:lstStyle/>
        <a:p>
          <a:endParaRPr lang="en-US"/>
        </a:p>
      </dgm:t>
    </dgm:pt>
    <dgm:pt modelId="{FBCFBBFD-A855-4D9E-9A80-4789D434867C}" type="sibTrans" cxnId="{E16CCFF1-9AC7-48E9-9DA9-4000AF471C8C}">
      <dgm:prSet/>
      <dgm:spPr/>
      <dgm:t>
        <a:bodyPr/>
        <a:lstStyle/>
        <a:p>
          <a:endParaRPr lang="en-US"/>
        </a:p>
      </dgm:t>
    </dgm:pt>
    <dgm:pt modelId="{82F23BDC-0104-4DF3-BD07-EA5FEF78728B}">
      <dgm:prSet phldrT="[Text]"/>
      <dgm:spPr/>
      <dgm:t>
        <a:bodyPr/>
        <a:lstStyle/>
        <a:p>
          <a:r>
            <a:rPr lang="en-US" dirty="0" smtClean="0"/>
            <a:t>Courts</a:t>
          </a:r>
          <a:endParaRPr lang="en-US" dirty="0"/>
        </a:p>
      </dgm:t>
    </dgm:pt>
    <dgm:pt modelId="{1B956569-8E9D-42A4-A866-2A0BDD17AC27}" type="parTrans" cxnId="{D2D1E790-1A76-4159-A972-DA790895E4DD}">
      <dgm:prSet/>
      <dgm:spPr/>
      <dgm:t>
        <a:bodyPr/>
        <a:lstStyle/>
        <a:p>
          <a:endParaRPr lang="en-US"/>
        </a:p>
      </dgm:t>
    </dgm:pt>
    <dgm:pt modelId="{6D50D8B6-F49C-4C0E-9D26-7280762C5202}" type="sibTrans" cxnId="{D2D1E790-1A76-4159-A972-DA790895E4DD}">
      <dgm:prSet/>
      <dgm:spPr/>
      <dgm:t>
        <a:bodyPr/>
        <a:lstStyle/>
        <a:p>
          <a:endParaRPr lang="en-US"/>
        </a:p>
      </dgm:t>
    </dgm:pt>
    <dgm:pt modelId="{FBFD6EA0-3985-479D-8160-CA3A196616B8}">
      <dgm:prSet phldrT="[Text]"/>
      <dgm:spPr/>
      <dgm:t>
        <a:bodyPr/>
        <a:lstStyle/>
        <a:p>
          <a:r>
            <a:rPr lang="en-US" dirty="0" smtClean="0"/>
            <a:t>Attorneys</a:t>
          </a:r>
          <a:endParaRPr lang="en-US" dirty="0"/>
        </a:p>
      </dgm:t>
    </dgm:pt>
    <dgm:pt modelId="{4C741569-B70A-4F1C-A8A3-20E4E711E5BA}" type="parTrans" cxnId="{6E48A2BA-2A72-4DA6-B0D8-413AED74CE6E}">
      <dgm:prSet/>
      <dgm:spPr/>
      <dgm:t>
        <a:bodyPr/>
        <a:lstStyle/>
        <a:p>
          <a:endParaRPr lang="en-US"/>
        </a:p>
      </dgm:t>
    </dgm:pt>
    <dgm:pt modelId="{62FA275A-E622-496B-936B-515F11DCCED6}" type="sibTrans" cxnId="{6E48A2BA-2A72-4DA6-B0D8-413AED74CE6E}">
      <dgm:prSet/>
      <dgm:spPr/>
      <dgm:t>
        <a:bodyPr/>
        <a:lstStyle/>
        <a:p>
          <a:endParaRPr lang="en-US"/>
        </a:p>
      </dgm:t>
    </dgm:pt>
    <dgm:pt modelId="{CC120F6E-84D8-4BB4-98D1-F52951BB46BE}">
      <dgm:prSet phldrT="[Text]"/>
      <dgm:spPr/>
      <dgm:t>
        <a:bodyPr/>
        <a:lstStyle/>
        <a:p>
          <a:r>
            <a:rPr lang="en-US" dirty="0" smtClean="0"/>
            <a:t>Self Represented Litigants</a:t>
          </a:r>
          <a:endParaRPr lang="en-US" dirty="0"/>
        </a:p>
      </dgm:t>
    </dgm:pt>
    <dgm:pt modelId="{EB41E36D-6D1E-49F2-9A7C-3FBCB85C7286}" type="parTrans" cxnId="{2023A8B3-1E30-4AE5-9901-2530587EB5D2}">
      <dgm:prSet/>
      <dgm:spPr/>
      <dgm:t>
        <a:bodyPr/>
        <a:lstStyle/>
        <a:p>
          <a:endParaRPr lang="en-US"/>
        </a:p>
      </dgm:t>
    </dgm:pt>
    <dgm:pt modelId="{FCC4D734-2C15-4162-9C79-CE4275D01485}" type="sibTrans" cxnId="{2023A8B3-1E30-4AE5-9901-2530587EB5D2}">
      <dgm:prSet/>
      <dgm:spPr/>
      <dgm:t>
        <a:bodyPr/>
        <a:lstStyle/>
        <a:p>
          <a:endParaRPr lang="en-US"/>
        </a:p>
      </dgm:t>
    </dgm:pt>
    <dgm:pt modelId="{55168BB0-54F7-4C3B-ACD4-22E666B85508}" type="pres">
      <dgm:prSet presAssocID="{C658F409-62C3-4F60-AC61-AED9C5EC5448}" presName="Name0" presStyleCnt="0">
        <dgm:presLayoutVars>
          <dgm:chMax val="1"/>
          <dgm:chPref val="1"/>
          <dgm:dir/>
          <dgm:animOne val="branch"/>
          <dgm:animLvl val="lvl"/>
        </dgm:presLayoutVars>
      </dgm:prSet>
      <dgm:spPr/>
    </dgm:pt>
    <dgm:pt modelId="{AED033D0-A750-4481-9E89-E271765B4550}" type="pres">
      <dgm:prSet presAssocID="{0A5E051D-7AA1-4DC7-8B99-49F386C70236}" presName="singleCycle" presStyleCnt="0"/>
      <dgm:spPr/>
    </dgm:pt>
    <dgm:pt modelId="{9B1388D5-DF93-4247-A936-F4EDD7B57590}" type="pres">
      <dgm:prSet presAssocID="{0A5E051D-7AA1-4DC7-8B99-49F386C70236}" presName="singleCenter" presStyleLbl="node1" presStyleIdx="0" presStyleCnt="4" custAng="0" custScaleX="161108" custScaleY="138947" custLinFactNeighborX="-13850" custLinFactNeighborY="-28080">
        <dgm:presLayoutVars>
          <dgm:chMax val="7"/>
          <dgm:chPref val="7"/>
        </dgm:presLayoutVars>
      </dgm:prSet>
      <dgm:spPr/>
      <dgm:t>
        <a:bodyPr/>
        <a:lstStyle/>
        <a:p>
          <a:endParaRPr lang="en-US"/>
        </a:p>
      </dgm:t>
    </dgm:pt>
    <dgm:pt modelId="{6F9ECCAE-AEB7-48A0-BF86-05448BA02D68}" type="pres">
      <dgm:prSet presAssocID="{1B956569-8E9D-42A4-A866-2A0BDD17AC27}" presName="Name56" presStyleLbl="parChTrans1D2" presStyleIdx="0" presStyleCnt="3" custSzX="209222"/>
      <dgm:spPr/>
    </dgm:pt>
    <dgm:pt modelId="{1BFCFDAC-898F-4C3C-952E-3105E586B1C0}" type="pres">
      <dgm:prSet presAssocID="{82F23BDC-0104-4DF3-BD07-EA5FEF78728B}" presName="text0" presStyleLbl="node1" presStyleIdx="1" presStyleCnt="4" custAng="0" custScaleX="289339" custScaleY="106881" custRadScaleRad="185179" custRadScaleInc="-102721">
        <dgm:presLayoutVars>
          <dgm:bulletEnabled val="1"/>
        </dgm:presLayoutVars>
      </dgm:prSet>
      <dgm:spPr/>
    </dgm:pt>
    <dgm:pt modelId="{E41D3319-AA88-4F91-985F-D81E3CA37654}" type="pres">
      <dgm:prSet presAssocID="{4C741569-B70A-4F1C-A8A3-20E4E711E5BA}" presName="Name56" presStyleLbl="parChTrans1D2" presStyleIdx="1" presStyleCnt="3" custSzX="202019"/>
      <dgm:spPr/>
    </dgm:pt>
    <dgm:pt modelId="{260126C1-8625-43F6-9D6B-ADA0448F657A}" type="pres">
      <dgm:prSet presAssocID="{FBFD6EA0-3985-479D-8160-CA3A196616B8}" presName="text0" presStyleLbl="node1" presStyleIdx="2" presStyleCnt="4" custAng="0" custScaleX="281118" custScaleY="105359" custRadScaleRad="137131" custRadScaleInc="-116125">
        <dgm:presLayoutVars>
          <dgm:bulletEnabled val="1"/>
        </dgm:presLayoutVars>
      </dgm:prSet>
      <dgm:spPr/>
    </dgm:pt>
    <dgm:pt modelId="{B97CBAE3-532E-4AC6-B4F1-7CD3CA97A4DD}" type="pres">
      <dgm:prSet presAssocID="{EB41E36D-6D1E-49F2-9A7C-3FBCB85C7286}" presName="Name56" presStyleLbl="parChTrans1D2" presStyleIdx="2" presStyleCnt="3" custSzX="165408"/>
      <dgm:spPr/>
    </dgm:pt>
    <dgm:pt modelId="{D2459078-8AC1-4242-85B6-E983B4405C22}" type="pres">
      <dgm:prSet presAssocID="{CC120F6E-84D8-4BB4-98D1-F52951BB46BE}" presName="text0" presStyleLbl="node1" presStyleIdx="3" presStyleCnt="4" custAng="0" custScaleX="554789" custScaleY="134425" custRadScaleRad="51641" custRadScaleInc="-42999">
        <dgm:presLayoutVars>
          <dgm:bulletEnabled val="1"/>
        </dgm:presLayoutVars>
      </dgm:prSet>
      <dgm:spPr/>
      <dgm:t>
        <a:bodyPr/>
        <a:lstStyle/>
        <a:p>
          <a:endParaRPr lang="en-US"/>
        </a:p>
      </dgm:t>
    </dgm:pt>
  </dgm:ptLst>
  <dgm:cxnLst>
    <dgm:cxn modelId="{6E48A2BA-2A72-4DA6-B0D8-413AED74CE6E}" srcId="{0A5E051D-7AA1-4DC7-8B99-49F386C70236}" destId="{FBFD6EA0-3985-479D-8160-CA3A196616B8}" srcOrd="1" destOrd="0" parTransId="{4C741569-B70A-4F1C-A8A3-20E4E711E5BA}" sibTransId="{62FA275A-E622-496B-936B-515F11DCCED6}"/>
    <dgm:cxn modelId="{7BD9E310-093B-4868-AEBE-395ED0BD677B}" type="presOf" srcId="{0A5E051D-7AA1-4DC7-8B99-49F386C70236}" destId="{9B1388D5-DF93-4247-A936-F4EDD7B57590}" srcOrd="0" destOrd="0" presId="urn:microsoft.com/office/officeart/2008/layout/RadialCluster"/>
    <dgm:cxn modelId="{E16CCFF1-9AC7-48E9-9DA9-4000AF471C8C}" srcId="{C658F409-62C3-4F60-AC61-AED9C5EC5448}" destId="{0A5E051D-7AA1-4DC7-8B99-49F386C70236}" srcOrd="0" destOrd="0" parTransId="{92C7B4D2-672A-41C9-9A60-C6AA2229888E}" sibTransId="{FBCFBBFD-A855-4D9E-9A80-4789D434867C}"/>
    <dgm:cxn modelId="{A5BBD3E5-963D-45E3-8D7D-07FA5DE63F1E}" type="presOf" srcId="{4C741569-B70A-4F1C-A8A3-20E4E711E5BA}" destId="{E41D3319-AA88-4F91-985F-D81E3CA37654}" srcOrd="0" destOrd="0" presId="urn:microsoft.com/office/officeart/2008/layout/RadialCluster"/>
    <dgm:cxn modelId="{F20EDD71-A3D9-4E76-B565-089F274FDEC0}" type="presOf" srcId="{EB41E36D-6D1E-49F2-9A7C-3FBCB85C7286}" destId="{B97CBAE3-532E-4AC6-B4F1-7CD3CA97A4DD}" srcOrd="0" destOrd="0" presId="urn:microsoft.com/office/officeart/2008/layout/RadialCluster"/>
    <dgm:cxn modelId="{2023A8B3-1E30-4AE5-9901-2530587EB5D2}" srcId="{0A5E051D-7AA1-4DC7-8B99-49F386C70236}" destId="{CC120F6E-84D8-4BB4-98D1-F52951BB46BE}" srcOrd="2" destOrd="0" parTransId="{EB41E36D-6D1E-49F2-9A7C-3FBCB85C7286}" sibTransId="{FCC4D734-2C15-4162-9C79-CE4275D01485}"/>
    <dgm:cxn modelId="{56A99E65-BC14-4167-93C4-4E4ADCB4DB98}" type="presOf" srcId="{CC120F6E-84D8-4BB4-98D1-F52951BB46BE}" destId="{D2459078-8AC1-4242-85B6-E983B4405C22}" srcOrd="0" destOrd="0" presId="urn:microsoft.com/office/officeart/2008/layout/RadialCluster"/>
    <dgm:cxn modelId="{55FD15B0-6F3D-4EAC-9E43-3AC35F6AB592}" type="presOf" srcId="{1B956569-8E9D-42A4-A866-2A0BDD17AC27}" destId="{6F9ECCAE-AEB7-48A0-BF86-05448BA02D68}" srcOrd="0" destOrd="0" presId="urn:microsoft.com/office/officeart/2008/layout/RadialCluster"/>
    <dgm:cxn modelId="{3B6D36B4-6AC9-45BF-895B-093B51E7C698}" type="presOf" srcId="{82F23BDC-0104-4DF3-BD07-EA5FEF78728B}" destId="{1BFCFDAC-898F-4C3C-952E-3105E586B1C0}" srcOrd="0" destOrd="0" presId="urn:microsoft.com/office/officeart/2008/layout/RadialCluster"/>
    <dgm:cxn modelId="{6A4BC1C7-7BCA-4144-9A59-E92FBE3466CD}" type="presOf" srcId="{FBFD6EA0-3985-479D-8160-CA3A196616B8}" destId="{260126C1-8625-43F6-9D6B-ADA0448F657A}" srcOrd="0" destOrd="0" presId="urn:microsoft.com/office/officeart/2008/layout/RadialCluster"/>
    <dgm:cxn modelId="{585D2898-9C65-4210-9E1A-E76CC2CF0D1F}" type="presOf" srcId="{C658F409-62C3-4F60-AC61-AED9C5EC5448}" destId="{55168BB0-54F7-4C3B-ACD4-22E666B85508}" srcOrd="0" destOrd="0" presId="urn:microsoft.com/office/officeart/2008/layout/RadialCluster"/>
    <dgm:cxn modelId="{D2D1E790-1A76-4159-A972-DA790895E4DD}" srcId="{0A5E051D-7AA1-4DC7-8B99-49F386C70236}" destId="{82F23BDC-0104-4DF3-BD07-EA5FEF78728B}" srcOrd="0" destOrd="0" parTransId="{1B956569-8E9D-42A4-A866-2A0BDD17AC27}" sibTransId="{6D50D8B6-F49C-4C0E-9D26-7280762C5202}"/>
    <dgm:cxn modelId="{2C7C4BDF-8A6A-435D-9825-F1B17078A9FC}" type="presParOf" srcId="{55168BB0-54F7-4C3B-ACD4-22E666B85508}" destId="{AED033D0-A750-4481-9E89-E271765B4550}" srcOrd="0" destOrd="0" presId="urn:microsoft.com/office/officeart/2008/layout/RadialCluster"/>
    <dgm:cxn modelId="{8C96D10B-DA93-4FFC-A410-C63E77BFA7F7}" type="presParOf" srcId="{AED033D0-A750-4481-9E89-E271765B4550}" destId="{9B1388D5-DF93-4247-A936-F4EDD7B57590}" srcOrd="0" destOrd="0" presId="urn:microsoft.com/office/officeart/2008/layout/RadialCluster"/>
    <dgm:cxn modelId="{99E99D41-ABBA-4A77-9327-765208733E9F}" type="presParOf" srcId="{AED033D0-A750-4481-9E89-E271765B4550}" destId="{6F9ECCAE-AEB7-48A0-BF86-05448BA02D68}" srcOrd="1" destOrd="0" presId="urn:microsoft.com/office/officeart/2008/layout/RadialCluster"/>
    <dgm:cxn modelId="{FECE4597-9EA2-4456-B7CB-29F9D6D56601}" type="presParOf" srcId="{AED033D0-A750-4481-9E89-E271765B4550}" destId="{1BFCFDAC-898F-4C3C-952E-3105E586B1C0}" srcOrd="2" destOrd="0" presId="urn:microsoft.com/office/officeart/2008/layout/RadialCluster"/>
    <dgm:cxn modelId="{3BCC4B96-66B1-4FD2-A4CF-28278675B6B3}" type="presParOf" srcId="{AED033D0-A750-4481-9E89-E271765B4550}" destId="{E41D3319-AA88-4F91-985F-D81E3CA37654}" srcOrd="3" destOrd="0" presId="urn:microsoft.com/office/officeart/2008/layout/RadialCluster"/>
    <dgm:cxn modelId="{6999C4C6-DC16-4870-98CF-079CF8337982}" type="presParOf" srcId="{AED033D0-A750-4481-9E89-E271765B4550}" destId="{260126C1-8625-43F6-9D6B-ADA0448F657A}" srcOrd="4" destOrd="0" presId="urn:microsoft.com/office/officeart/2008/layout/RadialCluster"/>
    <dgm:cxn modelId="{EE2D2913-6067-4985-B8BA-0319CA195179}" type="presParOf" srcId="{AED033D0-A750-4481-9E89-E271765B4550}" destId="{B97CBAE3-532E-4AC6-B4F1-7CD3CA97A4DD}" srcOrd="5" destOrd="0" presId="urn:microsoft.com/office/officeart/2008/layout/RadialCluster"/>
    <dgm:cxn modelId="{AD099BB1-A79F-41C3-9F7D-87820D87FE08}" type="presParOf" srcId="{AED033D0-A750-4481-9E89-E271765B4550}" destId="{D2459078-8AC1-4242-85B6-E983B4405C22}"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388D5-DF93-4247-A936-F4EDD7B57590}">
      <dsp:nvSpPr>
        <dsp:cNvPr id="0" name=""/>
        <dsp:cNvSpPr/>
      </dsp:nvSpPr>
      <dsp:spPr>
        <a:xfrm>
          <a:off x="2198191" y="406126"/>
          <a:ext cx="1463649" cy="126231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Assistive Agent</a:t>
          </a:r>
          <a:endParaRPr lang="en-US" sz="2700" kern="1200" dirty="0"/>
        </a:p>
      </dsp:txBody>
      <dsp:txXfrm>
        <a:off x="2259812" y="467747"/>
        <a:ext cx="1340407" cy="1139076"/>
      </dsp:txXfrm>
    </dsp:sp>
    <dsp:sp modelId="{6F9ECCAE-AEB7-48A0-BF86-05448BA02D68}">
      <dsp:nvSpPr>
        <dsp:cNvPr id="0" name=""/>
        <dsp:cNvSpPr/>
      </dsp:nvSpPr>
      <dsp:spPr>
        <a:xfrm rot="11594459">
          <a:off x="1919050" y="832686"/>
          <a:ext cx="282901" cy="0"/>
        </a:xfrm>
        <a:custGeom>
          <a:avLst/>
          <a:gdLst/>
          <a:ahLst/>
          <a:cxnLst/>
          <a:rect l="0" t="0" r="0" b="0"/>
          <a:pathLst>
            <a:path>
              <a:moveTo>
                <a:pt x="0" y="0"/>
              </a:moveTo>
              <a:lnTo>
                <a:pt x="28290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FCFDAC-898F-4C3C-952E-3105E586B1C0}">
      <dsp:nvSpPr>
        <dsp:cNvPr id="0" name=""/>
        <dsp:cNvSpPr/>
      </dsp:nvSpPr>
      <dsp:spPr>
        <a:xfrm>
          <a:off x="161639" y="267797"/>
          <a:ext cx="1761171" cy="6505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smtClean="0"/>
            <a:t>Courts</a:t>
          </a:r>
          <a:endParaRPr lang="en-US" sz="3000" kern="1200" dirty="0"/>
        </a:p>
      </dsp:txBody>
      <dsp:txXfrm>
        <a:off x="193397" y="299555"/>
        <a:ext cx="1697655" cy="587055"/>
      </dsp:txXfrm>
    </dsp:sp>
    <dsp:sp modelId="{E41D3319-AA88-4F91-985F-D81E3CA37654}">
      <dsp:nvSpPr>
        <dsp:cNvPr id="0" name=""/>
        <dsp:cNvSpPr/>
      </dsp:nvSpPr>
      <dsp:spPr>
        <a:xfrm rot="20804673">
          <a:off x="3658110" y="832789"/>
          <a:ext cx="280002" cy="0"/>
        </a:xfrm>
        <a:custGeom>
          <a:avLst/>
          <a:gdLst/>
          <a:ahLst/>
          <a:cxnLst/>
          <a:rect l="0" t="0" r="0" b="0"/>
          <a:pathLst>
            <a:path>
              <a:moveTo>
                <a:pt x="0" y="0"/>
              </a:moveTo>
              <a:lnTo>
                <a:pt x="280002"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0126C1-8625-43F6-9D6B-ADA0448F657A}">
      <dsp:nvSpPr>
        <dsp:cNvPr id="0" name=""/>
        <dsp:cNvSpPr/>
      </dsp:nvSpPr>
      <dsp:spPr>
        <a:xfrm>
          <a:off x="3934383" y="278489"/>
          <a:ext cx="1711131" cy="6413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smtClean="0"/>
            <a:t>Attorneys</a:t>
          </a:r>
          <a:endParaRPr lang="en-US" sz="3000" kern="1200" dirty="0"/>
        </a:p>
      </dsp:txBody>
      <dsp:txXfrm>
        <a:off x="3965689" y="309795"/>
        <a:ext cx="1648519" cy="578695"/>
      </dsp:txXfrm>
    </dsp:sp>
    <dsp:sp modelId="{B97CBAE3-532E-4AC6-B4F1-7CD3CA97A4DD}">
      <dsp:nvSpPr>
        <dsp:cNvPr id="0" name=""/>
        <dsp:cNvSpPr/>
      </dsp:nvSpPr>
      <dsp:spPr>
        <a:xfrm rot="5446137">
          <a:off x="2749337" y="1838356"/>
          <a:ext cx="339853" cy="0"/>
        </a:xfrm>
        <a:custGeom>
          <a:avLst/>
          <a:gdLst/>
          <a:ahLst/>
          <a:cxnLst/>
          <a:rect l="0" t="0" r="0" b="0"/>
          <a:pathLst>
            <a:path>
              <a:moveTo>
                <a:pt x="0" y="0"/>
              </a:moveTo>
              <a:lnTo>
                <a:pt x="339853"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459078-8AC1-4242-85B6-E983B4405C22}">
      <dsp:nvSpPr>
        <dsp:cNvPr id="0" name=""/>
        <dsp:cNvSpPr/>
      </dsp:nvSpPr>
      <dsp:spPr>
        <a:xfrm>
          <a:off x="1223026" y="2008268"/>
          <a:ext cx="3376933" cy="8182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lvl="0" algn="ctr" defTabSz="1022350">
            <a:lnSpc>
              <a:spcPct val="90000"/>
            </a:lnSpc>
            <a:spcBef>
              <a:spcPct val="0"/>
            </a:spcBef>
            <a:spcAft>
              <a:spcPct val="35000"/>
            </a:spcAft>
          </a:pPr>
          <a:r>
            <a:rPr lang="en-US" sz="2300" kern="1200" dirty="0" smtClean="0"/>
            <a:t>Self Represented Litigants</a:t>
          </a:r>
          <a:endParaRPr lang="en-US" sz="2300" kern="1200" dirty="0"/>
        </a:p>
      </dsp:txBody>
      <dsp:txXfrm>
        <a:off x="1262969" y="2048211"/>
        <a:ext cx="3297047" cy="738342"/>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273CCD-678B-4578-A869-B19D87CF52CF}" type="datetimeFigureOut">
              <a:rPr lang="en-US" smtClean="0"/>
              <a:pPr/>
              <a:t>4/17/2017</a:t>
            </a:fld>
            <a:endParaRPr lang="en-US"/>
          </a:p>
        </p:txBody>
      </p:sp>
      <p:sp>
        <p:nvSpPr>
          <p:cNvPr id="4" name="Slide Image Placeholder 3"/>
          <p:cNvSpPr>
            <a:spLocks noGrp="1" noRot="1" noChangeAspect="1"/>
          </p:cNvSpPr>
          <p:nvPr>
            <p:ph type="sldImg" idx="2"/>
          </p:nvPr>
        </p:nvSpPr>
        <p:spPr>
          <a:xfrm>
            <a:off x="1009650" y="685800"/>
            <a:ext cx="4838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0F1597-2442-47E3-97E2-7E550C1B2C60}" type="slidenum">
              <a:rPr lang="en-US" smtClean="0"/>
              <a:pPr/>
              <a:t>‹#›</a:t>
            </a:fld>
            <a:endParaRPr lang="en-US"/>
          </a:p>
        </p:txBody>
      </p:sp>
    </p:spTree>
    <p:extLst>
      <p:ext uri="{BB962C8B-B14F-4D97-AF65-F5344CB8AC3E}">
        <p14:creationId xmlns:p14="http://schemas.microsoft.com/office/powerpoint/2010/main" val="4276003439"/>
      </p:ext>
    </p:extLst>
  </p:cSld>
  <p:clrMap bg1="lt1" tx1="dk1" bg2="lt2" tx2="dk2" accent1="accent1" accent2="accent2" accent3="accent3" accent4="accent4" accent5="accent5" accent6="accent6" hlink="hlink" folHlink="folHlink"/>
  <p:notesStyle>
    <a:lvl1pPr marL="0" algn="l" defTabSz="2141744" rtl="0" eaLnBrk="1" latinLnBrk="0" hangingPunct="1">
      <a:defRPr sz="2800" kern="1200">
        <a:solidFill>
          <a:schemeClr val="tx1"/>
        </a:solidFill>
        <a:latin typeface="+mn-lt"/>
        <a:ea typeface="+mn-ea"/>
        <a:cs typeface="+mn-cs"/>
      </a:defRPr>
    </a:lvl1pPr>
    <a:lvl2pPr marL="1070872" algn="l" defTabSz="2141744" rtl="0" eaLnBrk="1" latinLnBrk="0" hangingPunct="1">
      <a:defRPr sz="2800" kern="1200">
        <a:solidFill>
          <a:schemeClr val="tx1"/>
        </a:solidFill>
        <a:latin typeface="+mn-lt"/>
        <a:ea typeface="+mn-ea"/>
        <a:cs typeface="+mn-cs"/>
      </a:defRPr>
    </a:lvl2pPr>
    <a:lvl3pPr marL="2141744" algn="l" defTabSz="2141744" rtl="0" eaLnBrk="1" latinLnBrk="0" hangingPunct="1">
      <a:defRPr sz="2800" kern="1200">
        <a:solidFill>
          <a:schemeClr val="tx1"/>
        </a:solidFill>
        <a:latin typeface="+mn-lt"/>
        <a:ea typeface="+mn-ea"/>
        <a:cs typeface="+mn-cs"/>
      </a:defRPr>
    </a:lvl3pPr>
    <a:lvl4pPr marL="3212615" algn="l" defTabSz="2141744" rtl="0" eaLnBrk="1" latinLnBrk="0" hangingPunct="1">
      <a:defRPr sz="2800" kern="1200">
        <a:solidFill>
          <a:schemeClr val="tx1"/>
        </a:solidFill>
        <a:latin typeface="+mn-lt"/>
        <a:ea typeface="+mn-ea"/>
        <a:cs typeface="+mn-cs"/>
      </a:defRPr>
    </a:lvl4pPr>
    <a:lvl5pPr marL="4283487" algn="l" defTabSz="2141744" rtl="0" eaLnBrk="1" latinLnBrk="0" hangingPunct="1">
      <a:defRPr sz="2800" kern="1200">
        <a:solidFill>
          <a:schemeClr val="tx1"/>
        </a:solidFill>
        <a:latin typeface="+mn-lt"/>
        <a:ea typeface="+mn-ea"/>
        <a:cs typeface="+mn-cs"/>
      </a:defRPr>
    </a:lvl5pPr>
    <a:lvl6pPr marL="5354358" algn="l" defTabSz="2141744" rtl="0" eaLnBrk="1" latinLnBrk="0" hangingPunct="1">
      <a:defRPr sz="2800" kern="1200">
        <a:solidFill>
          <a:schemeClr val="tx1"/>
        </a:solidFill>
        <a:latin typeface="+mn-lt"/>
        <a:ea typeface="+mn-ea"/>
        <a:cs typeface="+mn-cs"/>
      </a:defRPr>
    </a:lvl6pPr>
    <a:lvl7pPr marL="6425230" algn="l" defTabSz="2141744" rtl="0" eaLnBrk="1" latinLnBrk="0" hangingPunct="1">
      <a:defRPr sz="2800" kern="1200">
        <a:solidFill>
          <a:schemeClr val="tx1"/>
        </a:solidFill>
        <a:latin typeface="+mn-lt"/>
        <a:ea typeface="+mn-ea"/>
        <a:cs typeface="+mn-cs"/>
      </a:defRPr>
    </a:lvl7pPr>
    <a:lvl8pPr marL="7496101" algn="l" defTabSz="2141744" rtl="0" eaLnBrk="1" latinLnBrk="0" hangingPunct="1">
      <a:defRPr sz="2800" kern="1200">
        <a:solidFill>
          <a:schemeClr val="tx1"/>
        </a:solidFill>
        <a:latin typeface="+mn-lt"/>
        <a:ea typeface="+mn-ea"/>
        <a:cs typeface="+mn-cs"/>
      </a:defRPr>
    </a:lvl8pPr>
    <a:lvl9pPr marL="8566973" algn="l" defTabSz="2141744" rtl="0" eaLnBrk="1" latinLnBrk="0" hangingPunct="1">
      <a:defRPr sz="2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stretch>
            <a:fillRect/>
          </a:stretch>
        </p:blipFill>
        <p:spPr>
          <a:xfrm>
            <a:off x="1219200" y="13656116"/>
            <a:ext cx="3124200" cy="1276082"/>
          </a:xfrm>
          <a:prstGeom prst="rect">
            <a:avLst/>
          </a:prstGeom>
        </p:spPr>
      </p:pic>
      <p:pic>
        <p:nvPicPr>
          <p:cNvPr id="4" name="Picture 3"/>
          <p:cNvPicPr>
            <a:picLocks noChangeAspect="1"/>
          </p:cNvPicPr>
          <p:nvPr userDrawn="1"/>
        </p:nvPicPr>
        <p:blipFill>
          <a:blip r:embed="rId4"/>
          <a:stretch>
            <a:fillRect/>
          </a:stretch>
        </p:blipFill>
        <p:spPr>
          <a:xfrm>
            <a:off x="16215562" y="13772971"/>
            <a:ext cx="1241577" cy="1188744"/>
          </a:xfrm>
          <a:prstGeom prst="rect">
            <a:avLst/>
          </a:prstGeom>
        </p:spPr>
      </p:pic>
      <p:pic>
        <p:nvPicPr>
          <p:cNvPr id="5" name="Picture 4"/>
          <p:cNvPicPr>
            <a:picLocks noChangeAspect="1"/>
          </p:cNvPicPr>
          <p:nvPr userDrawn="1"/>
        </p:nvPicPr>
        <p:blipFill>
          <a:blip r:embed="rId5"/>
          <a:stretch>
            <a:fillRect/>
          </a:stretch>
        </p:blipFill>
        <p:spPr>
          <a:xfrm>
            <a:off x="17457139" y="14179296"/>
            <a:ext cx="4488461" cy="752902"/>
          </a:xfrm>
          <a:prstGeom prst="rect">
            <a:avLst/>
          </a:prstGeom>
        </p:spPr>
      </p:pic>
      <p:sp>
        <p:nvSpPr>
          <p:cNvPr id="7" name="TextBox 6"/>
          <p:cNvSpPr txBox="1"/>
          <p:nvPr userDrawn="1"/>
        </p:nvSpPr>
        <p:spPr>
          <a:xfrm>
            <a:off x="8153400" y="14121514"/>
            <a:ext cx="5715000" cy="830997"/>
          </a:xfrm>
          <a:prstGeom prst="rect">
            <a:avLst/>
          </a:prstGeom>
          <a:noFill/>
        </p:spPr>
        <p:txBody>
          <a:bodyPr wrap="square" rtlCol="0">
            <a:spAutoFit/>
          </a:bodyPr>
          <a:lstStyle/>
          <a:p>
            <a:r>
              <a:rPr lang="en-US" sz="2400" b="1" dirty="0" smtClean="0">
                <a:solidFill>
                  <a:schemeClr val="tx1"/>
                </a:solidFill>
              </a:rPr>
              <a:t>CONFIDENTIAL</a:t>
            </a:r>
            <a:r>
              <a:rPr lang="en-US" sz="2400" b="1" baseline="0" dirty="0" smtClean="0">
                <a:solidFill>
                  <a:schemeClr val="tx1"/>
                </a:solidFill>
              </a:rPr>
              <a:t> and PROPRIETARY to CVDI</a:t>
            </a:r>
          </a:p>
          <a:p>
            <a:pPr algn="ctr"/>
            <a:r>
              <a:rPr lang="en-US" sz="2400" b="0" i="1" baseline="0" dirty="0" smtClean="0">
                <a:solidFill>
                  <a:schemeClr val="tx1"/>
                </a:solidFill>
              </a:rPr>
              <a:t>www.nsfcvdi.org</a:t>
            </a:r>
            <a:endParaRPr lang="en-US" sz="2400" b="0" i="1"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ctr" defTabSz="2141744" rtl="0" eaLnBrk="1" latinLnBrk="0" hangingPunct="1">
        <a:spcBef>
          <a:spcPct val="0"/>
        </a:spcBef>
        <a:buNone/>
        <a:defRPr sz="10300" kern="1200">
          <a:solidFill>
            <a:schemeClr val="tx1"/>
          </a:solidFill>
          <a:latin typeface="+mj-lt"/>
          <a:ea typeface="+mj-ea"/>
          <a:cs typeface="+mj-cs"/>
        </a:defRPr>
      </a:lvl1pPr>
    </p:titleStyle>
    <p:bodyStyle>
      <a:lvl1pPr marL="803154" indent="-803154" algn="l" defTabSz="2141744" rtl="0" eaLnBrk="1" latinLnBrk="0" hangingPunct="1">
        <a:spcBef>
          <a:spcPct val="20000"/>
        </a:spcBef>
        <a:buFont typeface="Arial" pitchFamily="34" charset="0"/>
        <a:buChar char="•"/>
        <a:defRPr sz="7500" kern="1200">
          <a:solidFill>
            <a:schemeClr val="tx1"/>
          </a:solidFill>
          <a:latin typeface="+mn-lt"/>
          <a:ea typeface="+mn-ea"/>
          <a:cs typeface="+mn-cs"/>
        </a:defRPr>
      </a:lvl1pPr>
      <a:lvl2pPr marL="1740166" indent="-669295" algn="l" defTabSz="2141744" rtl="0" eaLnBrk="1" latinLnBrk="0" hangingPunct="1">
        <a:spcBef>
          <a:spcPct val="20000"/>
        </a:spcBef>
        <a:buFont typeface="Arial" pitchFamily="34" charset="0"/>
        <a:buChar char="–"/>
        <a:defRPr sz="6600" kern="1200">
          <a:solidFill>
            <a:schemeClr val="tx1"/>
          </a:solidFill>
          <a:latin typeface="+mn-lt"/>
          <a:ea typeface="+mn-ea"/>
          <a:cs typeface="+mn-cs"/>
        </a:defRPr>
      </a:lvl2pPr>
      <a:lvl3pPr marL="2677180" indent="-535436" algn="l" defTabSz="2141744" rtl="0" eaLnBrk="1" latinLnBrk="0" hangingPunct="1">
        <a:spcBef>
          <a:spcPct val="20000"/>
        </a:spcBef>
        <a:buFont typeface="Arial" pitchFamily="34" charset="0"/>
        <a:buChar char="•"/>
        <a:defRPr sz="5600" kern="1200">
          <a:solidFill>
            <a:schemeClr val="tx1"/>
          </a:solidFill>
          <a:latin typeface="+mn-lt"/>
          <a:ea typeface="+mn-ea"/>
          <a:cs typeface="+mn-cs"/>
        </a:defRPr>
      </a:lvl3pPr>
      <a:lvl4pPr marL="3748051" indent="-535436" algn="l" defTabSz="2141744" rtl="0" eaLnBrk="1" latinLnBrk="0" hangingPunct="1">
        <a:spcBef>
          <a:spcPct val="20000"/>
        </a:spcBef>
        <a:buFont typeface="Arial" pitchFamily="34" charset="0"/>
        <a:buChar char="–"/>
        <a:defRPr sz="4800" kern="1200">
          <a:solidFill>
            <a:schemeClr val="tx1"/>
          </a:solidFill>
          <a:latin typeface="+mn-lt"/>
          <a:ea typeface="+mn-ea"/>
          <a:cs typeface="+mn-cs"/>
        </a:defRPr>
      </a:lvl4pPr>
      <a:lvl5pPr marL="4818922" indent="-535436" algn="l" defTabSz="2141744" rtl="0" eaLnBrk="1" latinLnBrk="0" hangingPunct="1">
        <a:spcBef>
          <a:spcPct val="20000"/>
        </a:spcBef>
        <a:buFont typeface="Arial" pitchFamily="34" charset="0"/>
        <a:buChar char="»"/>
        <a:defRPr sz="4800" kern="1200">
          <a:solidFill>
            <a:schemeClr val="tx1"/>
          </a:solidFill>
          <a:latin typeface="+mn-lt"/>
          <a:ea typeface="+mn-ea"/>
          <a:cs typeface="+mn-cs"/>
        </a:defRPr>
      </a:lvl5pPr>
      <a:lvl6pPr marL="5889793" indent="-535436" algn="l" defTabSz="2141744" rtl="0" eaLnBrk="1" latinLnBrk="0" hangingPunct="1">
        <a:spcBef>
          <a:spcPct val="20000"/>
        </a:spcBef>
        <a:buFont typeface="Arial" pitchFamily="34" charset="0"/>
        <a:buChar char="•"/>
        <a:defRPr sz="4800" kern="1200">
          <a:solidFill>
            <a:schemeClr val="tx1"/>
          </a:solidFill>
          <a:latin typeface="+mn-lt"/>
          <a:ea typeface="+mn-ea"/>
          <a:cs typeface="+mn-cs"/>
        </a:defRPr>
      </a:lvl6pPr>
      <a:lvl7pPr marL="6960665" indent="-535436" algn="l" defTabSz="2141744" rtl="0" eaLnBrk="1" latinLnBrk="0" hangingPunct="1">
        <a:spcBef>
          <a:spcPct val="20000"/>
        </a:spcBef>
        <a:buFont typeface="Arial" pitchFamily="34" charset="0"/>
        <a:buChar char="•"/>
        <a:defRPr sz="4800" kern="1200">
          <a:solidFill>
            <a:schemeClr val="tx1"/>
          </a:solidFill>
          <a:latin typeface="+mn-lt"/>
          <a:ea typeface="+mn-ea"/>
          <a:cs typeface="+mn-cs"/>
        </a:defRPr>
      </a:lvl7pPr>
      <a:lvl8pPr marL="8031537" indent="-535436" algn="l" defTabSz="2141744" rtl="0" eaLnBrk="1" latinLnBrk="0" hangingPunct="1">
        <a:spcBef>
          <a:spcPct val="20000"/>
        </a:spcBef>
        <a:buFont typeface="Arial" pitchFamily="34" charset="0"/>
        <a:buChar char="•"/>
        <a:defRPr sz="4800" kern="1200">
          <a:solidFill>
            <a:schemeClr val="tx1"/>
          </a:solidFill>
          <a:latin typeface="+mn-lt"/>
          <a:ea typeface="+mn-ea"/>
          <a:cs typeface="+mn-cs"/>
        </a:defRPr>
      </a:lvl8pPr>
      <a:lvl9pPr marL="9102409" indent="-535436" algn="l" defTabSz="2141744" rtl="0" eaLnBrk="1" latinLnBrk="0" hangingPunct="1">
        <a:spcBef>
          <a:spcPct val="20000"/>
        </a:spcBef>
        <a:buFont typeface="Arial" pitchFamily="34" charset="0"/>
        <a:buChar char="•"/>
        <a:defRPr sz="4800" kern="1200">
          <a:solidFill>
            <a:schemeClr val="tx1"/>
          </a:solidFill>
          <a:latin typeface="+mn-lt"/>
          <a:ea typeface="+mn-ea"/>
          <a:cs typeface="+mn-cs"/>
        </a:defRPr>
      </a:lvl9pPr>
    </p:bodyStyle>
    <p:otherStyle>
      <a:defPPr>
        <a:defRPr lang="en-US"/>
      </a:defPPr>
      <a:lvl1pPr marL="0" algn="l" defTabSz="2141744" rtl="0" eaLnBrk="1" latinLnBrk="0" hangingPunct="1">
        <a:defRPr sz="4200" kern="1200">
          <a:solidFill>
            <a:schemeClr val="tx1"/>
          </a:solidFill>
          <a:latin typeface="+mn-lt"/>
          <a:ea typeface="+mn-ea"/>
          <a:cs typeface="+mn-cs"/>
        </a:defRPr>
      </a:lvl1pPr>
      <a:lvl2pPr marL="1070872" algn="l" defTabSz="2141744" rtl="0" eaLnBrk="1" latinLnBrk="0" hangingPunct="1">
        <a:defRPr sz="4200" kern="1200">
          <a:solidFill>
            <a:schemeClr val="tx1"/>
          </a:solidFill>
          <a:latin typeface="+mn-lt"/>
          <a:ea typeface="+mn-ea"/>
          <a:cs typeface="+mn-cs"/>
        </a:defRPr>
      </a:lvl2pPr>
      <a:lvl3pPr marL="2141744" algn="l" defTabSz="2141744" rtl="0" eaLnBrk="1" latinLnBrk="0" hangingPunct="1">
        <a:defRPr sz="4200" kern="1200">
          <a:solidFill>
            <a:schemeClr val="tx1"/>
          </a:solidFill>
          <a:latin typeface="+mn-lt"/>
          <a:ea typeface="+mn-ea"/>
          <a:cs typeface="+mn-cs"/>
        </a:defRPr>
      </a:lvl3pPr>
      <a:lvl4pPr marL="3212615" algn="l" defTabSz="2141744" rtl="0" eaLnBrk="1" latinLnBrk="0" hangingPunct="1">
        <a:defRPr sz="4200" kern="1200">
          <a:solidFill>
            <a:schemeClr val="tx1"/>
          </a:solidFill>
          <a:latin typeface="+mn-lt"/>
          <a:ea typeface="+mn-ea"/>
          <a:cs typeface="+mn-cs"/>
        </a:defRPr>
      </a:lvl4pPr>
      <a:lvl5pPr marL="4283487" algn="l" defTabSz="2141744" rtl="0" eaLnBrk="1" latinLnBrk="0" hangingPunct="1">
        <a:defRPr sz="4200" kern="1200">
          <a:solidFill>
            <a:schemeClr val="tx1"/>
          </a:solidFill>
          <a:latin typeface="+mn-lt"/>
          <a:ea typeface="+mn-ea"/>
          <a:cs typeface="+mn-cs"/>
        </a:defRPr>
      </a:lvl5pPr>
      <a:lvl6pPr marL="5354358" algn="l" defTabSz="2141744" rtl="0" eaLnBrk="1" latinLnBrk="0" hangingPunct="1">
        <a:defRPr sz="4200" kern="1200">
          <a:solidFill>
            <a:schemeClr val="tx1"/>
          </a:solidFill>
          <a:latin typeface="+mn-lt"/>
          <a:ea typeface="+mn-ea"/>
          <a:cs typeface="+mn-cs"/>
        </a:defRPr>
      </a:lvl6pPr>
      <a:lvl7pPr marL="6425230" algn="l" defTabSz="2141744" rtl="0" eaLnBrk="1" latinLnBrk="0" hangingPunct="1">
        <a:defRPr sz="4200" kern="1200">
          <a:solidFill>
            <a:schemeClr val="tx1"/>
          </a:solidFill>
          <a:latin typeface="+mn-lt"/>
          <a:ea typeface="+mn-ea"/>
          <a:cs typeface="+mn-cs"/>
        </a:defRPr>
      </a:lvl7pPr>
      <a:lvl8pPr marL="7496101" algn="l" defTabSz="2141744" rtl="0" eaLnBrk="1" latinLnBrk="0" hangingPunct="1">
        <a:defRPr sz="4200" kern="1200">
          <a:solidFill>
            <a:schemeClr val="tx1"/>
          </a:solidFill>
          <a:latin typeface="+mn-lt"/>
          <a:ea typeface="+mn-ea"/>
          <a:cs typeface="+mn-cs"/>
        </a:defRPr>
      </a:lvl8pPr>
      <a:lvl9pPr marL="8566973" algn="l" defTabSz="2141744" rtl="0" eaLnBrk="1" latinLnBrk="0" hangingPunct="1">
        <a:defRPr sz="4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1.xml"/><Relationship Id="rId7" Type="http://schemas.openxmlformats.org/officeDocument/2006/relationships/chart" Target="../charts/char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comments" Target="../comments/comment1.xml"/><Relationship Id="rId4" Type="http://schemas.openxmlformats.org/officeDocument/2006/relationships/diagramQuickStyle" Target="../diagrams/quickStyle1.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p:cNvGraphicFramePr/>
          <p:nvPr>
            <p:extLst>
              <p:ext uri="{D42A27DB-BD31-4B8C-83A1-F6EECF244321}">
                <p14:modId xmlns:p14="http://schemas.microsoft.com/office/powerpoint/2010/main" val="4150738260"/>
              </p:ext>
            </p:extLst>
          </p:nvPr>
        </p:nvGraphicFramePr>
        <p:xfrm>
          <a:off x="8067965" y="4343320"/>
          <a:ext cx="5800435" cy="3028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15002256" y="8277809"/>
            <a:ext cx="5791200" cy="460191"/>
          </a:xfrm>
          <a:prstGeom prst="rect">
            <a:avLst/>
          </a:prstGeom>
          <a:solidFill>
            <a:schemeClr val="accent1">
              <a:lumMod val="75000"/>
            </a:schemeClr>
          </a:solidFill>
        </p:spPr>
        <p:txBody>
          <a:bodyPr wrap="square" lIns="59500" tIns="29750" rIns="59500" bIns="29750" rtlCol="0">
            <a:spAutoFit/>
          </a:bodyPr>
          <a:lstStyle/>
          <a:p>
            <a:pPr algn="ctr"/>
            <a:r>
              <a:rPr lang="en-US" sz="2600" b="1" dirty="0">
                <a:solidFill>
                  <a:schemeClr val="bg1"/>
                </a:solidFill>
              </a:rPr>
              <a:t>IMPACT</a:t>
            </a:r>
          </a:p>
        </p:txBody>
      </p:sp>
      <p:sp>
        <p:nvSpPr>
          <p:cNvPr id="3" name="TextBox 2"/>
          <p:cNvSpPr txBox="1"/>
          <p:nvPr/>
        </p:nvSpPr>
        <p:spPr>
          <a:xfrm>
            <a:off x="15002256" y="8738395"/>
            <a:ext cx="5791200" cy="1445043"/>
          </a:xfrm>
          <a:prstGeom prst="rect">
            <a:avLst/>
          </a:prstGeom>
          <a:noFill/>
        </p:spPr>
        <p:txBody>
          <a:bodyPr wrap="square" lIns="59472" tIns="29734" rIns="59472" bIns="29734" rtlCol="0">
            <a:spAutoFit/>
          </a:bodyPr>
          <a:lstStyle/>
          <a:p>
            <a:pPr marL="446035" indent="-446035">
              <a:buFont typeface="Arial" pitchFamily="34" charset="0"/>
              <a:buChar char="•"/>
            </a:pPr>
            <a:r>
              <a:rPr lang="en-US" sz="1800" dirty="0"/>
              <a:t>Increased successful resolutions for all SRL’s</a:t>
            </a:r>
          </a:p>
          <a:p>
            <a:pPr marL="446035" indent="-446035">
              <a:buFont typeface="Arial" pitchFamily="34" charset="0"/>
              <a:buChar char="•"/>
            </a:pPr>
            <a:r>
              <a:rPr lang="en-US" sz="1800" dirty="0"/>
              <a:t>Increased hourly rate for </a:t>
            </a:r>
            <a:r>
              <a:rPr lang="en-US" sz="1800" dirty="0" smtClean="0"/>
              <a:t>attorneys to serve</a:t>
            </a:r>
            <a:endParaRPr lang="en-US" sz="1800" dirty="0"/>
          </a:p>
          <a:p>
            <a:pPr marL="446035" indent="-446035">
              <a:buFont typeface="Arial" pitchFamily="34" charset="0"/>
              <a:buChar char="•"/>
            </a:pPr>
            <a:r>
              <a:rPr lang="en-US" sz="1800" dirty="0"/>
              <a:t>Decrease in the pressure on the US Court System</a:t>
            </a:r>
          </a:p>
          <a:p>
            <a:pPr marL="446035" indent="-446035">
              <a:buFont typeface="Arial" pitchFamily="34" charset="0"/>
              <a:buChar char="•"/>
            </a:pPr>
            <a:r>
              <a:rPr lang="en-US" sz="1800" dirty="0"/>
              <a:t>New model proven which can be used in many industries</a:t>
            </a:r>
          </a:p>
        </p:txBody>
      </p:sp>
      <p:sp>
        <p:nvSpPr>
          <p:cNvPr id="4" name="TextBox 3"/>
          <p:cNvSpPr txBox="1"/>
          <p:nvPr/>
        </p:nvSpPr>
        <p:spPr>
          <a:xfrm>
            <a:off x="15002256" y="2976541"/>
            <a:ext cx="5791200" cy="460191"/>
          </a:xfrm>
          <a:prstGeom prst="rect">
            <a:avLst/>
          </a:prstGeom>
          <a:solidFill>
            <a:schemeClr val="accent1">
              <a:lumMod val="75000"/>
            </a:schemeClr>
          </a:solidFill>
        </p:spPr>
        <p:txBody>
          <a:bodyPr wrap="square" lIns="59500" tIns="29750" rIns="59500" bIns="29750" rtlCol="0">
            <a:spAutoFit/>
          </a:bodyPr>
          <a:lstStyle/>
          <a:p>
            <a:pPr algn="ctr"/>
            <a:r>
              <a:rPr lang="en-US" sz="2600" b="1">
                <a:solidFill>
                  <a:schemeClr val="bg1"/>
                </a:solidFill>
              </a:rPr>
              <a:t>OBJECTIVES</a:t>
            </a:r>
            <a:endParaRPr lang="en-US" sz="2600" b="1" dirty="0">
              <a:solidFill>
                <a:schemeClr val="bg1"/>
              </a:solidFill>
            </a:endParaRPr>
          </a:p>
        </p:txBody>
      </p:sp>
      <p:sp>
        <p:nvSpPr>
          <p:cNvPr id="5" name="TextBox 4"/>
          <p:cNvSpPr txBox="1"/>
          <p:nvPr/>
        </p:nvSpPr>
        <p:spPr>
          <a:xfrm>
            <a:off x="15002256" y="3431370"/>
            <a:ext cx="5791200" cy="1168044"/>
          </a:xfrm>
          <a:prstGeom prst="rect">
            <a:avLst/>
          </a:prstGeom>
          <a:noFill/>
        </p:spPr>
        <p:txBody>
          <a:bodyPr wrap="square" lIns="59472" tIns="29734" rIns="59472" bIns="29734" rtlCol="0">
            <a:spAutoFit/>
          </a:bodyPr>
          <a:lstStyle/>
          <a:p>
            <a:pPr marL="446035" indent="-446035">
              <a:buFont typeface="Arial" pitchFamily="34" charset="0"/>
              <a:buChar char="•"/>
            </a:pPr>
            <a:r>
              <a:rPr lang="en-US" sz="1800" dirty="0" smtClean="0"/>
              <a:t>Conduct </a:t>
            </a:r>
            <a:r>
              <a:rPr lang="en-US" sz="1800" dirty="0" smtClean="0"/>
              <a:t>seminal research into digital assistants</a:t>
            </a:r>
            <a:endParaRPr lang="en-US" sz="1800" dirty="0"/>
          </a:p>
          <a:p>
            <a:pPr marL="446035" indent="-446035">
              <a:buFont typeface="Arial" pitchFamily="34" charset="0"/>
              <a:buChar char="•"/>
            </a:pPr>
            <a:r>
              <a:rPr lang="en-US" sz="1800" dirty="0" smtClean="0"/>
              <a:t>Demonstrate usefulness of RL </a:t>
            </a:r>
            <a:r>
              <a:rPr lang="en-US" sz="1800" dirty="0"/>
              <a:t>to </a:t>
            </a:r>
            <a:r>
              <a:rPr lang="en-US" sz="1800" dirty="0" smtClean="0"/>
              <a:t>knowledge services</a:t>
            </a:r>
          </a:p>
          <a:p>
            <a:pPr marL="446035" indent="-446035">
              <a:buFont typeface="Arial" pitchFamily="34" charset="0"/>
              <a:buChar char="•"/>
            </a:pPr>
            <a:r>
              <a:rPr lang="en-US" sz="1800" dirty="0"/>
              <a:t>Extend current research to identify an SRL’s objectives and needs (Rewards) based on their behaviors (Policy</a:t>
            </a:r>
            <a:r>
              <a:rPr lang="en-US" sz="1800" dirty="0" smtClean="0"/>
              <a:t>)</a:t>
            </a:r>
            <a:endParaRPr lang="en-US" sz="1800" dirty="0"/>
          </a:p>
        </p:txBody>
      </p:sp>
      <p:sp>
        <p:nvSpPr>
          <p:cNvPr id="6" name="TextBox 5"/>
          <p:cNvSpPr txBox="1"/>
          <p:nvPr/>
        </p:nvSpPr>
        <p:spPr>
          <a:xfrm>
            <a:off x="1139952" y="8277809"/>
            <a:ext cx="5791200" cy="460191"/>
          </a:xfrm>
          <a:prstGeom prst="rect">
            <a:avLst/>
          </a:prstGeom>
          <a:solidFill>
            <a:schemeClr val="accent1">
              <a:lumMod val="75000"/>
            </a:schemeClr>
          </a:solidFill>
        </p:spPr>
        <p:txBody>
          <a:bodyPr wrap="square" lIns="59500" tIns="29750" rIns="59500" bIns="29750" rtlCol="0">
            <a:spAutoFit/>
          </a:bodyPr>
          <a:lstStyle/>
          <a:p>
            <a:pPr algn="ctr"/>
            <a:r>
              <a:rPr lang="en-US" sz="2600" b="1" dirty="0">
                <a:solidFill>
                  <a:schemeClr val="bg1"/>
                </a:solidFill>
              </a:rPr>
              <a:t>APPROACH (RESEARCH METHODS)</a:t>
            </a:r>
          </a:p>
        </p:txBody>
      </p:sp>
      <p:sp>
        <p:nvSpPr>
          <p:cNvPr id="7" name="TextBox 6"/>
          <p:cNvSpPr txBox="1"/>
          <p:nvPr/>
        </p:nvSpPr>
        <p:spPr>
          <a:xfrm>
            <a:off x="1139952" y="8738395"/>
            <a:ext cx="5791200" cy="2276040"/>
          </a:xfrm>
          <a:prstGeom prst="rect">
            <a:avLst/>
          </a:prstGeom>
          <a:noFill/>
        </p:spPr>
        <p:txBody>
          <a:bodyPr wrap="square" lIns="59472" tIns="29734" rIns="59472" bIns="29734" rtlCol="0">
            <a:spAutoFit/>
          </a:bodyPr>
          <a:lstStyle/>
          <a:p>
            <a:pPr marL="446035" indent="-446035">
              <a:buFont typeface="Arial" pitchFamily="34" charset="0"/>
              <a:buChar char="•"/>
            </a:pPr>
            <a:r>
              <a:rPr lang="en-US" sz="1800" dirty="0"/>
              <a:t>We will work with Thompson Reuter to acquire relevant data sets in order to understand what SRL’s most need</a:t>
            </a:r>
          </a:p>
          <a:p>
            <a:pPr marL="446035" indent="-446035">
              <a:buFont typeface="Arial" pitchFamily="34" charset="0"/>
              <a:buChar char="•"/>
            </a:pPr>
            <a:r>
              <a:rPr lang="en-US" sz="1800" dirty="0"/>
              <a:t>Using this data we will identify the key statistical features that differentiate SRL’s with successful outcomes vs unsuccessful</a:t>
            </a:r>
          </a:p>
          <a:p>
            <a:pPr marL="446035" indent="-446035">
              <a:buFont typeface="Arial" pitchFamily="34" charset="0"/>
              <a:buChar char="•"/>
            </a:pPr>
            <a:r>
              <a:rPr lang="en-US" sz="1800" dirty="0"/>
              <a:t>With these features we will define a state space, action space and reward signal that we can train an assistive agent for</a:t>
            </a:r>
          </a:p>
        </p:txBody>
      </p:sp>
      <p:sp>
        <p:nvSpPr>
          <p:cNvPr id="8" name="TextBox 7"/>
          <p:cNvSpPr txBox="1"/>
          <p:nvPr/>
        </p:nvSpPr>
        <p:spPr>
          <a:xfrm>
            <a:off x="8071104" y="3431370"/>
            <a:ext cx="5791200" cy="1168044"/>
          </a:xfrm>
          <a:prstGeom prst="rect">
            <a:avLst/>
          </a:prstGeom>
          <a:noFill/>
        </p:spPr>
        <p:txBody>
          <a:bodyPr wrap="square" lIns="59472" tIns="29734" rIns="59472" bIns="29734" rtlCol="0">
            <a:spAutoFit/>
          </a:bodyPr>
          <a:lstStyle/>
          <a:p>
            <a:pPr marL="446035" indent="-446035">
              <a:buFont typeface="Arial" pitchFamily="34" charset="0"/>
              <a:buChar char="•"/>
            </a:pPr>
            <a:r>
              <a:rPr lang="en-US" sz="1800" dirty="0" smtClean="0"/>
              <a:t>Meet legal needs without increasing federal spending</a:t>
            </a:r>
          </a:p>
          <a:p>
            <a:pPr marL="446035" indent="-446035">
              <a:buFont typeface="Arial" pitchFamily="34" charset="0"/>
              <a:buChar char="•"/>
            </a:pPr>
            <a:r>
              <a:rPr lang="en-US" sz="1800" dirty="0" smtClean="0"/>
              <a:t>Give truly helpful and personalized assistance to SRLs</a:t>
            </a:r>
            <a:endParaRPr lang="en-US" sz="1800" dirty="0"/>
          </a:p>
          <a:p>
            <a:pPr marL="446035" indent="-446035">
              <a:buFont typeface="Arial" pitchFamily="34" charset="0"/>
              <a:buChar char="•"/>
            </a:pPr>
            <a:r>
              <a:rPr lang="en-US" sz="1800" dirty="0" smtClean="0"/>
              <a:t>Connect SRLs with attorneys and courts when needed</a:t>
            </a:r>
          </a:p>
          <a:p>
            <a:pPr marL="446035" indent="-446035">
              <a:buFont typeface="Arial" pitchFamily="34" charset="0"/>
              <a:buChar char="•"/>
            </a:pPr>
            <a:endParaRPr lang="en-US" sz="1800" dirty="0"/>
          </a:p>
        </p:txBody>
      </p:sp>
      <p:sp>
        <p:nvSpPr>
          <p:cNvPr id="9" name="TextBox 8"/>
          <p:cNvSpPr txBox="1">
            <a:spLocks/>
          </p:cNvSpPr>
          <p:nvPr/>
        </p:nvSpPr>
        <p:spPr>
          <a:xfrm>
            <a:off x="1139952" y="2974622"/>
            <a:ext cx="5791200" cy="460191"/>
          </a:xfrm>
          <a:prstGeom prst="rect">
            <a:avLst/>
          </a:prstGeom>
          <a:solidFill>
            <a:schemeClr val="accent1">
              <a:lumMod val="75000"/>
            </a:schemeClr>
          </a:solidFill>
        </p:spPr>
        <p:txBody>
          <a:bodyPr wrap="square" lIns="59500" tIns="29750" rIns="59500" bIns="29750" rtlCol="0">
            <a:spAutoFit/>
          </a:bodyPr>
          <a:lstStyle/>
          <a:p>
            <a:pPr algn="ctr"/>
            <a:r>
              <a:rPr lang="en-US" sz="2600" b="1" dirty="0">
                <a:solidFill>
                  <a:schemeClr val="bg1"/>
                </a:solidFill>
              </a:rPr>
              <a:t>NEED &amp; INDUSTRIAL RELEVANCE</a:t>
            </a:r>
          </a:p>
        </p:txBody>
      </p:sp>
      <p:sp>
        <p:nvSpPr>
          <p:cNvPr id="10" name="TextBox 9"/>
          <p:cNvSpPr txBox="1"/>
          <p:nvPr/>
        </p:nvSpPr>
        <p:spPr>
          <a:xfrm>
            <a:off x="8071104" y="2976541"/>
            <a:ext cx="5791200" cy="460191"/>
          </a:xfrm>
          <a:prstGeom prst="rect">
            <a:avLst/>
          </a:prstGeom>
          <a:solidFill>
            <a:schemeClr val="accent1">
              <a:lumMod val="75000"/>
            </a:schemeClr>
          </a:solidFill>
        </p:spPr>
        <p:txBody>
          <a:bodyPr wrap="square" lIns="59500" tIns="29750" rIns="59500" bIns="29750" rtlCol="0">
            <a:spAutoFit/>
          </a:bodyPr>
          <a:lstStyle/>
          <a:p>
            <a:pPr algn="ctr"/>
            <a:r>
              <a:rPr lang="en-US" sz="2600" b="1" dirty="0">
                <a:solidFill>
                  <a:schemeClr val="bg1"/>
                </a:solidFill>
              </a:rPr>
              <a:t>PROJECT GOALS</a:t>
            </a:r>
          </a:p>
        </p:txBody>
      </p:sp>
      <p:sp>
        <p:nvSpPr>
          <p:cNvPr id="18" name="TextBox 17"/>
          <p:cNvSpPr txBox="1"/>
          <p:nvPr/>
        </p:nvSpPr>
        <p:spPr>
          <a:xfrm>
            <a:off x="1139952" y="3431370"/>
            <a:ext cx="5791200" cy="1168044"/>
          </a:xfrm>
          <a:prstGeom prst="rect">
            <a:avLst/>
          </a:prstGeom>
          <a:noFill/>
        </p:spPr>
        <p:txBody>
          <a:bodyPr wrap="square" lIns="59472" tIns="29734" rIns="59472" bIns="29734" rtlCol="0">
            <a:spAutoFit/>
          </a:bodyPr>
          <a:lstStyle/>
          <a:p>
            <a:pPr marL="446035" indent="-446035">
              <a:buFont typeface="Arial" pitchFamily="34" charset="0"/>
              <a:buChar char="•"/>
            </a:pPr>
            <a:r>
              <a:rPr lang="en-US" sz="1800" dirty="0" smtClean="0"/>
              <a:t>In America today fewer </a:t>
            </a:r>
            <a:r>
              <a:rPr lang="en-US" sz="1800" dirty="0" smtClean="0"/>
              <a:t>than one in five low-income individuals </a:t>
            </a:r>
            <a:r>
              <a:rPr lang="en-US" sz="1800" dirty="0" smtClean="0"/>
              <a:t>have access to </a:t>
            </a:r>
            <a:r>
              <a:rPr lang="en-US" sz="1800" dirty="0" smtClean="0"/>
              <a:t>the </a:t>
            </a:r>
            <a:r>
              <a:rPr lang="en-US" sz="1800" dirty="0" smtClean="0"/>
              <a:t>legal help </a:t>
            </a:r>
            <a:r>
              <a:rPr lang="en-US" sz="1800" dirty="0" smtClean="0"/>
              <a:t>they need</a:t>
            </a:r>
            <a:r>
              <a:rPr lang="en-US" sz="1800" baseline="30000" dirty="0"/>
              <a:t>1</a:t>
            </a:r>
            <a:endParaRPr lang="en-US" sz="1800" dirty="0" smtClean="0"/>
          </a:p>
          <a:p>
            <a:pPr marL="446035" indent="-446035">
              <a:buFont typeface="Arial" pitchFamily="34" charset="0"/>
              <a:buChar char="•"/>
            </a:pPr>
            <a:r>
              <a:rPr lang="en-US" sz="1800" dirty="0" smtClean="0"/>
              <a:t>To meet this need </a:t>
            </a:r>
            <a:r>
              <a:rPr lang="en-US" sz="1800" dirty="0" smtClean="0"/>
              <a:t>it is estimated that federal </a:t>
            </a:r>
            <a:r>
              <a:rPr lang="en-US" sz="1800" dirty="0" smtClean="0"/>
              <a:t>spending on legal aid needs to increase </a:t>
            </a:r>
            <a:r>
              <a:rPr lang="en-US" sz="1800" dirty="0" smtClean="0"/>
              <a:t>from $300M to </a:t>
            </a:r>
            <a:r>
              <a:rPr lang="en-US" sz="1800" dirty="0" smtClean="0"/>
              <a:t>$</a:t>
            </a:r>
            <a:r>
              <a:rPr lang="en-US" sz="1800" dirty="0" smtClean="0"/>
              <a:t>1.6B</a:t>
            </a:r>
            <a:r>
              <a:rPr lang="en-US" sz="1800" baseline="30000" dirty="0" smtClean="0"/>
              <a:t>1</a:t>
            </a:r>
            <a:endParaRPr lang="en-US" sz="1800" baseline="30000" dirty="0" smtClean="0"/>
          </a:p>
        </p:txBody>
      </p:sp>
      <p:sp>
        <p:nvSpPr>
          <p:cNvPr id="19" name="TextBox 18"/>
          <p:cNvSpPr txBox="1"/>
          <p:nvPr/>
        </p:nvSpPr>
        <p:spPr>
          <a:xfrm>
            <a:off x="8071104" y="8279751"/>
            <a:ext cx="5791200" cy="460191"/>
          </a:xfrm>
          <a:prstGeom prst="rect">
            <a:avLst/>
          </a:prstGeom>
          <a:solidFill>
            <a:schemeClr val="accent1">
              <a:lumMod val="75000"/>
            </a:schemeClr>
          </a:solidFill>
        </p:spPr>
        <p:txBody>
          <a:bodyPr wrap="square" lIns="59500" tIns="29750" rIns="59500" bIns="29750" rtlCol="0">
            <a:spAutoFit/>
          </a:bodyPr>
          <a:lstStyle/>
          <a:p>
            <a:pPr algn="ctr"/>
            <a:r>
              <a:rPr lang="en-US" sz="2600" b="1" dirty="0" smtClean="0">
                <a:solidFill>
                  <a:schemeClr val="bg1"/>
                </a:solidFill>
              </a:rPr>
              <a:t>DELIVERABLES/OUTCOMES</a:t>
            </a:r>
            <a:endParaRPr lang="en-US" sz="2600" b="1" dirty="0">
              <a:solidFill>
                <a:schemeClr val="bg1"/>
              </a:solidFill>
            </a:endParaRPr>
          </a:p>
        </p:txBody>
      </p:sp>
      <p:sp>
        <p:nvSpPr>
          <p:cNvPr id="27" name="TextBox 26"/>
          <p:cNvSpPr txBox="1"/>
          <p:nvPr/>
        </p:nvSpPr>
        <p:spPr>
          <a:xfrm>
            <a:off x="1139952" y="840354"/>
            <a:ext cx="19653504" cy="1229600"/>
          </a:xfrm>
          <a:prstGeom prst="rect">
            <a:avLst/>
          </a:prstGeom>
          <a:noFill/>
        </p:spPr>
        <p:txBody>
          <a:bodyPr wrap="square" lIns="59472" tIns="29734" rIns="59472" bIns="29734" rtlCol="0">
            <a:spAutoFit/>
          </a:bodyPr>
          <a:lstStyle/>
          <a:p>
            <a:pPr algn="ctr"/>
            <a:r>
              <a:rPr lang="en-US" sz="3500" b="1" dirty="0">
                <a:solidFill>
                  <a:prstClr val="black"/>
                </a:solidFill>
                <a:ea typeface="MingLiU" pitchFamily="49" charset="-120"/>
              </a:rPr>
              <a:t>Assistive Agents for Self-Represented </a:t>
            </a:r>
            <a:r>
              <a:rPr lang="en-US" sz="3500" b="1" dirty="0" smtClean="0">
                <a:solidFill>
                  <a:prstClr val="black"/>
                </a:solidFill>
                <a:ea typeface="MingLiU" pitchFamily="49" charset="-120"/>
              </a:rPr>
              <a:t>Litigants</a:t>
            </a:r>
          </a:p>
          <a:p>
            <a:pPr>
              <a:tabLst>
                <a:tab pos="5876925" algn="l"/>
                <a:tab pos="11704638" algn="l"/>
              </a:tabLst>
            </a:pPr>
            <a:r>
              <a:rPr lang="en-US" sz="2300" dirty="0" smtClean="0">
                <a:solidFill>
                  <a:prstClr val="black"/>
                </a:solidFill>
                <a:ea typeface="MingLiU" pitchFamily="49" charset="-120"/>
              </a:rPr>
              <a:t>	Mark Rucker and Matthew S. Gerber	Daniel Becker</a:t>
            </a:r>
            <a:endParaRPr lang="en-US" sz="2300" baseline="30000" dirty="0">
              <a:solidFill>
                <a:prstClr val="black"/>
              </a:solidFill>
              <a:ea typeface="MingLiU" pitchFamily="49" charset="-120"/>
            </a:endParaRPr>
          </a:p>
          <a:p>
            <a:pPr>
              <a:tabLst>
                <a:tab pos="5876925" algn="l"/>
                <a:tab pos="11704638" algn="l"/>
              </a:tabLst>
            </a:pPr>
            <a:r>
              <a:rPr lang="en-US" sz="1800" dirty="0" smtClean="0">
                <a:solidFill>
                  <a:prstClr val="black"/>
                </a:solidFill>
                <a:ea typeface="MingLiU" pitchFamily="49" charset="-120"/>
              </a:rPr>
              <a:t>	University of Virginia	Thomson Reuters</a:t>
            </a:r>
          </a:p>
        </p:txBody>
      </p:sp>
      <p:sp>
        <p:nvSpPr>
          <p:cNvPr id="16" name="TextBox 15"/>
          <p:cNvSpPr txBox="1"/>
          <p:nvPr/>
        </p:nvSpPr>
        <p:spPr>
          <a:xfrm>
            <a:off x="8074152" y="8738395"/>
            <a:ext cx="5791200" cy="1168044"/>
          </a:xfrm>
          <a:prstGeom prst="rect">
            <a:avLst/>
          </a:prstGeom>
          <a:noFill/>
        </p:spPr>
        <p:txBody>
          <a:bodyPr wrap="square" lIns="59472" tIns="29734" rIns="59472" bIns="29734" rtlCol="0">
            <a:spAutoFit/>
          </a:bodyPr>
          <a:lstStyle/>
          <a:p>
            <a:pPr marL="446035" indent="-446035">
              <a:buFont typeface="Arial" pitchFamily="34" charset="0"/>
              <a:buChar char="•"/>
            </a:pPr>
            <a:r>
              <a:rPr lang="en-US" sz="1800" dirty="0"/>
              <a:t>A</a:t>
            </a:r>
            <a:r>
              <a:rPr lang="en-US" sz="1800" dirty="0" smtClean="0"/>
              <a:t> framework for a continually learning digital assistant </a:t>
            </a:r>
            <a:endParaRPr lang="en-US" sz="1800" dirty="0"/>
          </a:p>
          <a:p>
            <a:pPr marL="446035" indent="-446035">
              <a:buFont typeface="Arial" pitchFamily="34" charset="0"/>
              <a:buChar char="•"/>
            </a:pPr>
            <a:r>
              <a:rPr lang="en-US" sz="1800" dirty="0" smtClean="0"/>
              <a:t>State and action definitions for decisions and planning</a:t>
            </a:r>
            <a:endParaRPr lang="en-US" sz="1800" dirty="0"/>
          </a:p>
          <a:p>
            <a:pPr marL="446035" indent="-446035">
              <a:buFont typeface="Arial" pitchFamily="34" charset="0"/>
              <a:buChar char="•"/>
            </a:pPr>
            <a:r>
              <a:rPr lang="en-US" sz="1800" dirty="0" smtClean="0"/>
              <a:t>Source code for digital assistant used in experiments</a:t>
            </a:r>
            <a:endParaRPr lang="en-US" sz="1800" dirty="0"/>
          </a:p>
          <a:p>
            <a:pPr marL="446035" indent="-446035">
              <a:buFont typeface="Arial" pitchFamily="34" charset="0"/>
              <a:buChar char="•"/>
            </a:pPr>
            <a:endParaRPr lang="en-US" sz="1800" dirty="0"/>
          </a:p>
        </p:txBody>
      </p:sp>
      <p:graphicFrame>
        <p:nvGraphicFramePr>
          <p:cNvPr id="14" name="Chart 13"/>
          <p:cNvGraphicFramePr/>
          <p:nvPr>
            <p:extLst>
              <p:ext uri="{D42A27DB-BD31-4B8C-83A1-F6EECF244321}">
                <p14:modId xmlns:p14="http://schemas.microsoft.com/office/powerpoint/2010/main" val="3819063114"/>
              </p:ext>
            </p:extLst>
          </p:nvPr>
        </p:nvGraphicFramePr>
        <p:xfrm>
          <a:off x="1330452" y="4719649"/>
          <a:ext cx="5410200" cy="2057399"/>
        </p:xfrm>
        <a:graphic>
          <a:graphicData uri="http://schemas.openxmlformats.org/drawingml/2006/chart">
            <c:chart xmlns:c="http://schemas.openxmlformats.org/drawingml/2006/chart" xmlns:r="http://schemas.openxmlformats.org/officeDocument/2006/relationships" r:id="rId7"/>
          </a:graphicData>
        </a:graphic>
      </p:graphicFrame>
      <p:sp>
        <p:nvSpPr>
          <p:cNvPr id="21" name="Rounded Rectangle 20"/>
          <p:cNvSpPr/>
          <p:nvPr/>
        </p:nvSpPr>
        <p:spPr>
          <a:xfrm>
            <a:off x="8305800" y="9906439"/>
            <a:ext cx="1600200" cy="6091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23" name="Rounded Rectangle 22"/>
          <p:cNvSpPr/>
          <p:nvPr/>
        </p:nvSpPr>
        <p:spPr>
          <a:xfrm>
            <a:off x="10166604" y="9906439"/>
            <a:ext cx="1600200" cy="6091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MDP</a:t>
            </a:r>
            <a:endParaRPr lang="en-US" dirty="0"/>
          </a:p>
        </p:txBody>
      </p:sp>
      <p:sp>
        <p:nvSpPr>
          <p:cNvPr id="24" name="Rounded Rectangle 23"/>
          <p:cNvSpPr/>
          <p:nvPr/>
        </p:nvSpPr>
        <p:spPr>
          <a:xfrm>
            <a:off x="12033504" y="9906439"/>
            <a:ext cx="1828800" cy="6091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Source</a:t>
            </a:r>
            <a:endParaRPr lang="en-US" dirty="0"/>
          </a:p>
        </p:txBody>
      </p:sp>
      <p:sp>
        <p:nvSpPr>
          <p:cNvPr id="11" name="TextBox 10"/>
          <p:cNvSpPr txBox="1"/>
          <p:nvPr/>
        </p:nvSpPr>
        <p:spPr>
          <a:xfrm>
            <a:off x="1295400" y="7114401"/>
            <a:ext cx="5562600" cy="461665"/>
          </a:xfrm>
          <a:prstGeom prst="rect">
            <a:avLst/>
          </a:prstGeom>
          <a:noFill/>
        </p:spPr>
        <p:txBody>
          <a:bodyPr wrap="square" rtlCol="0">
            <a:spAutoFit/>
          </a:bodyPr>
          <a:lstStyle/>
          <a:p>
            <a:pPr marL="228600" indent="-228600">
              <a:buAutoNum type="arabicPeriod"/>
            </a:pPr>
            <a:r>
              <a:rPr lang="en-US" sz="1200" dirty="0" smtClean="0"/>
              <a:t>Documenting The Justice Gap In America 2009</a:t>
            </a:r>
          </a:p>
          <a:p>
            <a:pPr marL="228600" indent="-228600">
              <a:buAutoNum type="arabicPeriod"/>
            </a:pPr>
            <a:r>
              <a:rPr lang="en-US" sz="1200" dirty="0" smtClean="0"/>
              <a:t>Legal </a:t>
            </a:r>
            <a:r>
              <a:rPr lang="en-US" sz="1200" dirty="0"/>
              <a:t>Services Corporation Funding </a:t>
            </a:r>
            <a:r>
              <a:rPr lang="en-US" sz="1200" dirty="0" smtClean="0"/>
              <a:t>(www.lsc.gov/lsc-funding)</a:t>
            </a:r>
            <a:endParaRPr lang="en-US" sz="1200" dirty="0"/>
          </a:p>
        </p:txBody>
      </p:sp>
      <p:pic>
        <p:nvPicPr>
          <p:cNvPr id="22" name="Picture 21"/>
          <p:cNvPicPr>
            <a:picLocks noChangeAspect="1"/>
          </p:cNvPicPr>
          <p:nvPr/>
        </p:nvPicPr>
        <p:blipFill>
          <a:blip r:embed="rId8"/>
          <a:stretch>
            <a:fillRect/>
          </a:stretch>
        </p:blipFill>
        <p:spPr>
          <a:xfrm>
            <a:off x="15011400" y="4648200"/>
            <a:ext cx="3962400" cy="1449942"/>
          </a:xfrm>
          <a:prstGeom prst="rect">
            <a:avLst/>
          </a:prstGeom>
          <a:ln>
            <a:solidFill>
              <a:schemeClr val="tx1"/>
            </a:solidFill>
          </a:ln>
        </p:spPr>
      </p:pic>
      <p:sp>
        <p:nvSpPr>
          <p:cNvPr id="25" name="TextBox 24"/>
          <p:cNvSpPr txBox="1"/>
          <p:nvPr/>
        </p:nvSpPr>
        <p:spPr>
          <a:xfrm>
            <a:off x="19050000" y="4648200"/>
            <a:ext cx="1743456" cy="1384995"/>
          </a:xfrm>
          <a:prstGeom prst="rect">
            <a:avLst/>
          </a:prstGeom>
          <a:noFill/>
        </p:spPr>
        <p:txBody>
          <a:bodyPr wrap="square" rtlCol="0">
            <a:spAutoFit/>
          </a:bodyPr>
          <a:lstStyle/>
          <a:p>
            <a:r>
              <a:rPr lang="en-US" sz="1400" dirty="0" smtClean="0"/>
              <a:t>Statistical analysis  of simulated behavior. There are three clear groups even though two are known to be similar</a:t>
            </a:r>
            <a:endParaRPr lang="en-US" sz="1400" dirty="0"/>
          </a:p>
        </p:txBody>
      </p:sp>
      <p:pic>
        <p:nvPicPr>
          <p:cNvPr id="26" name="Picture 25"/>
          <p:cNvPicPr>
            <a:picLocks noChangeAspect="1"/>
          </p:cNvPicPr>
          <p:nvPr/>
        </p:nvPicPr>
        <p:blipFill>
          <a:blip r:embed="rId9"/>
          <a:stretch>
            <a:fillRect/>
          </a:stretch>
        </p:blipFill>
        <p:spPr>
          <a:xfrm>
            <a:off x="16535400" y="6308037"/>
            <a:ext cx="4433767" cy="1540563"/>
          </a:xfrm>
          <a:prstGeom prst="rect">
            <a:avLst/>
          </a:prstGeom>
          <a:ln>
            <a:solidFill>
              <a:schemeClr val="tx1"/>
            </a:solidFill>
          </a:ln>
        </p:spPr>
      </p:pic>
      <p:sp>
        <p:nvSpPr>
          <p:cNvPr id="28" name="TextBox 27"/>
          <p:cNvSpPr txBox="1"/>
          <p:nvPr/>
        </p:nvSpPr>
        <p:spPr>
          <a:xfrm>
            <a:off x="14932769" y="6191071"/>
            <a:ext cx="1743456" cy="1815882"/>
          </a:xfrm>
          <a:prstGeom prst="rect">
            <a:avLst/>
          </a:prstGeom>
          <a:noFill/>
        </p:spPr>
        <p:txBody>
          <a:bodyPr wrap="square" rtlCol="0">
            <a:spAutoFit/>
          </a:bodyPr>
          <a:lstStyle/>
          <a:p>
            <a:r>
              <a:rPr lang="en-US" sz="1400" dirty="0" smtClean="0"/>
              <a:t>Analysis  of learned intents from simulated behavior. Here we see group 2(a) and (b) begin to look similar despite different behaviors above</a:t>
            </a:r>
            <a:endParaRPr lang="en-US" sz="1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878</TotalTime>
  <Words>306</Words>
  <Application>Microsoft Office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MingLiU</vt:lpstr>
      <vt:lpstr>Office Theme</vt:lpstr>
      <vt:lpstr>PowerPoint Presentation</vt:lpstr>
    </vt:vector>
  </TitlesOfParts>
  <Company>Drexel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khowland</dc:creator>
  <cp:lastModifiedBy>mark.rucker</cp:lastModifiedBy>
  <cp:revision>71</cp:revision>
  <dcterms:created xsi:type="dcterms:W3CDTF">2011-02-25T19:45:34Z</dcterms:created>
  <dcterms:modified xsi:type="dcterms:W3CDTF">2017-04-18T03:42:25Z</dcterms:modified>
</cp:coreProperties>
</file>