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15544800"/>
  <p:notesSz cx="6858000" cy="9144000"/>
  <p:defaultTextStyle>
    <a:defPPr>
      <a:defRPr lang="en-US"/>
    </a:defPPr>
    <a:lvl1pPr marL="0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70872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41744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12615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83487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54358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425230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496101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566973" algn="l" defTabSz="214174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1" autoAdjust="0"/>
    <p:restoredTop sz="93580" autoAdjust="0"/>
  </p:normalViewPr>
  <p:slideViewPr>
    <p:cSldViewPr>
      <p:cViewPr>
        <p:scale>
          <a:sx n="51" d="100"/>
          <a:sy n="51" d="100"/>
        </p:scale>
        <p:origin x="-638" y="-701"/>
      </p:cViewPr>
      <p:guideLst>
        <p:guide orient="horz" pos="4896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Federal</a:t>
            </a:r>
            <a:r>
              <a:rPr lang="en-US" baseline="0" dirty="0" smtClean="0"/>
              <a:t> Budget for Legal Services Corp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FY 2013</c:v>
                </c:pt>
                <c:pt idx="1">
                  <c:v>FY 2014</c:v>
                </c:pt>
                <c:pt idx="2">
                  <c:v>FY 2015</c:v>
                </c:pt>
                <c:pt idx="3">
                  <c:v>FY 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&quot;$&quot;#,##0_);[Red]\(&quot;$&quot;#,##0\)">
                  <c:v>341</c:v>
                </c:pt>
                <c:pt idx="1">
                  <c:v>365</c:v>
                </c:pt>
                <c:pt idx="2">
                  <c:v>375</c:v>
                </c:pt>
                <c:pt idx="3">
                  <c:v>352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5556200"/>
        <c:axId val="465557768"/>
      </c:lineChart>
      <c:catAx>
        <c:axId val="465556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557768"/>
        <c:crosses val="autoZero"/>
        <c:auto val="1"/>
        <c:lblAlgn val="ctr"/>
        <c:lblOffset val="100"/>
        <c:noMultiLvlLbl val="0"/>
      </c:catAx>
      <c:valAx>
        <c:axId val="46555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556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73CCD-678B-4578-A869-B19D87CF52CF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F1597-2442-47E3-97E2-7E550C1B2C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70872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141744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212615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283487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354358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25230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96101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66973" algn="l" defTabSz="214174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9200" y="13656116"/>
            <a:ext cx="3124200" cy="1276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215562" y="13772971"/>
            <a:ext cx="1241577" cy="1188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57139" y="14179296"/>
            <a:ext cx="4488461" cy="75290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153400" y="14121514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CONFIDENTIAL</a:t>
            </a:r>
            <a:r>
              <a:rPr lang="en-US" sz="2400" b="1" baseline="0" dirty="0" smtClean="0">
                <a:solidFill>
                  <a:schemeClr val="tx1"/>
                </a:solidFill>
              </a:rPr>
              <a:t> and PROPRIETARY to CVDI</a:t>
            </a:r>
          </a:p>
          <a:p>
            <a:pPr algn="ctr"/>
            <a:r>
              <a:rPr lang="en-US" sz="2400" b="0" i="1" baseline="0" dirty="0" smtClean="0">
                <a:solidFill>
                  <a:schemeClr val="tx1"/>
                </a:solidFill>
              </a:rPr>
              <a:t>www.nsfcvdi.org</a:t>
            </a:r>
            <a:endParaRPr lang="en-US" sz="2400" b="0" i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2141744" rtl="0" eaLnBrk="1" latinLnBrk="0" hangingPunct="1"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3154" indent="-803154" algn="l" defTabSz="2141744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40166" indent="-669295" algn="l" defTabSz="2141744" rtl="0" eaLnBrk="1" latinLnBrk="0" hangingPunct="1">
        <a:spcBef>
          <a:spcPct val="20000"/>
        </a:spcBef>
        <a:buFont typeface="Arial" pitchFamily="34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2677180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48051" indent="-535436" algn="l" defTabSz="214174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18922" indent="-535436" algn="l" defTabSz="2141744" rtl="0" eaLnBrk="1" latinLnBrk="0" hangingPunct="1">
        <a:spcBef>
          <a:spcPct val="20000"/>
        </a:spcBef>
        <a:buFont typeface="Arial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889793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6960665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031537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102409" indent="-535436" algn="l" defTabSz="2141744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70872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41744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12615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83487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54358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25230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96101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66973" algn="l" defTabSz="2141744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2256" y="8277809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2256" y="8738395"/>
            <a:ext cx="5791200" cy="1445043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Increased successful resolutions for all SRL’s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Increased hourly rate for </a:t>
            </a:r>
            <a:r>
              <a:rPr lang="en-US" sz="1800" dirty="0" smtClean="0"/>
              <a:t>attorneys to serve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Decrease in the pressure on the US Court System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New model proven which can be used in many industries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002256" y="2976541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</a:rPr>
              <a:t>OBJECTIVES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2256" y="3431370"/>
            <a:ext cx="5791200" cy="1168044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Complete seminal research into digital assistants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Demonstrate usefulness of RL </a:t>
            </a:r>
            <a:r>
              <a:rPr lang="en-US" sz="1800" dirty="0"/>
              <a:t>to </a:t>
            </a:r>
            <a:r>
              <a:rPr lang="en-US" sz="1800" dirty="0" smtClean="0"/>
              <a:t>knowledge services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Extend current research to identify an SRL’s objectives and needs (Rewards) based on their behaviors (Policy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39952" y="8277809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</a:rPr>
              <a:t>APPROACH (RESEARCH METHODS)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9952" y="8738395"/>
            <a:ext cx="5791200" cy="2276040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We will work with Thompson Reuter to acquire relevant data sets in order to understand what SRL’s most need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Using this data we will identify the key statistical features that differentiate SRL’s with successful outcomes vs unsuccessful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With these features we will define a state space, action space and reward signal that we can train an assistive agent for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071104" y="3431370"/>
            <a:ext cx="5791200" cy="1722042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Demonstrate applicability of the Reinforcement Learning framework to assisting SRL’s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Increase </a:t>
            </a:r>
            <a:r>
              <a:rPr lang="en-US" sz="1800" dirty="0"/>
              <a:t>understanding of how to represent human agents within an RL agent’s state </a:t>
            </a:r>
            <a:r>
              <a:rPr lang="en-US" sz="1800" dirty="0" smtClean="0"/>
              <a:t>space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Educate students in Reinforcement Learning application</a:t>
            </a:r>
          </a:p>
          <a:p>
            <a:pPr marL="446035" indent="-446035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39952" y="2974622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NEED &amp; INDUSTRIAL RELEVANCE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1104" y="2976541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PROJECT GOALS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9952" y="3431370"/>
            <a:ext cx="5791200" cy="1168044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Fewer than one in five low-income individuals receive the legal help which they need.</a:t>
            </a:r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To meet this need federal spending on legal aid needs to increase to $1.6 billion.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71104" y="8279751"/>
            <a:ext cx="5791200" cy="46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59500" tIns="29750" rIns="59500" bIns="29750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</a:rPr>
              <a:t>DELIVERABLES/OUTCOMES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9952" y="840354"/>
            <a:ext cx="19653504" cy="1229600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algn="ctr"/>
            <a:r>
              <a:rPr lang="en-US" sz="3500" b="1" dirty="0" smtClean="0">
                <a:solidFill>
                  <a:prstClr val="black"/>
                </a:solidFill>
                <a:ea typeface="MingLiU" pitchFamily="49" charset="-120"/>
              </a:rPr>
              <a:t>&lt;Project Title&gt;</a:t>
            </a:r>
            <a:endParaRPr lang="en-US" sz="3500" b="1" dirty="0">
              <a:solidFill>
                <a:prstClr val="black"/>
              </a:solidFill>
              <a:ea typeface="MingLiU" pitchFamily="49" charset="-120"/>
            </a:endParaRPr>
          </a:p>
          <a:p>
            <a:pPr algn="ctr"/>
            <a:r>
              <a:rPr lang="en-US" sz="2300" dirty="0" smtClean="0">
                <a:solidFill>
                  <a:prstClr val="black"/>
                </a:solidFill>
                <a:ea typeface="MingLiU" pitchFamily="49" charset="-120"/>
              </a:rPr>
              <a:t>&lt;PI</a:t>
            </a:r>
            <a:r>
              <a:rPr lang="en-US" sz="2300" baseline="30000" dirty="0" smtClean="0">
                <a:solidFill>
                  <a:prstClr val="black"/>
                </a:solidFill>
                <a:ea typeface="MingLiU" pitchFamily="49" charset="-120"/>
              </a:rPr>
              <a:t>1</a:t>
            </a:r>
            <a:r>
              <a:rPr lang="en-US" sz="2300" dirty="0">
                <a:solidFill>
                  <a:prstClr val="black"/>
                </a:solidFill>
                <a:ea typeface="MingLiU" pitchFamily="49" charset="-120"/>
              </a:rPr>
              <a:t>, PI</a:t>
            </a:r>
            <a:r>
              <a:rPr lang="en-US" sz="2300" baseline="30000" dirty="0">
                <a:solidFill>
                  <a:prstClr val="black"/>
                </a:solidFill>
                <a:ea typeface="MingLiU" pitchFamily="49" charset="-120"/>
              </a:rPr>
              <a:t>2</a:t>
            </a:r>
            <a:r>
              <a:rPr lang="en-US" sz="2300" dirty="0">
                <a:solidFill>
                  <a:prstClr val="black"/>
                </a:solidFill>
                <a:ea typeface="MingLiU" pitchFamily="49" charset="-120"/>
              </a:rPr>
              <a:t>, </a:t>
            </a:r>
            <a:r>
              <a:rPr lang="en-US" sz="2300" dirty="0" smtClean="0">
                <a:solidFill>
                  <a:prstClr val="black"/>
                </a:solidFill>
                <a:ea typeface="MingLiU" pitchFamily="49" charset="-120"/>
              </a:rPr>
              <a:t>PI</a:t>
            </a:r>
            <a:r>
              <a:rPr lang="en-US" sz="2300" baseline="30000" dirty="0" smtClean="0">
                <a:solidFill>
                  <a:prstClr val="black"/>
                </a:solidFill>
                <a:ea typeface="MingLiU" pitchFamily="49" charset="-120"/>
              </a:rPr>
              <a:t>3</a:t>
            </a:r>
            <a:r>
              <a:rPr lang="en-US" sz="2300" dirty="0">
                <a:solidFill>
                  <a:prstClr val="black"/>
                </a:solidFill>
                <a:ea typeface="MingLiU" pitchFamily="49" charset="-120"/>
              </a:rPr>
              <a:t>&gt;</a:t>
            </a:r>
            <a:endParaRPr lang="en-US" sz="2300" baseline="30000" dirty="0">
              <a:solidFill>
                <a:prstClr val="black"/>
              </a:solidFill>
              <a:ea typeface="MingLiU" pitchFamily="49" charset="-120"/>
            </a:endParaRPr>
          </a:p>
          <a:p>
            <a:pPr algn="ctr"/>
            <a:r>
              <a:rPr lang="en-US" sz="1800" dirty="0" smtClean="0">
                <a:solidFill>
                  <a:prstClr val="black"/>
                </a:solidFill>
                <a:ea typeface="MingLiU" pitchFamily="49" charset="-120"/>
              </a:rPr>
              <a:t>&lt;University</a:t>
            </a:r>
            <a:r>
              <a:rPr lang="en-US" sz="1800" baseline="30000" dirty="0" smtClean="0">
                <a:solidFill>
                  <a:prstClr val="black"/>
                </a:solidFill>
                <a:ea typeface="MingLiU" pitchFamily="49" charset="-120"/>
              </a:rPr>
              <a:t>1</a:t>
            </a:r>
            <a:r>
              <a:rPr lang="en-US" sz="1800" dirty="0" smtClean="0">
                <a:solidFill>
                  <a:prstClr val="black"/>
                </a:solidFill>
                <a:ea typeface="MingLiU" pitchFamily="49" charset="-120"/>
              </a:rPr>
              <a:t>, University</a:t>
            </a:r>
            <a:r>
              <a:rPr lang="en-US" sz="1800" baseline="30000" dirty="0" smtClean="0">
                <a:solidFill>
                  <a:prstClr val="black"/>
                </a:solidFill>
                <a:ea typeface="MingLiU" pitchFamily="49" charset="-120"/>
              </a:rPr>
              <a:t>2</a:t>
            </a:r>
            <a:r>
              <a:rPr lang="en-US" sz="1800" dirty="0" smtClean="0">
                <a:solidFill>
                  <a:prstClr val="black"/>
                </a:solidFill>
                <a:ea typeface="MingLiU" pitchFamily="49" charset="-120"/>
              </a:rPr>
              <a:t>, University</a:t>
            </a:r>
            <a:r>
              <a:rPr lang="en-US" sz="1800" baseline="30000" dirty="0">
                <a:solidFill>
                  <a:prstClr val="black"/>
                </a:solidFill>
                <a:ea typeface="MingLiU" pitchFamily="49" charset="-120"/>
              </a:rPr>
              <a:t>3</a:t>
            </a:r>
            <a:r>
              <a:rPr lang="en-US" sz="1800" dirty="0" smtClean="0">
                <a:solidFill>
                  <a:prstClr val="black"/>
                </a:solidFill>
                <a:ea typeface="MingLiU" pitchFamily="49" charset="-120"/>
              </a:rPr>
              <a:t>&gt;</a:t>
            </a:r>
            <a:endParaRPr lang="en-US" sz="1800" baseline="30000" dirty="0">
              <a:solidFill>
                <a:prstClr val="black"/>
              </a:solidFill>
              <a:ea typeface="MingLiU" pitchFamily="49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74152" y="8738395"/>
            <a:ext cx="5791200" cy="1168044"/>
          </a:xfrm>
          <a:prstGeom prst="rect">
            <a:avLst/>
          </a:prstGeom>
          <a:noFill/>
        </p:spPr>
        <p:txBody>
          <a:bodyPr wrap="square" lIns="59472" tIns="29734" rIns="59472" bIns="29734" rtlCol="0">
            <a:spAutoFit/>
          </a:bodyPr>
          <a:lstStyle/>
          <a:p>
            <a:pPr marL="446035" indent="-446035">
              <a:buFont typeface="Arial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 framework for a continually learning digital assistant 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State and action definitions for decisions and planning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r>
              <a:rPr lang="en-US" sz="1800" dirty="0" smtClean="0"/>
              <a:t>Source code for digital assistant used in experiments</a:t>
            </a:r>
            <a:endParaRPr lang="en-US" sz="1800" dirty="0"/>
          </a:p>
          <a:p>
            <a:pPr marL="446035" indent="-446035">
              <a:buFont typeface="Arial" pitchFamily="34" charset="0"/>
              <a:buChar char="•"/>
            </a:pPr>
            <a:endParaRPr lang="en-US" sz="1800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316503478"/>
              </p:ext>
            </p:extLst>
          </p:nvPr>
        </p:nvGraphicFramePr>
        <p:xfrm>
          <a:off x="1330452" y="4719649"/>
          <a:ext cx="5410200" cy="2057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157" y="4958118"/>
            <a:ext cx="2568031" cy="1747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757" y="4953000"/>
            <a:ext cx="2215843" cy="1753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ounded Rectangle 20"/>
          <p:cNvSpPr/>
          <p:nvPr/>
        </p:nvSpPr>
        <p:spPr>
          <a:xfrm>
            <a:off x="8305800" y="9906439"/>
            <a:ext cx="1600200" cy="609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166604" y="9906439"/>
            <a:ext cx="1600200" cy="609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MDP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2033504" y="9906439"/>
            <a:ext cx="1828800" cy="609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252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MingLiU</vt:lpstr>
      <vt:lpstr>Office Theme</vt:lpstr>
      <vt:lpstr>PowerPoint Presentation</vt:lpstr>
    </vt:vector>
  </TitlesOfParts>
  <Company>Drexel 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khowland</dc:creator>
  <cp:lastModifiedBy>mark.rucker</cp:lastModifiedBy>
  <cp:revision>57</cp:revision>
  <dcterms:created xsi:type="dcterms:W3CDTF">2011-02-25T19:45:34Z</dcterms:created>
  <dcterms:modified xsi:type="dcterms:W3CDTF">2017-04-13T03:57:43Z</dcterms:modified>
</cp:coreProperties>
</file>