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21945600" cy="15544800"/>
  <p:notesSz cx="6858000" cy="9144000"/>
  <p:defaultText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p15:clr>
            <a:srgbClr val="A4A3A4"/>
          </p15:clr>
        </p15:guide>
        <p15:guide id="2" pos="69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ew Gerber" initial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51" autoAdjust="0"/>
    <p:restoredTop sz="93730" autoAdjust="0"/>
  </p:normalViewPr>
  <p:slideViewPr>
    <p:cSldViewPr>
      <p:cViewPr varScale="1">
        <p:scale>
          <a:sx n="28" d="100"/>
          <a:sy n="28" d="100"/>
        </p:scale>
        <p:origin x="914" y="14"/>
      </p:cViewPr>
      <p:guideLst>
        <p:guide orient="horz" pos="4896"/>
        <p:guide pos="691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Historical Federal Spending on Legal Aid</a:t>
            </a:r>
            <a:r>
              <a:rPr lang="en-US" u="sng" baseline="30000" dirty="0" smtClean="0"/>
              <a:t>2</a:t>
            </a:r>
            <a:endParaRPr lang="en-US" u="sng" baseline="3000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FY 2013</c:v>
                </c:pt>
                <c:pt idx="1">
                  <c:v>FY 2014</c:v>
                </c:pt>
                <c:pt idx="2">
                  <c:v>FY 2015</c:v>
                </c:pt>
                <c:pt idx="3">
                  <c:v>FY 2016</c:v>
                </c:pt>
              </c:strCache>
            </c:strRef>
          </c:cat>
          <c:val>
            <c:numRef>
              <c:f>Sheet1!$B$2:$B$5</c:f>
              <c:numCache>
                <c:formatCode>"$"#,##0_);[Red]\("$"#,##0\)</c:formatCode>
                <c:ptCount val="4"/>
                <c:pt idx="0">
                  <c:v>341000000</c:v>
                </c:pt>
                <c:pt idx="1">
                  <c:v>365000000</c:v>
                </c:pt>
                <c:pt idx="2">
                  <c:v>375000000</c:v>
                </c:pt>
                <c:pt idx="3">
                  <c:v>352000000</c:v>
                </c:pt>
              </c:numCache>
            </c:numRef>
          </c:val>
          <c:smooth val="0"/>
        </c:ser>
        <c:dLbls>
          <c:showLegendKey val="0"/>
          <c:showVal val="0"/>
          <c:showCatName val="0"/>
          <c:showSerName val="0"/>
          <c:showPercent val="0"/>
          <c:showBubbleSize val="0"/>
        </c:dLbls>
        <c:smooth val="0"/>
        <c:axId val="365720160"/>
        <c:axId val="365720552"/>
      </c:lineChart>
      <c:catAx>
        <c:axId val="36572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5720552"/>
        <c:crosses val="autoZero"/>
        <c:auto val="1"/>
        <c:lblAlgn val="ctr"/>
        <c:lblOffset val="100"/>
        <c:noMultiLvlLbl val="0"/>
      </c:catAx>
      <c:valAx>
        <c:axId val="36572055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5720160"/>
        <c:crosses val="autoZero"/>
        <c:crossBetween val="between"/>
        <c:dispUnits>
          <c:builtInUnit val="millions"/>
          <c:dispUnitsLbl>
            <c:layout/>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58F409-62C3-4F60-AC61-AED9C5EC5448}"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0A5E051D-7AA1-4DC7-8B99-49F386C70236}">
      <dgm:prSet phldrT="[Text]"/>
      <dgm:spPr/>
      <dgm:t>
        <a:bodyPr/>
        <a:lstStyle/>
        <a:p>
          <a:r>
            <a:rPr lang="en-US" dirty="0" smtClean="0"/>
            <a:t>Assistive Agent</a:t>
          </a:r>
          <a:endParaRPr lang="en-US" dirty="0"/>
        </a:p>
      </dgm:t>
    </dgm:pt>
    <dgm:pt modelId="{92C7B4D2-672A-41C9-9A60-C6AA2229888E}" type="parTrans" cxnId="{E16CCFF1-9AC7-48E9-9DA9-4000AF471C8C}">
      <dgm:prSet/>
      <dgm:spPr/>
      <dgm:t>
        <a:bodyPr/>
        <a:lstStyle/>
        <a:p>
          <a:endParaRPr lang="en-US"/>
        </a:p>
      </dgm:t>
    </dgm:pt>
    <dgm:pt modelId="{FBCFBBFD-A855-4D9E-9A80-4789D434867C}" type="sibTrans" cxnId="{E16CCFF1-9AC7-48E9-9DA9-4000AF471C8C}">
      <dgm:prSet/>
      <dgm:spPr/>
      <dgm:t>
        <a:bodyPr/>
        <a:lstStyle/>
        <a:p>
          <a:endParaRPr lang="en-US"/>
        </a:p>
      </dgm:t>
    </dgm:pt>
    <dgm:pt modelId="{82F23BDC-0104-4DF3-BD07-EA5FEF78728B}">
      <dgm:prSet phldrT="[Text]"/>
      <dgm:spPr/>
      <dgm:t>
        <a:bodyPr/>
        <a:lstStyle/>
        <a:p>
          <a:r>
            <a:rPr lang="en-US" dirty="0" smtClean="0"/>
            <a:t>Courts</a:t>
          </a:r>
          <a:endParaRPr lang="en-US" dirty="0"/>
        </a:p>
      </dgm:t>
    </dgm:pt>
    <dgm:pt modelId="{1B956569-8E9D-42A4-A866-2A0BDD17AC27}" type="parTrans" cxnId="{D2D1E790-1A76-4159-A972-DA790895E4DD}">
      <dgm:prSet/>
      <dgm:spPr/>
      <dgm:t>
        <a:bodyPr/>
        <a:lstStyle/>
        <a:p>
          <a:endParaRPr lang="en-US"/>
        </a:p>
      </dgm:t>
    </dgm:pt>
    <dgm:pt modelId="{6D50D8B6-F49C-4C0E-9D26-7280762C5202}" type="sibTrans" cxnId="{D2D1E790-1A76-4159-A972-DA790895E4DD}">
      <dgm:prSet/>
      <dgm:spPr/>
      <dgm:t>
        <a:bodyPr/>
        <a:lstStyle/>
        <a:p>
          <a:endParaRPr lang="en-US"/>
        </a:p>
      </dgm:t>
    </dgm:pt>
    <dgm:pt modelId="{FBFD6EA0-3985-479D-8160-CA3A196616B8}">
      <dgm:prSet phldrT="[Text]"/>
      <dgm:spPr/>
      <dgm:t>
        <a:bodyPr/>
        <a:lstStyle/>
        <a:p>
          <a:r>
            <a:rPr lang="en-US" dirty="0" smtClean="0"/>
            <a:t>Attorneys</a:t>
          </a:r>
          <a:endParaRPr lang="en-US" dirty="0"/>
        </a:p>
      </dgm:t>
    </dgm:pt>
    <dgm:pt modelId="{4C741569-B70A-4F1C-A8A3-20E4E711E5BA}" type="parTrans" cxnId="{6E48A2BA-2A72-4DA6-B0D8-413AED74CE6E}">
      <dgm:prSet/>
      <dgm:spPr/>
      <dgm:t>
        <a:bodyPr/>
        <a:lstStyle/>
        <a:p>
          <a:endParaRPr lang="en-US"/>
        </a:p>
      </dgm:t>
    </dgm:pt>
    <dgm:pt modelId="{62FA275A-E622-496B-936B-515F11DCCED6}" type="sibTrans" cxnId="{6E48A2BA-2A72-4DA6-B0D8-413AED74CE6E}">
      <dgm:prSet/>
      <dgm:spPr/>
      <dgm:t>
        <a:bodyPr/>
        <a:lstStyle/>
        <a:p>
          <a:endParaRPr lang="en-US"/>
        </a:p>
      </dgm:t>
    </dgm:pt>
    <dgm:pt modelId="{CC120F6E-84D8-4BB4-98D1-F52951BB46BE}">
      <dgm:prSet phldrT="[Text]"/>
      <dgm:spPr/>
      <dgm:t>
        <a:bodyPr/>
        <a:lstStyle/>
        <a:p>
          <a:r>
            <a:rPr lang="en-US" dirty="0" smtClean="0"/>
            <a:t>Self Represented Litigants</a:t>
          </a:r>
          <a:endParaRPr lang="en-US" dirty="0"/>
        </a:p>
      </dgm:t>
    </dgm:pt>
    <dgm:pt modelId="{EB41E36D-6D1E-49F2-9A7C-3FBCB85C7286}" type="parTrans" cxnId="{2023A8B3-1E30-4AE5-9901-2530587EB5D2}">
      <dgm:prSet/>
      <dgm:spPr/>
      <dgm:t>
        <a:bodyPr/>
        <a:lstStyle/>
        <a:p>
          <a:endParaRPr lang="en-US"/>
        </a:p>
      </dgm:t>
    </dgm:pt>
    <dgm:pt modelId="{FCC4D734-2C15-4162-9C79-CE4275D01485}" type="sibTrans" cxnId="{2023A8B3-1E30-4AE5-9901-2530587EB5D2}">
      <dgm:prSet/>
      <dgm:spPr/>
      <dgm:t>
        <a:bodyPr/>
        <a:lstStyle/>
        <a:p>
          <a:endParaRPr lang="en-US"/>
        </a:p>
      </dgm:t>
    </dgm:pt>
    <dgm:pt modelId="{55168BB0-54F7-4C3B-ACD4-22E666B85508}" type="pres">
      <dgm:prSet presAssocID="{C658F409-62C3-4F60-AC61-AED9C5EC5448}" presName="Name0" presStyleCnt="0">
        <dgm:presLayoutVars>
          <dgm:chMax val="1"/>
          <dgm:chPref val="1"/>
          <dgm:dir/>
          <dgm:animOne val="branch"/>
          <dgm:animLvl val="lvl"/>
        </dgm:presLayoutVars>
      </dgm:prSet>
      <dgm:spPr/>
      <dgm:t>
        <a:bodyPr/>
        <a:lstStyle/>
        <a:p>
          <a:endParaRPr lang="en-US"/>
        </a:p>
      </dgm:t>
    </dgm:pt>
    <dgm:pt modelId="{AED033D0-A750-4481-9E89-E271765B4550}" type="pres">
      <dgm:prSet presAssocID="{0A5E051D-7AA1-4DC7-8B99-49F386C70236}" presName="singleCycle" presStyleCnt="0"/>
      <dgm:spPr/>
    </dgm:pt>
    <dgm:pt modelId="{9B1388D5-DF93-4247-A936-F4EDD7B57590}" type="pres">
      <dgm:prSet presAssocID="{0A5E051D-7AA1-4DC7-8B99-49F386C70236}" presName="singleCenter" presStyleLbl="node1" presStyleIdx="0" presStyleCnt="4" custAng="0" custScaleX="161108" custScaleY="138947" custLinFactNeighborX="-13850" custLinFactNeighborY="-28080">
        <dgm:presLayoutVars>
          <dgm:chMax val="7"/>
          <dgm:chPref val="7"/>
        </dgm:presLayoutVars>
      </dgm:prSet>
      <dgm:spPr/>
      <dgm:t>
        <a:bodyPr/>
        <a:lstStyle/>
        <a:p>
          <a:endParaRPr lang="en-US"/>
        </a:p>
      </dgm:t>
    </dgm:pt>
    <dgm:pt modelId="{6F9ECCAE-AEB7-48A0-BF86-05448BA02D68}" type="pres">
      <dgm:prSet presAssocID="{1B956569-8E9D-42A4-A866-2A0BDD17AC27}" presName="Name56" presStyleLbl="parChTrans1D2" presStyleIdx="0" presStyleCnt="3" custSzX="209222"/>
      <dgm:spPr/>
      <dgm:t>
        <a:bodyPr/>
        <a:lstStyle/>
        <a:p>
          <a:endParaRPr lang="en-US"/>
        </a:p>
      </dgm:t>
    </dgm:pt>
    <dgm:pt modelId="{1BFCFDAC-898F-4C3C-952E-3105E586B1C0}" type="pres">
      <dgm:prSet presAssocID="{82F23BDC-0104-4DF3-BD07-EA5FEF78728B}" presName="text0" presStyleLbl="node1" presStyleIdx="1" presStyleCnt="4" custAng="0" custScaleX="289339" custScaleY="106881" custRadScaleRad="185179" custRadScaleInc="-102721">
        <dgm:presLayoutVars>
          <dgm:bulletEnabled val="1"/>
        </dgm:presLayoutVars>
      </dgm:prSet>
      <dgm:spPr/>
      <dgm:t>
        <a:bodyPr/>
        <a:lstStyle/>
        <a:p>
          <a:endParaRPr lang="en-US"/>
        </a:p>
      </dgm:t>
    </dgm:pt>
    <dgm:pt modelId="{E41D3319-AA88-4F91-985F-D81E3CA37654}" type="pres">
      <dgm:prSet presAssocID="{4C741569-B70A-4F1C-A8A3-20E4E711E5BA}" presName="Name56" presStyleLbl="parChTrans1D2" presStyleIdx="1" presStyleCnt="3" custSzX="202019"/>
      <dgm:spPr/>
      <dgm:t>
        <a:bodyPr/>
        <a:lstStyle/>
        <a:p>
          <a:endParaRPr lang="en-US"/>
        </a:p>
      </dgm:t>
    </dgm:pt>
    <dgm:pt modelId="{260126C1-8625-43F6-9D6B-ADA0448F657A}" type="pres">
      <dgm:prSet presAssocID="{FBFD6EA0-3985-479D-8160-CA3A196616B8}" presName="text0" presStyleLbl="node1" presStyleIdx="2" presStyleCnt="4" custAng="0" custScaleX="281118" custScaleY="105359" custRadScaleRad="137131" custRadScaleInc="-116125">
        <dgm:presLayoutVars>
          <dgm:bulletEnabled val="1"/>
        </dgm:presLayoutVars>
      </dgm:prSet>
      <dgm:spPr/>
      <dgm:t>
        <a:bodyPr/>
        <a:lstStyle/>
        <a:p>
          <a:endParaRPr lang="en-US"/>
        </a:p>
      </dgm:t>
    </dgm:pt>
    <dgm:pt modelId="{B97CBAE3-532E-4AC6-B4F1-7CD3CA97A4DD}" type="pres">
      <dgm:prSet presAssocID="{EB41E36D-6D1E-49F2-9A7C-3FBCB85C7286}" presName="Name56" presStyleLbl="parChTrans1D2" presStyleIdx="2" presStyleCnt="3" custSzX="165408"/>
      <dgm:spPr/>
      <dgm:t>
        <a:bodyPr/>
        <a:lstStyle/>
        <a:p>
          <a:endParaRPr lang="en-US"/>
        </a:p>
      </dgm:t>
    </dgm:pt>
    <dgm:pt modelId="{D2459078-8AC1-4242-85B6-E983B4405C22}" type="pres">
      <dgm:prSet presAssocID="{CC120F6E-84D8-4BB4-98D1-F52951BB46BE}" presName="text0" presStyleLbl="node1" presStyleIdx="3" presStyleCnt="4" custAng="0" custScaleX="554789" custScaleY="134425" custRadScaleRad="51641" custRadScaleInc="-42999">
        <dgm:presLayoutVars>
          <dgm:bulletEnabled val="1"/>
        </dgm:presLayoutVars>
      </dgm:prSet>
      <dgm:spPr/>
      <dgm:t>
        <a:bodyPr/>
        <a:lstStyle/>
        <a:p>
          <a:endParaRPr lang="en-US"/>
        </a:p>
      </dgm:t>
    </dgm:pt>
  </dgm:ptLst>
  <dgm:cxnLst>
    <dgm:cxn modelId="{6E48A2BA-2A72-4DA6-B0D8-413AED74CE6E}" srcId="{0A5E051D-7AA1-4DC7-8B99-49F386C70236}" destId="{FBFD6EA0-3985-479D-8160-CA3A196616B8}" srcOrd="1" destOrd="0" parTransId="{4C741569-B70A-4F1C-A8A3-20E4E711E5BA}" sibTransId="{62FA275A-E622-496B-936B-515F11DCCED6}"/>
    <dgm:cxn modelId="{7BD9E310-093B-4868-AEBE-395ED0BD677B}" type="presOf" srcId="{0A5E051D-7AA1-4DC7-8B99-49F386C70236}" destId="{9B1388D5-DF93-4247-A936-F4EDD7B57590}" srcOrd="0" destOrd="0" presId="urn:microsoft.com/office/officeart/2008/layout/RadialCluster"/>
    <dgm:cxn modelId="{E16CCFF1-9AC7-48E9-9DA9-4000AF471C8C}" srcId="{C658F409-62C3-4F60-AC61-AED9C5EC5448}" destId="{0A5E051D-7AA1-4DC7-8B99-49F386C70236}" srcOrd="0" destOrd="0" parTransId="{92C7B4D2-672A-41C9-9A60-C6AA2229888E}" sibTransId="{FBCFBBFD-A855-4D9E-9A80-4789D434867C}"/>
    <dgm:cxn modelId="{A5BBD3E5-963D-45E3-8D7D-07FA5DE63F1E}" type="presOf" srcId="{4C741569-B70A-4F1C-A8A3-20E4E711E5BA}" destId="{E41D3319-AA88-4F91-985F-D81E3CA37654}" srcOrd="0" destOrd="0" presId="urn:microsoft.com/office/officeart/2008/layout/RadialCluster"/>
    <dgm:cxn modelId="{F20EDD71-A3D9-4E76-B565-089F274FDEC0}" type="presOf" srcId="{EB41E36D-6D1E-49F2-9A7C-3FBCB85C7286}" destId="{B97CBAE3-532E-4AC6-B4F1-7CD3CA97A4DD}" srcOrd="0" destOrd="0" presId="urn:microsoft.com/office/officeart/2008/layout/RadialCluster"/>
    <dgm:cxn modelId="{2023A8B3-1E30-4AE5-9901-2530587EB5D2}" srcId="{0A5E051D-7AA1-4DC7-8B99-49F386C70236}" destId="{CC120F6E-84D8-4BB4-98D1-F52951BB46BE}" srcOrd="2" destOrd="0" parTransId="{EB41E36D-6D1E-49F2-9A7C-3FBCB85C7286}" sibTransId="{FCC4D734-2C15-4162-9C79-CE4275D01485}"/>
    <dgm:cxn modelId="{56A99E65-BC14-4167-93C4-4E4ADCB4DB98}" type="presOf" srcId="{CC120F6E-84D8-4BB4-98D1-F52951BB46BE}" destId="{D2459078-8AC1-4242-85B6-E983B4405C22}" srcOrd="0" destOrd="0" presId="urn:microsoft.com/office/officeart/2008/layout/RadialCluster"/>
    <dgm:cxn modelId="{55FD15B0-6F3D-4EAC-9E43-3AC35F6AB592}" type="presOf" srcId="{1B956569-8E9D-42A4-A866-2A0BDD17AC27}" destId="{6F9ECCAE-AEB7-48A0-BF86-05448BA02D68}" srcOrd="0" destOrd="0" presId="urn:microsoft.com/office/officeart/2008/layout/RadialCluster"/>
    <dgm:cxn modelId="{3B6D36B4-6AC9-45BF-895B-093B51E7C698}" type="presOf" srcId="{82F23BDC-0104-4DF3-BD07-EA5FEF78728B}" destId="{1BFCFDAC-898F-4C3C-952E-3105E586B1C0}" srcOrd="0" destOrd="0" presId="urn:microsoft.com/office/officeart/2008/layout/RadialCluster"/>
    <dgm:cxn modelId="{6A4BC1C7-7BCA-4144-9A59-E92FBE3466CD}" type="presOf" srcId="{FBFD6EA0-3985-479D-8160-CA3A196616B8}" destId="{260126C1-8625-43F6-9D6B-ADA0448F657A}" srcOrd="0" destOrd="0" presId="urn:microsoft.com/office/officeart/2008/layout/RadialCluster"/>
    <dgm:cxn modelId="{585D2898-9C65-4210-9E1A-E76CC2CF0D1F}" type="presOf" srcId="{C658F409-62C3-4F60-AC61-AED9C5EC5448}" destId="{55168BB0-54F7-4C3B-ACD4-22E666B85508}" srcOrd="0" destOrd="0" presId="urn:microsoft.com/office/officeart/2008/layout/RadialCluster"/>
    <dgm:cxn modelId="{D2D1E790-1A76-4159-A972-DA790895E4DD}" srcId="{0A5E051D-7AA1-4DC7-8B99-49F386C70236}" destId="{82F23BDC-0104-4DF3-BD07-EA5FEF78728B}" srcOrd="0" destOrd="0" parTransId="{1B956569-8E9D-42A4-A866-2A0BDD17AC27}" sibTransId="{6D50D8B6-F49C-4C0E-9D26-7280762C5202}"/>
    <dgm:cxn modelId="{2C7C4BDF-8A6A-435D-9825-F1B17078A9FC}" type="presParOf" srcId="{55168BB0-54F7-4C3B-ACD4-22E666B85508}" destId="{AED033D0-A750-4481-9E89-E271765B4550}" srcOrd="0" destOrd="0" presId="urn:microsoft.com/office/officeart/2008/layout/RadialCluster"/>
    <dgm:cxn modelId="{8C96D10B-DA93-4FFC-A410-C63E77BFA7F7}" type="presParOf" srcId="{AED033D0-A750-4481-9E89-E271765B4550}" destId="{9B1388D5-DF93-4247-A936-F4EDD7B57590}" srcOrd="0" destOrd="0" presId="urn:microsoft.com/office/officeart/2008/layout/RadialCluster"/>
    <dgm:cxn modelId="{99E99D41-ABBA-4A77-9327-765208733E9F}" type="presParOf" srcId="{AED033D0-A750-4481-9E89-E271765B4550}" destId="{6F9ECCAE-AEB7-48A0-BF86-05448BA02D68}" srcOrd="1" destOrd="0" presId="urn:microsoft.com/office/officeart/2008/layout/RadialCluster"/>
    <dgm:cxn modelId="{FECE4597-9EA2-4456-B7CB-29F9D6D56601}" type="presParOf" srcId="{AED033D0-A750-4481-9E89-E271765B4550}" destId="{1BFCFDAC-898F-4C3C-952E-3105E586B1C0}" srcOrd="2" destOrd="0" presId="urn:microsoft.com/office/officeart/2008/layout/RadialCluster"/>
    <dgm:cxn modelId="{3BCC4B96-66B1-4FD2-A4CF-28278675B6B3}" type="presParOf" srcId="{AED033D0-A750-4481-9E89-E271765B4550}" destId="{E41D3319-AA88-4F91-985F-D81E3CA37654}" srcOrd="3" destOrd="0" presId="urn:microsoft.com/office/officeart/2008/layout/RadialCluster"/>
    <dgm:cxn modelId="{6999C4C6-DC16-4870-98CF-079CF8337982}" type="presParOf" srcId="{AED033D0-A750-4481-9E89-E271765B4550}" destId="{260126C1-8625-43F6-9D6B-ADA0448F657A}" srcOrd="4" destOrd="0" presId="urn:microsoft.com/office/officeart/2008/layout/RadialCluster"/>
    <dgm:cxn modelId="{EE2D2913-6067-4985-B8BA-0319CA195179}" type="presParOf" srcId="{AED033D0-A750-4481-9E89-E271765B4550}" destId="{B97CBAE3-532E-4AC6-B4F1-7CD3CA97A4DD}" srcOrd="5" destOrd="0" presId="urn:microsoft.com/office/officeart/2008/layout/RadialCluster"/>
    <dgm:cxn modelId="{AD099BB1-A79F-41C3-9F7D-87820D87FE08}" type="presParOf" srcId="{AED033D0-A750-4481-9E89-E271765B4550}" destId="{D2459078-8AC1-4242-85B6-E983B4405C22}"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388D5-DF93-4247-A936-F4EDD7B57590}">
      <dsp:nvSpPr>
        <dsp:cNvPr id="0" name=""/>
        <dsp:cNvSpPr/>
      </dsp:nvSpPr>
      <dsp:spPr>
        <a:xfrm>
          <a:off x="2198191" y="406126"/>
          <a:ext cx="1463649" cy="126231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1200150">
            <a:lnSpc>
              <a:spcPct val="90000"/>
            </a:lnSpc>
            <a:spcBef>
              <a:spcPct val="0"/>
            </a:spcBef>
            <a:spcAft>
              <a:spcPct val="35000"/>
            </a:spcAft>
          </a:pPr>
          <a:r>
            <a:rPr lang="en-US" sz="2700" kern="1200" dirty="0" smtClean="0"/>
            <a:t>Assistive Agent</a:t>
          </a:r>
          <a:endParaRPr lang="en-US" sz="2700" kern="1200" dirty="0"/>
        </a:p>
      </dsp:txBody>
      <dsp:txXfrm>
        <a:off x="2259812" y="467747"/>
        <a:ext cx="1340407" cy="1139076"/>
      </dsp:txXfrm>
    </dsp:sp>
    <dsp:sp modelId="{6F9ECCAE-AEB7-48A0-BF86-05448BA02D68}">
      <dsp:nvSpPr>
        <dsp:cNvPr id="0" name=""/>
        <dsp:cNvSpPr/>
      </dsp:nvSpPr>
      <dsp:spPr>
        <a:xfrm rot="11594459">
          <a:off x="1919050" y="832686"/>
          <a:ext cx="282901" cy="0"/>
        </a:xfrm>
        <a:custGeom>
          <a:avLst/>
          <a:gdLst/>
          <a:ahLst/>
          <a:cxnLst/>
          <a:rect l="0" t="0" r="0" b="0"/>
          <a:pathLst>
            <a:path>
              <a:moveTo>
                <a:pt x="0" y="0"/>
              </a:moveTo>
              <a:lnTo>
                <a:pt x="2829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FCFDAC-898F-4C3C-952E-3105E586B1C0}">
      <dsp:nvSpPr>
        <dsp:cNvPr id="0" name=""/>
        <dsp:cNvSpPr/>
      </dsp:nvSpPr>
      <dsp:spPr>
        <a:xfrm>
          <a:off x="161639" y="267797"/>
          <a:ext cx="1761171" cy="6505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Courts</a:t>
          </a:r>
          <a:endParaRPr lang="en-US" sz="3000" kern="1200" dirty="0"/>
        </a:p>
      </dsp:txBody>
      <dsp:txXfrm>
        <a:off x="193397" y="299555"/>
        <a:ext cx="1697655" cy="587055"/>
      </dsp:txXfrm>
    </dsp:sp>
    <dsp:sp modelId="{E41D3319-AA88-4F91-985F-D81E3CA37654}">
      <dsp:nvSpPr>
        <dsp:cNvPr id="0" name=""/>
        <dsp:cNvSpPr/>
      </dsp:nvSpPr>
      <dsp:spPr>
        <a:xfrm rot="20804673">
          <a:off x="3658110" y="832789"/>
          <a:ext cx="280002" cy="0"/>
        </a:xfrm>
        <a:custGeom>
          <a:avLst/>
          <a:gdLst/>
          <a:ahLst/>
          <a:cxnLst/>
          <a:rect l="0" t="0" r="0" b="0"/>
          <a:pathLst>
            <a:path>
              <a:moveTo>
                <a:pt x="0" y="0"/>
              </a:moveTo>
              <a:lnTo>
                <a:pt x="280002"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0126C1-8625-43F6-9D6B-ADA0448F657A}">
      <dsp:nvSpPr>
        <dsp:cNvPr id="0" name=""/>
        <dsp:cNvSpPr/>
      </dsp:nvSpPr>
      <dsp:spPr>
        <a:xfrm>
          <a:off x="3934383" y="278489"/>
          <a:ext cx="1711131" cy="641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Attorneys</a:t>
          </a:r>
          <a:endParaRPr lang="en-US" sz="3000" kern="1200" dirty="0"/>
        </a:p>
      </dsp:txBody>
      <dsp:txXfrm>
        <a:off x="3965689" y="309795"/>
        <a:ext cx="1648519" cy="578695"/>
      </dsp:txXfrm>
    </dsp:sp>
    <dsp:sp modelId="{B97CBAE3-532E-4AC6-B4F1-7CD3CA97A4DD}">
      <dsp:nvSpPr>
        <dsp:cNvPr id="0" name=""/>
        <dsp:cNvSpPr/>
      </dsp:nvSpPr>
      <dsp:spPr>
        <a:xfrm rot="5446137">
          <a:off x="2749337" y="1838356"/>
          <a:ext cx="339853" cy="0"/>
        </a:xfrm>
        <a:custGeom>
          <a:avLst/>
          <a:gdLst/>
          <a:ahLst/>
          <a:cxnLst/>
          <a:rect l="0" t="0" r="0" b="0"/>
          <a:pathLst>
            <a:path>
              <a:moveTo>
                <a:pt x="0" y="0"/>
              </a:moveTo>
              <a:lnTo>
                <a:pt x="33985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459078-8AC1-4242-85B6-E983B4405C22}">
      <dsp:nvSpPr>
        <dsp:cNvPr id="0" name=""/>
        <dsp:cNvSpPr/>
      </dsp:nvSpPr>
      <dsp:spPr>
        <a:xfrm>
          <a:off x="1223026" y="2008268"/>
          <a:ext cx="3376933" cy="8182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lvl="0" algn="ctr" defTabSz="1022350">
            <a:lnSpc>
              <a:spcPct val="90000"/>
            </a:lnSpc>
            <a:spcBef>
              <a:spcPct val="0"/>
            </a:spcBef>
            <a:spcAft>
              <a:spcPct val="35000"/>
            </a:spcAft>
          </a:pPr>
          <a:r>
            <a:rPr lang="en-US" sz="2300" kern="1200" dirty="0" smtClean="0"/>
            <a:t>Self Represented Litigants</a:t>
          </a:r>
          <a:endParaRPr lang="en-US" sz="2300" kern="1200" dirty="0"/>
        </a:p>
      </dsp:txBody>
      <dsp:txXfrm>
        <a:off x="1262969" y="2048211"/>
        <a:ext cx="3297047" cy="73834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73CCD-678B-4578-A869-B19D87CF52CF}" type="datetimeFigureOut">
              <a:rPr lang="en-US" smtClean="0"/>
              <a:pPr/>
              <a:t>10/23/2017</a:t>
            </a:fld>
            <a:endParaRPr lang="en-US"/>
          </a:p>
        </p:txBody>
      </p:sp>
      <p:sp>
        <p:nvSpPr>
          <p:cNvPr id="4" name="Slide Image Placeholder 3"/>
          <p:cNvSpPr>
            <a:spLocks noGrp="1" noRot="1" noChangeAspect="1"/>
          </p:cNvSpPr>
          <p:nvPr>
            <p:ph type="sldImg" idx="2"/>
          </p:nvPr>
        </p:nvSpPr>
        <p:spPr>
          <a:xfrm>
            <a:off x="1009650" y="685800"/>
            <a:ext cx="4838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0F1597-2442-47E3-97E2-7E550C1B2C60}" type="slidenum">
              <a:rPr lang="en-US" smtClean="0"/>
              <a:pPr/>
              <a:t>‹#›</a:t>
            </a:fld>
            <a:endParaRPr lang="en-US"/>
          </a:p>
        </p:txBody>
      </p:sp>
    </p:spTree>
    <p:extLst>
      <p:ext uri="{BB962C8B-B14F-4D97-AF65-F5344CB8AC3E}">
        <p14:creationId xmlns:p14="http://schemas.microsoft.com/office/powerpoint/2010/main" val="4276003439"/>
      </p:ext>
    </p:extLst>
  </p:cSld>
  <p:clrMap bg1="lt1" tx1="dk1" bg2="lt2" tx2="dk2" accent1="accent1" accent2="accent2" accent3="accent3" accent4="accent4" accent5="accent5" accent6="accent6" hlink="hlink" folHlink="folHlink"/>
  <p:notesStyle>
    <a:lvl1pPr marL="0" algn="l" defTabSz="2141744" rtl="0" eaLnBrk="1" latinLnBrk="0" hangingPunct="1">
      <a:defRPr sz="2800" kern="1200">
        <a:solidFill>
          <a:schemeClr val="tx1"/>
        </a:solidFill>
        <a:latin typeface="+mn-lt"/>
        <a:ea typeface="+mn-ea"/>
        <a:cs typeface="+mn-cs"/>
      </a:defRPr>
    </a:lvl1pPr>
    <a:lvl2pPr marL="1070872" algn="l" defTabSz="2141744" rtl="0" eaLnBrk="1" latinLnBrk="0" hangingPunct="1">
      <a:defRPr sz="2800" kern="1200">
        <a:solidFill>
          <a:schemeClr val="tx1"/>
        </a:solidFill>
        <a:latin typeface="+mn-lt"/>
        <a:ea typeface="+mn-ea"/>
        <a:cs typeface="+mn-cs"/>
      </a:defRPr>
    </a:lvl2pPr>
    <a:lvl3pPr marL="2141744" algn="l" defTabSz="2141744" rtl="0" eaLnBrk="1" latinLnBrk="0" hangingPunct="1">
      <a:defRPr sz="2800" kern="1200">
        <a:solidFill>
          <a:schemeClr val="tx1"/>
        </a:solidFill>
        <a:latin typeface="+mn-lt"/>
        <a:ea typeface="+mn-ea"/>
        <a:cs typeface="+mn-cs"/>
      </a:defRPr>
    </a:lvl3pPr>
    <a:lvl4pPr marL="3212615" algn="l" defTabSz="2141744" rtl="0" eaLnBrk="1" latinLnBrk="0" hangingPunct="1">
      <a:defRPr sz="2800" kern="1200">
        <a:solidFill>
          <a:schemeClr val="tx1"/>
        </a:solidFill>
        <a:latin typeface="+mn-lt"/>
        <a:ea typeface="+mn-ea"/>
        <a:cs typeface="+mn-cs"/>
      </a:defRPr>
    </a:lvl4pPr>
    <a:lvl5pPr marL="4283487" algn="l" defTabSz="2141744" rtl="0" eaLnBrk="1" latinLnBrk="0" hangingPunct="1">
      <a:defRPr sz="2800" kern="1200">
        <a:solidFill>
          <a:schemeClr val="tx1"/>
        </a:solidFill>
        <a:latin typeface="+mn-lt"/>
        <a:ea typeface="+mn-ea"/>
        <a:cs typeface="+mn-cs"/>
      </a:defRPr>
    </a:lvl5pPr>
    <a:lvl6pPr marL="5354358" algn="l" defTabSz="2141744" rtl="0" eaLnBrk="1" latinLnBrk="0" hangingPunct="1">
      <a:defRPr sz="2800" kern="1200">
        <a:solidFill>
          <a:schemeClr val="tx1"/>
        </a:solidFill>
        <a:latin typeface="+mn-lt"/>
        <a:ea typeface="+mn-ea"/>
        <a:cs typeface="+mn-cs"/>
      </a:defRPr>
    </a:lvl6pPr>
    <a:lvl7pPr marL="6425230" algn="l" defTabSz="2141744" rtl="0" eaLnBrk="1" latinLnBrk="0" hangingPunct="1">
      <a:defRPr sz="2800" kern="1200">
        <a:solidFill>
          <a:schemeClr val="tx1"/>
        </a:solidFill>
        <a:latin typeface="+mn-lt"/>
        <a:ea typeface="+mn-ea"/>
        <a:cs typeface="+mn-cs"/>
      </a:defRPr>
    </a:lvl7pPr>
    <a:lvl8pPr marL="7496101" algn="l" defTabSz="2141744" rtl="0" eaLnBrk="1" latinLnBrk="0" hangingPunct="1">
      <a:defRPr sz="2800" kern="1200">
        <a:solidFill>
          <a:schemeClr val="tx1"/>
        </a:solidFill>
        <a:latin typeface="+mn-lt"/>
        <a:ea typeface="+mn-ea"/>
        <a:cs typeface="+mn-cs"/>
      </a:defRPr>
    </a:lvl8pPr>
    <a:lvl9pPr marL="8566973" algn="l" defTabSz="2141744"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0F1597-2442-47E3-97E2-7E550C1B2C60}" type="slidenum">
              <a:rPr lang="en-US" smtClean="0"/>
              <a:pPr/>
              <a:t>1</a:t>
            </a:fld>
            <a:endParaRPr lang="en-US"/>
          </a:p>
        </p:txBody>
      </p:sp>
    </p:spTree>
    <p:extLst>
      <p:ext uri="{BB962C8B-B14F-4D97-AF65-F5344CB8AC3E}">
        <p14:creationId xmlns:p14="http://schemas.microsoft.com/office/powerpoint/2010/main" val="375731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1219200" y="13656116"/>
            <a:ext cx="3124200" cy="1276082"/>
          </a:xfrm>
          <a:prstGeom prst="rect">
            <a:avLst/>
          </a:prstGeom>
        </p:spPr>
      </p:pic>
      <p:pic>
        <p:nvPicPr>
          <p:cNvPr id="4" name="Picture 3"/>
          <p:cNvPicPr>
            <a:picLocks noChangeAspect="1"/>
          </p:cNvPicPr>
          <p:nvPr userDrawn="1"/>
        </p:nvPicPr>
        <p:blipFill>
          <a:blip r:embed="rId4"/>
          <a:stretch>
            <a:fillRect/>
          </a:stretch>
        </p:blipFill>
        <p:spPr>
          <a:xfrm>
            <a:off x="16215562" y="13772971"/>
            <a:ext cx="1241577" cy="1188744"/>
          </a:xfrm>
          <a:prstGeom prst="rect">
            <a:avLst/>
          </a:prstGeom>
        </p:spPr>
      </p:pic>
      <p:pic>
        <p:nvPicPr>
          <p:cNvPr id="5" name="Picture 4"/>
          <p:cNvPicPr>
            <a:picLocks noChangeAspect="1"/>
          </p:cNvPicPr>
          <p:nvPr userDrawn="1"/>
        </p:nvPicPr>
        <p:blipFill>
          <a:blip r:embed="rId5"/>
          <a:stretch>
            <a:fillRect/>
          </a:stretch>
        </p:blipFill>
        <p:spPr>
          <a:xfrm>
            <a:off x="17457139" y="14179296"/>
            <a:ext cx="4488461" cy="752902"/>
          </a:xfrm>
          <a:prstGeom prst="rect">
            <a:avLst/>
          </a:prstGeom>
        </p:spPr>
      </p:pic>
      <p:sp>
        <p:nvSpPr>
          <p:cNvPr id="7" name="TextBox 6"/>
          <p:cNvSpPr txBox="1"/>
          <p:nvPr userDrawn="1"/>
        </p:nvSpPr>
        <p:spPr>
          <a:xfrm>
            <a:off x="8153400" y="14121514"/>
            <a:ext cx="5715000" cy="830997"/>
          </a:xfrm>
          <a:prstGeom prst="rect">
            <a:avLst/>
          </a:prstGeom>
          <a:noFill/>
        </p:spPr>
        <p:txBody>
          <a:bodyPr wrap="square" rtlCol="0">
            <a:spAutoFit/>
          </a:bodyPr>
          <a:lstStyle/>
          <a:p>
            <a:r>
              <a:rPr lang="en-US" sz="2400" b="1" dirty="0" smtClean="0">
                <a:solidFill>
                  <a:schemeClr val="tx1"/>
                </a:solidFill>
              </a:rPr>
              <a:t>CONFIDENTIAL</a:t>
            </a:r>
            <a:r>
              <a:rPr lang="en-US" sz="2400" b="1" baseline="0" dirty="0" smtClean="0">
                <a:solidFill>
                  <a:schemeClr val="tx1"/>
                </a:solidFill>
              </a:rPr>
              <a:t> and PROPRIETARY to CVDI</a:t>
            </a:r>
          </a:p>
          <a:p>
            <a:pPr algn="ctr"/>
            <a:r>
              <a:rPr lang="en-US" sz="2400" b="0" i="1" baseline="0" dirty="0" smtClean="0">
                <a:solidFill>
                  <a:schemeClr val="tx1"/>
                </a:solidFill>
              </a:rPr>
              <a:t>www.nsfcvdi.org</a:t>
            </a:r>
            <a:endParaRPr lang="en-US" sz="2400" b="0" i="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2141744" rtl="0" eaLnBrk="1" latinLnBrk="0" hangingPunct="1">
        <a:spcBef>
          <a:spcPct val="0"/>
        </a:spcBef>
        <a:buNone/>
        <a:defRPr sz="10300" kern="1200">
          <a:solidFill>
            <a:schemeClr val="tx1"/>
          </a:solidFill>
          <a:latin typeface="+mj-lt"/>
          <a:ea typeface="+mj-ea"/>
          <a:cs typeface="+mj-cs"/>
        </a:defRPr>
      </a:lvl1pPr>
    </p:titleStyle>
    <p:bodyStyle>
      <a:lvl1pPr marL="803154" indent="-803154" algn="l" defTabSz="2141744" rtl="0" eaLnBrk="1" latinLnBrk="0" hangingPunct="1">
        <a:spcBef>
          <a:spcPct val="20000"/>
        </a:spcBef>
        <a:buFont typeface="Arial" pitchFamily="34" charset="0"/>
        <a:buChar char="•"/>
        <a:defRPr sz="7500" kern="1200">
          <a:solidFill>
            <a:schemeClr val="tx1"/>
          </a:solidFill>
          <a:latin typeface="+mn-lt"/>
          <a:ea typeface="+mn-ea"/>
          <a:cs typeface="+mn-cs"/>
        </a:defRPr>
      </a:lvl1pPr>
      <a:lvl2pPr marL="1740166" indent="-669295" algn="l" defTabSz="2141744"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677180" indent="-535436" algn="l" defTabSz="2141744" rtl="0" eaLnBrk="1" latinLnBrk="0" hangingPunct="1">
        <a:spcBef>
          <a:spcPct val="20000"/>
        </a:spcBef>
        <a:buFont typeface="Arial" pitchFamily="34" charset="0"/>
        <a:buChar char="•"/>
        <a:defRPr sz="5600" kern="1200">
          <a:solidFill>
            <a:schemeClr val="tx1"/>
          </a:solidFill>
          <a:latin typeface="+mn-lt"/>
          <a:ea typeface="+mn-ea"/>
          <a:cs typeface="+mn-cs"/>
        </a:defRPr>
      </a:lvl3pPr>
      <a:lvl4pPr marL="3748051"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818922"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5889793"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6960665"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031537"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102409" indent="-535436" algn="l" defTabSz="2141744"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41744" rtl="0" eaLnBrk="1" latinLnBrk="0" hangingPunct="1">
        <a:defRPr sz="4200" kern="1200">
          <a:solidFill>
            <a:schemeClr val="tx1"/>
          </a:solidFill>
          <a:latin typeface="+mn-lt"/>
          <a:ea typeface="+mn-ea"/>
          <a:cs typeface="+mn-cs"/>
        </a:defRPr>
      </a:lvl1pPr>
      <a:lvl2pPr marL="1070872" algn="l" defTabSz="2141744" rtl="0" eaLnBrk="1" latinLnBrk="0" hangingPunct="1">
        <a:defRPr sz="4200" kern="1200">
          <a:solidFill>
            <a:schemeClr val="tx1"/>
          </a:solidFill>
          <a:latin typeface="+mn-lt"/>
          <a:ea typeface="+mn-ea"/>
          <a:cs typeface="+mn-cs"/>
        </a:defRPr>
      </a:lvl2pPr>
      <a:lvl3pPr marL="2141744" algn="l" defTabSz="2141744" rtl="0" eaLnBrk="1" latinLnBrk="0" hangingPunct="1">
        <a:defRPr sz="4200" kern="1200">
          <a:solidFill>
            <a:schemeClr val="tx1"/>
          </a:solidFill>
          <a:latin typeface="+mn-lt"/>
          <a:ea typeface="+mn-ea"/>
          <a:cs typeface="+mn-cs"/>
        </a:defRPr>
      </a:lvl3pPr>
      <a:lvl4pPr marL="3212615" algn="l" defTabSz="2141744" rtl="0" eaLnBrk="1" latinLnBrk="0" hangingPunct="1">
        <a:defRPr sz="4200" kern="1200">
          <a:solidFill>
            <a:schemeClr val="tx1"/>
          </a:solidFill>
          <a:latin typeface="+mn-lt"/>
          <a:ea typeface="+mn-ea"/>
          <a:cs typeface="+mn-cs"/>
        </a:defRPr>
      </a:lvl4pPr>
      <a:lvl5pPr marL="4283487" algn="l" defTabSz="2141744" rtl="0" eaLnBrk="1" latinLnBrk="0" hangingPunct="1">
        <a:defRPr sz="4200" kern="1200">
          <a:solidFill>
            <a:schemeClr val="tx1"/>
          </a:solidFill>
          <a:latin typeface="+mn-lt"/>
          <a:ea typeface="+mn-ea"/>
          <a:cs typeface="+mn-cs"/>
        </a:defRPr>
      </a:lvl5pPr>
      <a:lvl6pPr marL="5354358" algn="l" defTabSz="2141744" rtl="0" eaLnBrk="1" latinLnBrk="0" hangingPunct="1">
        <a:defRPr sz="4200" kern="1200">
          <a:solidFill>
            <a:schemeClr val="tx1"/>
          </a:solidFill>
          <a:latin typeface="+mn-lt"/>
          <a:ea typeface="+mn-ea"/>
          <a:cs typeface="+mn-cs"/>
        </a:defRPr>
      </a:lvl6pPr>
      <a:lvl7pPr marL="6425230" algn="l" defTabSz="2141744" rtl="0" eaLnBrk="1" latinLnBrk="0" hangingPunct="1">
        <a:defRPr sz="4200" kern="1200">
          <a:solidFill>
            <a:schemeClr val="tx1"/>
          </a:solidFill>
          <a:latin typeface="+mn-lt"/>
          <a:ea typeface="+mn-ea"/>
          <a:cs typeface="+mn-cs"/>
        </a:defRPr>
      </a:lvl7pPr>
      <a:lvl8pPr marL="7496101" algn="l" defTabSz="2141744" rtl="0" eaLnBrk="1" latinLnBrk="0" hangingPunct="1">
        <a:defRPr sz="4200" kern="1200">
          <a:solidFill>
            <a:schemeClr val="tx1"/>
          </a:solidFill>
          <a:latin typeface="+mn-lt"/>
          <a:ea typeface="+mn-ea"/>
          <a:cs typeface="+mn-cs"/>
        </a:defRPr>
      </a:lvl8pPr>
      <a:lvl9pPr marL="8566973" algn="l" defTabSz="2141744"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4150738260"/>
              </p:ext>
            </p:extLst>
          </p:nvPr>
        </p:nvGraphicFramePr>
        <p:xfrm>
          <a:off x="8067965" y="4343320"/>
          <a:ext cx="5800435" cy="3028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15002256"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IMPACT</a:t>
            </a:r>
          </a:p>
        </p:txBody>
      </p:sp>
      <p:sp>
        <p:nvSpPr>
          <p:cNvPr id="3" name="TextBox 2"/>
          <p:cNvSpPr txBox="1"/>
          <p:nvPr/>
        </p:nvSpPr>
        <p:spPr>
          <a:xfrm>
            <a:off x="15002256" y="8738395"/>
            <a:ext cx="5791200" cy="1722042"/>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Increased access to legal services for SRL’s</a:t>
            </a:r>
          </a:p>
          <a:p>
            <a:pPr marL="446035" indent="-446035">
              <a:buFont typeface="Arial" pitchFamily="34" charset="0"/>
              <a:buChar char="•"/>
            </a:pPr>
            <a:r>
              <a:rPr lang="en-US" sz="1800" dirty="0" smtClean="0"/>
              <a:t>Measurable increase in legal outcomes </a:t>
            </a:r>
            <a:r>
              <a:rPr lang="en-US" sz="1800" dirty="0"/>
              <a:t>for </a:t>
            </a:r>
            <a:r>
              <a:rPr lang="en-US" sz="1800" dirty="0" smtClean="0"/>
              <a:t>SRL’s</a:t>
            </a:r>
            <a:endParaRPr lang="en-US" sz="1800" dirty="0"/>
          </a:p>
          <a:p>
            <a:pPr marL="446035" indent="-446035">
              <a:buFont typeface="Arial" pitchFamily="34" charset="0"/>
              <a:buChar char="•"/>
            </a:pPr>
            <a:r>
              <a:rPr lang="en-US" sz="1800" dirty="0" smtClean="0"/>
              <a:t>Advancements in using MDP’s to model human systems</a:t>
            </a:r>
          </a:p>
          <a:p>
            <a:pPr marL="446035" indent="-446035">
              <a:buFont typeface="Arial" pitchFamily="34" charset="0"/>
              <a:buChar char="•"/>
            </a:pPr>
            <a:r>
              <a:rPr lang="en-US" sz="1800" dirty="0" smtClean="0"/>
              <a:t>Demonstrated use of IRL to capture human objectives</a:t>
            </a:r>
          </a:p>
          <a:p>
            <a:pPr marL="446035" indent="-446035">
              <a:buFont typeface="Arial" pitchFamily="34" charset="0"/>
              <a:buChar char="•"/>
            </a:pPr>
            <a:r>
              <a:rPr lang="en-US" sz="1800" dirty="0" smtClean="0"/>
              <a:t>New business for attorneys through litigant matching</a:t>
            </a:r>
            <a:endParaRPr lang="en-US" sz="1800" dirty="0"/>
          </a:p>
          <a:p>
            <a:pPr marL="446035" indent="-446035">
              <a:buFont typeface="Arial" pitchFamily="34" charset="0"/>
              <a:buChar char="•"/>
            </a:pPr>
            <a:r>
              <a:rPr lang="en-US" sz="1800" dirty="0" smtClean="0"/>
              <a:t>Decreased pressure </a:t>
            </a:r>
            <a:r>
              <a:rPr lang="en-US" sz="1800" dirty="0"/>
              <a:t>on c</a:t>
            </a:r>
            <a:r>
              <a:rPr lang="en-US" sz="1800" dirty="0" smtClean="0"/>
              <a:t>ourt help and service desks</a:t>
            </a:r>
            <a:endParaRPr lang="en-US" sz="1800" dirty="0"/>
          </a:p>
        </p:txBody>
      </p:sp>
      <p:sp>
        <p:nvSpPr>
          <p:cNvPr id="4" name="TextBox 3"/>
          <p:cNvSpPr txBox="1"/>
          <p:nvPr/>
        </p:nvSpPr>
        <p:spPr>
          <a:xfrm>
            <a:off x="15002256"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a:solidFill>
                  <a:schemeClr val="bg1"/>
                </a:solidFill>
              </a:rPr>
              <a:t>OBJECTIVES</a:t>
            </a:r>
            <a:endParaRPr lang="en-US" sz="2600" b="1" dirty="0">
              <a:solidFill>
                <a:schemeClr val="bg1"/>
              </a:solidFill>
            </a:endParaRPr>
          </a:p>
        </p:txBody>
      </p:sp>
      <p:sp>
        <p:nvSpPr>
          <p:cNvPr id="5" name="TextBox 4"/>
          <p:cNvSpPr txBox="1"/>
          <p:nvPr/>
        </p:nvSpPr>
        <p:spPr>
          <a:xfrm>
            <a:off x="15002256"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Conduct seminal research into digital assistants</a:t>
            </a:r>
            <a:endParaRPr lang="en-US" sz="1800" dirty="0"/>
          </a:p>
          <a:p>
            <a:pPr marL="446035" indent="-446035">
              <a:buFont typeface="Arial" pitchFamily="34" charset="0"/>
              <a:buChar char="•"/>
            </a:pPr>
            <a:r>
              <a:rPr lang="en-US" sz="1800" dirty="0" smtClean="0"/>
              <a:t>Demonstrate usefulness of RL </a:t>
            </a:r>
            <a:r>
              <a:rPr lang="en-US" sz="1800" dirty="0"/>
              <a:t>to </a:t>
            </a:r>
            <a:r>
              <a:rPr lang="en-US" sz="1800" dirty="0" smtClean="0"/>
              <a:t>knowledge services</a:t>
            </a:r>
          </a:p>
          <a:p>
            <a:pPr marL="446035" indent="-446035">
              <a:buFont typeface="Arial" pitchFamily="34" charset="0"/>
              <a:buChar char="•"/>
            </a:pPr>
            <a:r>
              <a:rPr lang="en-US" sz="1800" dirty="0"/>
              <a:t>Extend current research to identify an SRL’s objectives and needs (Rewards) based on their behaviors (Policy</a:t>
            </a:r>
            <a:r>
              <a:rPr lang="en-US" sz="1800" dirty="0" smtClean="0"/>
              <a:t>)</a:t>
            </a:r>
            <a:endParaRPr lang="en-US" sz="1800" dirty="0"/>
          </a:p>
        </p:txBody>
      </p:sp>
      <p:sp>
        <p:nvSpPr>
          <p:cNvPr id="6" name="TextBox 5"/>
          <p:cNvSpPr txBox="1"/>
          <p:nvPr/>
        </p:nvSpPr>
        <p:spPr>
          <a:xfrm>
            <a:off x="1139952" y="8277809"/>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APPROACH (RESEARCH METHODS)</a:t>
            </a:r>
          </a:p>
        </p:txBody>
      </p:sp>
      <p:sp>
        <p:nvSpPr>
          <p:cNvPr id="7" name="TextBox 6"/>
          <p:cNvSpPr txBox="1"/>
          <p:nvPr/>
        </p:nvSpPr>
        <p:spPr>
          <a:xfrm>
            <a:off x="1139952" y="8738395"/>
            <a:ext cx="5791200" cy="3938033"/>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b="1" dirty="0" smtClean="0"/>
              <a:t>Hypothesis</a:t>
            </a:r>
            <a:r>
              <a:rPr lang="en-US" sz="1800" dirty="0" smtClean="0"/>
              <a:t>: Capturing an SRL’s objectives is key to personalized </a:t>
            </a:r>
            <a:r>
              <a:rPr lang="en-US" sz="1800" i="1" dirty="0" smtClean="0"/>
              <a:t>process insights,</a:t>
            </a:r>
            <a:r>
              <a:rPr lang="en-US" sz="1800" dirty="0" smtClean="0"/>
              <a:t> </a:t>
            </a:r>
            <a:r>
              <a:rPr lang="en-US" sz="1800" i="1" dirty="0" smtClean="0"/>
              <a:t>improved attorney-litigant matching</a:t>
            </a:r>
            <a:r>
              <a:rPr lang="en-US" sz="1800" dirty="0" smtClean="0"/>
              <a:t> and </a:t>
            </a:r>
            <a:r>
              <a:rPr lang="en-US" sz="1800" i="1" dirty="0" smtClean="0"/>
              <a:t>smart recommendations</a:t>
            </a:r>
            <a:r>
              <a:rPr lang="en-US" sz="1800" dirty="0" smtClean="0"/>
              <a:t>.  </a:t>
            </a:r>
          </a:p>
          <a:p>
            <a:pPr marL="446035" indent="-446035">
              <a:buFont typeface="Arial" pitchFamily="34" charset="0"/>
              <a:buChar char="•"/>
            </a:pPr>
            <a:r>
              <a:rPr lang="en-US" sz="1800" b="1" dirty="0" smtClean="0"/>
              <a:t>Data</a:t>
            </a:r>
            <a:r>
              <a:rPr lang="en-US" sz="1800" dirty="0" smtClean="0"/>
              <a:t>: Currently using synthetic data from an ABM. We are in the process of acquiring naturalized SRL data.</a:t>
            </a:r>
          </a:p>
          <a:p>
            <a:pPr marL="446035" indent="-446035">
              <a:buFont typeface="Arial" pitchFamily="34" charset="0"/>
              <a:buChar char="•"/>
            </a:pPr>
            <a:r>
              <a:rPr lang="en-US" sz="1800" b="1" dirty="0" smtClean="0"/>
              <a:t>Analysis</a:t>
            </a:r>
            <a:r>
              <a:rPr lang="en-US" sz="1800" dirty="0" smtClean="0"/>
              <a:t>: With the data an MDP is designed to capture system dynamics. Using the MDP, agents can be viewed as Reinforcement Learners with recoverable objectives.</a:t>
            </a:r>
          </a:p>
          <a:p>
            <a:pPr marL="446035" indent="-446035">
              <a:buFont typeface="Arial" pitchFamily="34" charset="0"/>
              <a:buChar char="•"/>
            </a:pPr>
            <a:r>
              <a:rPr lang="en-US" sz="1800" b="1" dirty="0" smtClean="0"/>
              <a:t>Current Results</a:t>
            </a:r>
            <a:r>
              <a:rPr lang="en-US" sz="1800" dirty="0" smtClean="0"/>
              <a:t>: Using </a:t>
            </a:r>
            <a:r>
              <a:rPr lang="en-US" sz="1800" dirty="0"/>
              <a:t>IRL we </a:t>
            </a:r>
            <a:r>
              <a:rPr lang="en-US" sz="1800" dirty="0" smtClean="0"/>
              <a:t>have extracted artificial agent </a:t>
            </a:r>
            <a:r>
              <a:rPr lang="en-US" sz="1800" dirty="0"/>
              <a:t>objectives and demonstrated these objectives are </a:t>
            </a:r>
            <a:r>
              <a:rPr lang="en-US" sz="1800" dirty="0" smtClean="0"/>
              <a:t>sufficient to fully explain observed agent behavior</a:t>
            </a:r>
          </a:p>
          <a:p>
            <a:pPr marL="446035" indent="-446035">
              <a:buFont typeface="Arial" pitchFamily="34" charset="0"/>
              <a:buChar char="•"/>
            </a:pPr>
            <a:r>
              <a:rPr lang="en-US" sz="1800" b="1" dirty="0" smtClean="0"/>
              <a:t>Planned Results</a:t>
            </a:r>
            <a:r>
              <a:rPr lang="en-US" sz="1800" dirty="0" smtClean="0"/>
              <a:t>: State features most important to explaining given SRL objectives will be discovered and experiments will be designed to show this importance</a:t>
            </a:r>
          </a:p>
        </p:txBody>
      </p:sp>
      <p:sp>
        <p:nvSpPr>
          <p:cNvPr id="8" name="TextBox 7"/>
          <p:cNvSpPr txBox="1"/>
          <p:nvPr/>
        </p:nvSpPr>
        <p:spPr>
          <a:xfrm>
            <a:off x="8071104"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Meet legal needs without increasing federal spending</a:t>
            </a:r>
          </a:p>
          <a:p>
            <a:pPr marL="446035" indent="-446035">
              <a:buFont typeface="Arial" pitchFamily="34" charset="0"/>
              <a:buChar char="•"/>
            </a:pPr>
            <a:r>
              <a:rPr lang="en-US" sz="1800" dirty="0" smtClean="0"/>
              <a:t>Give truly helpful and personalized assistance to SRLs</a:t>
            </a:r>
            <a:endParaRPr lang="en-US" sz="1800" dirty="0"/>
          </a:p>
          <a:p>
            <a:pPr marL="446035" indent="-446035">
              <a:buFont typeface="Arial" pitchFamily="34" charset="0"/>
              <a:buChar char="•"/>
            </a:pPr>
            <a:r>
              <a:rPr lang="en-US" sz="1800" dirty="0" smtClean="0"/>
              <a:t>Connect SRLs with attorneys and courts when needed</a:t>
            </a:r>
          </a:p>
          <a:p>
            <a:pPr marL="446035" indent="-446035">
              <a:buFont typeface="Arial" pitchFamily="34" charset="0"/>
              <a:buChar char="•"/>
            </a:pPr>
            <a:endParaRPr lang="en-US" sz="1800" dirty="0"/>
          </a:p>
        </p:txBody>
      </p:sp>
      <p:sp>
        <p:nvSpPr>
          <p:cNvPr id="9" name="TextBox 8"/>
          <p:cNvSpPr txBox="1">
            <a:spLocks/>
          </p:cNvSpPr>
          <p:nvPr/>
        </p:nvSpPr>
        <p:spPr>
          <a:xfrm>
            <a:off x="1139952" y="2974622"/>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NEED &amp; INDUSTRIAL RELEVANCE</a:t>
            </a:r>
          </a:p>
        </p:txBody>
      </p:sp>
      <p:sp>
        <p:nvSpPr>
          <p:cNvPr id="10" name="TextBox 9"/>
          <p:cNvSpPr txBox="1"/>
          <p:nvPr/>
        </p:nvSpPr>
        <p:spPr>
          <a:xfrm>
            <a:off x="8071104" y="297654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a:solidFill>
                  <a:schemeClr val="bg1"/>
                </a:solidFill>
              </a:rPr>
              <a:t>PROJECT GOALS</a:t>
            </a:r>
          </a:p>
        </p:txBody>
      </p:sp>
      <p:sp>
        <p:nvSpPr>
          <p:cNvPr id="18" name="TextBox 17"/>
          <p:cNvSpPr txBox="1"/>
          <p:nvPr/>
        </p:nvSpPr>
        <p:spPr>
          <a:xfrm>
            <a:off x="1139952" y="3431370"/>
            <a:ext cx="5791200" cy="1168044"/>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smtClean="0"/>
              <a:t>In America today fewer than one in five low-income individuals have access to the legal help they need</a:t>
            </a:r>
            <a:r>
              <a:rPr lang="en-US" sz="1800" baseline="30000" dirty="0"/>
              <a:t>1</a:t>
            </a:r>
            <a:endParaRPr lang="en-US" sz="1800" dirty="0" smtClean="0"/>
          </a:p>
          <a:p>
            <a:pPr marL="446035" indent="-446035">
              <a:buFont typeface="Arial" pitchFamily="34" charset="0"/>
              <a:buChar char="•"/>
            </a:pPr>
            <a:r>
              <a:rPr lang="en-US" sz="1800" dirty="0" smtClean="0"/>
              <a:t>To meet this need it is estimated that federal spending on legal aid needs to increase from $300M to $1.6B</a:t>
            </a:r>
            <a:r>
              <a:rPr lang="en-US" sz="1800" baseline="30000" dirty="0" smtClean="0"/>
              <a:t>1</a:t>
            </a:r>
          </a:p>
        </p:txBody>
      </p:sp>
      <p:sp>
        <p:nvSpPr>
          <p:cNvPr id="19" name="TextBox 18"/>
          <p:cNvSpPr txBox="1"/>
          <p:nvPr/>
        </p:nvSpPr>
        <p:spPr>
          <a:xfrm>
            <a:off x="8071104" y="8279751"/>
            <a:ext cx="5791200" cy="460191"/>
          </a:xfrm>
          <a:prstGeom prst="rect">
            <a:avLst/>
          </a:prstGeom>
          <a:solidFill>
            <a:schemeClr val="accent1">
              <a:lumMod val="75000"/>
            </a:schemeClr>
          </a:solidFill>
        </p:spPr>
        <p:txBody>
          <a:bodyPr wrap="square" lIns="59500" tIns="29750" rIns="59500" bIns="29750" rtlCol="0">
            <a:spAutoFit/>
          </a:bodyPr>
          <a:lstStyle/>
          <a:p>
            <a:pPr algn="ctr"/>
            <a:r>
              <a:rPr lang="en-US" sz="2600" b="1" dirty="0" smtClean="0">
                <a:solidFill>
                  <a:schemeClr val="bg1"/>
                </a:solidFill>
              </a:rPr>
              <a:t>DELIVERABLES/OUTCOMES</a:t>
            </a:r>
            <a:endParaRPr lang="en-US" sz="2600" b="1" dirty="0">
              <a:solidFill>
                <a:schemeClr val="bg1"/>
              </a:solidFill>
            </a:endParaRPr>
          </a:p>
        </p:txBody>
      </p:sp>
      <p:sp>
        <p:nvSpPr>
          <p:cNvPr id="27" name="TextBox 26"/>
          <p:cNvSpPr txBox="1"/>
          <p:nvPr/>
        </p:nvSpPr>
        <p:spPr>
          <a:xfrm>
            <a:off x="1139952" y="840354"/>
            <a:ext cx="19653504" cy="1229600"/>
          </a:xfrm>
          <a:prstGeom prst="rect">
            <a:avLst/>
          </a:prstGeom>
          <a:noFill/>
        </p:spPr>
        <p:txBody>
          <a:bodyPr wrap="square" lIns="59472" tIns="29734" rIns="59472" bIns="29734" rtlCol="0">
            <a:spAutoFit/>
          </a:bodyPr>
          <a:lstStyle/>
          <a:p>
            <a:pPr algn="ctr"/>
            <a:r>
              <a:rPr lang="en-US" sz="3500" b="1" dirty="0">
                <a:solidFill>
                  <a:prstClr val="black"/>
                </a:solidFill>
                <a:ea typeface="MingLiU" pitchFamily="49" charset="-120"/>
              </a:rPr>
              <a:t>Assistive Agents for Self-Represented </a:t>
            </a:r>
            <a:r>
              <a:rPr lang="en-US" sz="3500" b="1" dirty="0" smtClean="0">
                <a:solidFill>
                  <a:prstClr val="black"/>
                </a:solidFill>
                <a:ea typeface="MingLiU" pitchFamily="49" charset="-120"/>
              </a:rPr>
              <a:t>Litigants</a:t>
            </a:r>
          </a:p>
          <a:p>
            <a:pPr>
              <a:tabLst>
                <a:tab pos="5876925" algn="l"/>
                <a:tab pos="11704638" algn="l"/>
              </a:tabLst>
            </a:pPr>
            <a:r>
              <a:rPr lang="en-US" sz="2300" dirty="0" smtClean="0">
                <a:solidFill>
                  <a:prstClr val="black"/>
                </a:solidFill>
                <a:ea typeface="MingLiU" pitchFamily="49" charset="-120"/>
              </a:rPr>
              <a:t>	Mark Rucker and Matthew S. Gerber	Daniel Becker</a:t>
            </a:r>
            <a:endParaRPr lang="en-US" sz="2300" baseline="30000" dirty="0">
              <a:solidFill>
                <a:prstClr val="black"/>
              </a:solidFill>
              <a:ea typeface="MingLiU" pitchFamily="49" charset="-120"/>
            </a:endParaRPr>
          </a:p>
          <a:p>
            <a:pPr>
              <a:tabLst>
                <a:tab pos="5876925" algn="l"/>
                <a:tab pos="11704638" algn="l"/>
              </a:tabLst>
            </a:pPr>
            <a:r>
              <a:rPr lang="en-US" sz="1800" dirty="0" smtClean="0">
                <a:solidFill>
                  <a:prstClr val="black"/>
                </a:solidFill>
                <a:ea typeface="MingLiU" pitchFamily="49" charset="-120"/>
              </a:rPr>
              <a:t>	University of Virginia	Thomson Reuters</a:t>
            </a:r>
          </a:p>
        </p:txBody>
      </p:sp>
      <p:sp>
        <p:nvSpPr>
          <p:cNvPr id="16" name="TextBox 15"/>
          <p:cNvSpPr txBox="1"/>
          <p:nvPr/>
        </p:nvSpPr>
        <p:spPr>
          <a:xfrm>
            <a:off x="8074152" y="8738395"/>
            <a:ext cx="5791200" cy="1722042"/>
          </a:xfrm>
          <a:prstGeom prst="rect">
            <a:avLst/>
          </a:prstGeom>
          <a:noFill/>
        </p:spPr>
        <p:txBody>
          <a:bodyPr wrap="square" lIns="59472" tIns="29734" rIns="59472" bIns="29734" rtlCol="0">
            <a:spAutoFit/>
          </a:bodyPr>
          <a:lstStyle/>
          <a:p>
            <a:pPr marL="446035" indent="-446035">
              <a:buFont typeface="Arial" pitchFamily="34" charset="0"/>
              <a:buChar char="•"/>
            </a:pPr>
            <a:r>
              <a:rPr lang="en-US" sz="1800" dirty="0"/>
              <a:t>A</a:t>
            </a:r>
            <a:r>
              <a:rPr lang="en-US" sz="1800" dirty="0" smtClean="0"/>
              <a:t> framework for determining useful SRL rewards</a:t>
            </a:r>
            <a:endParaRPr lang="en-US" sz="1800" dirty="0"/>
          </a:p>
          <a:p>
            <a:pPr marL="446035" indent="-446035">
              <a:buFont typeface="Arial" pitchFamily="34" charset="0"/>
              <a:buChar char="•"/>
            </a:pPr>
            <a:r>
              <a:rPr lang="en-US" sz="1800" dirty="0" smtClean="0"/>
              <a:t>An MDP model which fully captures the SRL process</a:t>
            </a:r>
            <a:endParaRPr lang="en-US" sz="1800" dirty="0"/>
          </a:p>
          <a:p>
            <a:pPr marL="446035" indent="-446035">
              <a:buFont typeface="Arial" pitchFamily="34" charset="0"/>
              <a:buChar char="•"/>
            </a:pPr>
            <a:r>
              <a:rPr lang="en-US" sz="1800" dirty="0" smtClean="0"/>
              <a:t>Source code used to determine SRL objectives</a:t>
            </a:r>
          </a:p>
          <a:p>
            <a:pPr marL="446035" indent="-446035">
              <a:buFont typeface="Arial" pitchFamily="34" charset="0"/>
              <a:buChar char="•"/>
            </a:pPr>
            <a:r>
              <a:rPr lang="en-US" sz="1800" dirty="0" smtClean="0"/>
              <a:t>Submission of work to the 2018 TIG Conference</a:t>
            </a:r>
          </a:p>
          <a:p>
            <a:pPr marL="446035" indent="-446035">
              <a:buFont typeface="Arial" pitchFamily="34" charset="0"/>
              <a:buChar char="•"/>
            </a:pPr>
            <a:r>
              <a:rPr lang="en-US" sz="1800" dirty="0" smtClean="0"/>
              <a:t>[Submission of paper to recommended conference]</a:t>
            </a:r>
            <a:endParaRPr lang="en-US" sz="1800" dirty="0"/>
          </a:p>
          <a:p>
            <a:pPr marL="446035" indent="-446035">
              <a:buFont typeface="Arial" pitchFamily="34" charset="0"/>
              <a:buChar char="•"/>
            </a:pPr>
            <a:endParaRPr lang="en-US" sz="1800" dirty="0"/>
          </a:p>
        </p:txBody>
      </p:sp>
      <p:graphicFrame>
        <p:nvGraphicFramePr>
          <p:cNvPr id="14" name="Chart 13"/>
          <p:cNvGraphicFramePr/>
          <p:nvPr>
            <p:extLst>
              <p:ext uri="{D42A27DB-BD31-4B8C-83A1-F6EECF244321}">
                <p14:modId xmlns:p14="http://schemas.microsoft.com/office/powerpoint/2010/main" val="3819063114"/>
              </p:ext>
            </p:extLst>
          </p:nvPr>
        </p:nvGraphicFramePr>
        <p:xfrm>
          <a:off x="1330452" y="4719649"/>
          <a:ext cx="5410200" cy="2057399"/>
        </p:xfrm>
        <a:graphic>
          <a:graphicData uri="http://schemas.openxmlformats.org/drawingml/2006/chart">
            <c:chart xmlns:c="http://schemas.openxmlformats.org/drawingml/2006/chart" xmlns:r="http://schemas.openxmlformats.org/officeDocument/2006/relationships" r:id="rId8"/>
          </a:graphicData>
        </a:graphic>
      </p:graphicFrame>
      <p:sp>
        <p:nvSpPr>
          <p:cNvPr id="11" name="TextBox 10"/>
          <p:cNvSpPr txBox="1"/>
          <p:nvPr/>
        </p:nvSpPr>
        <p:spPr>
          <a:xfrm>
            <a:off x="1295400" y="7114401"/>
            <a:ext cx="5562600" cy="461665"/>
          </a:xfrm>
          <a:prstGeom prst="rect">
            <a:avLst/>
          </a:prstGeom>
          <a:noFill/>
        </p:spPr>
        <p:txBody>
          <a:bodyPr wrap="square" rtlCol="0">
            <a:spAutoFit/>
          </a:bodyPr>
          <a:lstStyle/>
          <a:p>
            <a:pPr marL="228600" indent="-228600">
              <a:buAutoNum type="arabicPeriod"/>
            </a:pPr>
            <a:r>
              <a:rPr lang="en-US" sz="1200" dirty="0" smtClean="0"/>
              <a:t>Documenting The Justice Gap In America 2009</a:t>
            </a:r>
          </a:p>
          <a:p>
            <a:pPr marL="228600" indent="-228600">
              <a:buAutoNum type="arabicPeriod"/>
            </a:pPr>
            <a:r>
              <a:rPr lang="en-US" sz="1200" dirty="0" smtClean="0"/>
              <a:t>Legal </a:t>
            </a:r>
            <a:r>
              <a:rPr lang="en-US" sz="1200" dirty="0"/>
              <a:t>Services Corporation Funding </a:t>
            </a:r>
            <a:r>
              <a:rPr lang="en-US" sz="1200" dirty="0" smtClean="0"/>
              <a:t>(www.lsc.gov/lsc-funding)</a:t>
            </a:r>
            <a:endParaRPr lang="en-US" sz="1200" dirty="0"/>
          </a:p>
        </p:txBody>
      </p:sp>
      <p:sp>
        <p:nvSpPr>
          <p:cNvPr id="25" name="TextBox 24"/>
          <p:cNvSpPr txBox="1"/>
          <p:nvPr/>
        </p:nvSpPr>
        <p:spPr>
          <a:xfrm>
            <a:off x="19050000" y="4648200"/>
            <a:ext cx="1905000" cy="1384995"/>
          </a:xfrm>
          <a:prstGeom prst="rect">
            <a:avLst/>
          </a:prstGeom>
          <a:noFill/>
        </p:spPr>
        <p:txBody>
          <a:bodyPr wrap="square" rtlCol="0">
            <a:spAutoFit/>
          </a:bodyPr>
          <a:lstStyle/>
          <a:p>
            <a:r>
              <a:rPr lang="en-US" sz="1400" dirty="0" smtClean="0"/>
              <a:t>Statistical analysis  of simulated behavior. There are three clear groups even though two groups are known to share objectives</a:t>
            </a:r>
            <a:endParaRPr lang="en-US" sz="1400" dirty="0"/>
          </a:p>
        </p:txBody>
      </p:sp>
      <p:sp>
        <p:nvSpPr>
          <p:cNvPr id="28" name="TextBox 27"/>
          <p:cNvSpPr txBox="1"/>
          <p:nvPr/>
        </p:nvSpPr>
        <p:spPr>
          <a:xfrm>
            <a:off x="14859000" y="6248400"/>
            <a:ext cx="1907431" cy="1600438"/>
          </a:xfrm>
          <a:prstGeom prst="rect">
            <a:avLst/>
          </a:prstGeom>
          <a:noFill/>
        </p:spPr>
        <p:txBody>
          <a:bodyPr wrap="square" rtlCol="0">
            <a:spAutoFit/>
          </a:bodyPr>
          <a:lstStyle/>
          <a:p>
            <a:r>
              <a:rPr lang="en-US" sz="1400" dirty="0" smtClean="0"/>
              <a:t>Analysis  of objectives learned from simulated behavior. Here we see group 1 (a) and (b) begin to look similar despite different behaviors above</a:t>
            </a:r>
            <a:endParaRPr lang="en-US" sz="1400" dirty="0"/>
          </a:p>
        </p:txBody>
      </p:sp>
      <p:pic>
        <p:nvPicPr>
          <p:cNvPr id="13" name="Picture 12"/>
          <p:cNvPicPr>
            <a:picLocks noChangeAspect="1"/>
          </p:cNvPicPr>
          <p:nvPr/>
        </p:nvPicPr>
        <p:blipFill>
          <a:blip r:embed="rId9"/>
          <a:stretch>
            <a:fillRect/>
          </a:stretch>
        </p:blipFill>
        <p:spPr>
          <a:xfrm>
            <a:off x="14987432" y="4648200"/>
            <a:ext cx="4062568" cy="1449041"/>
          </a:xfrm>
          <a:prstGeom prst="rect">
            <a:avLst/>
          </a:prstGeom>
          <a:ln>
            <a:solidFill>
              <a:schemeClr val="tx1"/>
            </a:solidFill>
          </a:ln>
        </p:spPr>
      </p:pic>
      <p:pic>
        <p:nvPicPr>
          <p:cNvPr id="15" name="Picture 14"/>
          <p:cNvPicPr>
            <a:picLocks noChangeAspect="1"/>
          </p:cNvPicPr>
          <p:nvPr/>
        </p:nvPicPr>
        <p:blipFill>
          <a:blip r:embed="rId10"/>
          <a:stretch>
            <a:fillRect/>
          </a:stretch>
        </p:blipFill>
        <p:spPr>
          <a:xfrm>
            <a:off x="16741346" y="6303142"/>
            <a:ext cx="3985054" cy="1697858"/>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0600" y="3048000"/>
            <a:ext cx="15468600" cy="2677656"/>
          </a:xfrm>
          <a:prstGeom prst="rect">
            <a:avLst/>
          </a:prstGeom>
          <a:noFill/>
        </p:spPr>
        <p:txBody>
          <a:bodyPr wrap="square" rtlCol="0">
            <a:spAutoFit/>
          </a:bodyPr>
          <a:lstStyle/>
          <a:p>
            <a:r>
              <a:rPr lang="en-US" dirty="0" smtClean="0"/>
              <a:t>Understanding behavior at an individual level rather than an aggregate can lead to better digital assistance (prescriptive) as well as insight into why some legal cases have positive outcomes and some don’t (descriptive).</a:t>
            </a:r>
            <a:endParaRPr lang="en-US" dirty="0"/>
          </a:p>
        </p:txBody>
      </p:sp>
      <p:sp>
        <p:nvSpPr>
          <p:cNvPr id="3" name="TextBox 2"/>
          <p:cNvSpPr txBox="1"/>
          <p:nvPr/>
        </p:nvSpPr>
        <p:spPr>
          <a:xfrm>
            <a:off x="4953000" y="6172200"/>
            <a:ext cx="14554200" cy="5909310"/>
          </a:xfrm>
          <a:prstGeom prst="rect">
            <a:avLst/>
          </a:prstGeom>
          <a:noFill/>
        </p:spPr>
        <p:txBody>
          <a:bodyPr wrap="square" rtlCol="0">
            <a:spAutoFit/>
          </a:bodyPr>
          <a:lstStyle/>
          <a:p>
            <a:r>
              <a:rPr lang="en-US" dirty="0" smtClean="0"/>
              <a:t>What we did… </a:t>
            </a:r>
          </a:p>
          <a:p>
            <a:endParaRPr lang="en-US" dirty="0" smtClean="0"/>
          </a:p>
          <a:p>
            <a:r>
              <a:rPr lang="en-US" dirty="0" smtClean="0"/>
              <a:t>We took an explicitly individualistic approach to learning human behavior. This allowed us to uniquely define each person’s motivations and expected behavior.</a:t>
            </a:r>
          </a:p>
          <a:p>
            <a:endParaRPr lang="en-US" dirty="0"/>
          </a:p>
          <a:p>
            <a:r>
              <a:rPr lang="en-US" dirty="0" smtClean="0"/>
              <a:t>Despite the individual nature of this approach we were also able to identify global clusters from individual behavior and accurately recreate outcomes from aggregate group of individual actors.</a:t>
            </a:r>
          </a:p>
        </p:txBody>
      </p:sp>
    </p:spTree>
    <p:extLst>
      <p:ext uri="{BB962C8B-B14F-4D97-AF65-F5344CB8AC3E}">
        <p14:creationId xmlns:p14="http://schemas.microsoft.com/office/powerpoint/2010/main" val="173000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TotalTime>
  <Words>486</Words>
  <Application>Microsoft Office PowerPoint</Application>
  <PresentationFormat>Custom</PresentationFormat>
  <Paragraphs>49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MingLiU</vt:lpstr>
      <vt:lpstr>Office Theme</vt:lpstr>
      <vt:lpstr>PowerPoint Presentation</vt:lpstr>
      <vt:lpstr>PowerPoint Presentation</vt:lpstr>
    </vt:vector>
  </TitlesOfParts>
  <Company>Drexel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khowland</dc:creator>
  <cp:lastModifiedBy>mark.rucker</cp:lastModifiedBy>
  <cp:revision>86</cp:revision>
  <dcterms:created xsi:type="dcterms:W3CDTF">2011-02-25T19:45:34Z</dcterms:created>
  <dcterms:modified xsi:type="dcterms:W3CDTF">2017-10-23T16:39:08Z</dcterms:modified>
</cp:coreProperties>
</file>