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15544800"/>
  <p:notesSz cx="7010400" cy="9296400"/>
  <p:defaultText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93" autoAdjust="0"/>
    <p:restoredTop sz="93580" autoAdjust="0"/>
  </p:normalViewPr>
  <p:slideViewPr>
    <p:cSldViewPr>
      <p:cViewPr>
        <p:scale>
          <a:sx n="50" d="100"/>
          <a:sy n="50" d="100"/>
        </p:scale>
        <p:origin x="94" y="14"/>
      </p:cViewPr>
      <p:guideLst>
        <p:guide orient="horz" pos="4896"/>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0273CCD-678B-4578-A869-B19D87CF52CF}" type="datetimeFigureOut">
              <a:rPr lang="en-US" smtClean="0"/>
              <a:pPr/>
              <a:t>10/31/2017</a:t>
            </a:fld>
            <a:endParaRPr lang="en-US"/>
          </a:p>
        </p:txBody>
      </p:sp>
      <p:sp>
        <p:nvSpPr>
          <p:cNvPr id="4" name="Slide Image Placeholder 3"/>
          <p:cNvSpPr>
            <a:spLocks noGrp="1" noRot="1" noChangeAspect="1"/>
          </p:cNvSpPr>
          <p:nvPr>
            <p:ph type="sldImg" idx="2"/>
          </p:nvPr>
        </p:nvSpPr>
        <p:spPr>
          <a:xfrm>
            <a:off x="1044575" y="696913"/>
            <a:ext cx="492125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B0F1597-2442-47E3-97E2-7E550C1B2C60}" type="slidenum">
              <a:rPr lang="en-US" smtClean="0"/>
              <a:pPr/>
              <a:t>‹#›</a:t>
            </a:fld>
            <a:endParaRPr lang="en-US"/>
          </a:p>
        </p:txBody>
      </p:sp>
    </p:spTree>
    <p:extLst>
      <p:ext uri="{BB962C8B-B14F-4D97-AF65-F5344CB8AC3E}">
        <p14:creationId xmlns:p14="http://schemas.microsoft.com/office/powerpoint/2010/main" val="4276003439"/>
      </p:ext>
    </p:extLst>
  </p:cSld>
  <p:clrMap bg1="lt1" tx1="dk1" bg2="lt2" tx2="dk2" accent1="accent1" accent2="accent2" accent3="accent3" accent4="accent4" accent5="accent5" accent6="accent6" hlink="hlink" folHlink="folHlink"/>
  <p:notesStyle>
    <a:lvl1pPr marL="0" algn="l" defTabSz="2141744" rtl="0" eaLnBrk="1" latinLnBrk="0" hangingPunct="1">
      <a:defRPr sz="2800" kern="1200">
        <a:solidFill>
          <a:schemeClr val="tx1"/>
        </a:solidFill>
        <a:latin typeface="+mn-lt"/>
        <a:ea typeface="+mn-ea"/>
        <a:cs typeface="+mn-cs"/>
      </a:defRPr>
    </a:lvl1pPr>
    <a:lvl2pPr marL="1070872" algn="l" defTabSz="2141744" rtl="0" eaLnBrk="1" latinLnBrk="0" hangingPunct="1">
      <a:defRPr sz="2800" kern="1200">
        <a:solidFill>
          <a:schemeClr val="tx1"/>
        </a:solidFill>
        <a:latin typeface="+mn-lt"/>
        <a:ea typeface="+mn-ea"/>
        <a:cs typeface="+mn-cs"/>
      </a:defRPr>
    </a:lvl2pPr>
    <a:lvl3pPr marL="2141744" algn="l" defTabSz="2141744" rtl="0" eaLnBrk="1" latinLnBrk="0" hangingPunct="1">
      <a:defRPr sz="2800" kern="1200">
        <a:solidFill>
          <a:schemeClr val="tx1"/>
        </a:solidFill>
        <a:latin typeface="+mn-lt"/>
        <a:ea typeface="+mn-ea"/>
        <a:cs typeface="+mn-cs"/>
      </a:defRPr>
    </a:lvl3pPr>
    <a:lvl4pPr marL="3212615" algn="l" defTabSz="2141744" rtl="0" eaLnBrk="1" latinLnBrk="0" hangingPunct="1">
      <a:defRPr sz="2800" kern="1200">
        <a:solidFill>
          <a:schemeClr val="tx1"/>
        </a:solidFill>
        <a:latin typeface="+mn-lt"/>
        <a:ea typeface="+mn-ea"/>
        <a:cs typeface="+mn-cs"/>
      </a:defRPr>
    </a:lvl4pPr>
    <a:lvl5pPr marL="4283487" algn="l" defTabSz="2141744" rtl="0" eaLnBrk="1" latinLnBrk="0" hangingPunct="1">
      <a:defRPr sz="2800" kern="1200">
        <a:solidFill>
          <a:schemeClr val="tx1"/>
        </a:solidFill>
        <a:latin typeface="+mn-lt"/>
        <a:ea typeface="+mn-ea"/>
        <a:cs typeface="+mn-cs"/>
      </a:defRPr>
    </a:lvl5pPr>
    <a:lvl6pPr marL="5354358" algn="l" defTabSz="2141744" rtl="0" eaLnBrk="1" latinLnBrk="0" hangingPunct="1">
      <a:defRPr sz="2800" kern="1200">
        <a:solidFill>
          <a:schemeClr val="tx1"/>
        </a:solidFill>
        <a:latin typeface="+mn-lt"/>
        <a:ea typeface="+mn-ea"/>
        <a:cs typeface="+mn-cs"/>
      </a:defRPr>
    </a:lvl6pPr>
    <a:lvl7pPr marL="6425230" algn="l" defTabSz="2141744" rtl="0" eaLnBrk="1" latinLnBrk="0" hangingPunct="1">
      <a:defRPr sz="2800" kern="1200">
        <a:solidFill>
          <a:schemeClr val="tx1"/>
        </a:solidFill>
        <a:latin typeface="+mn-lt"/>
        <a:ea typeface="+mn-ea"/>
        <a:cs typeface="+mn-cs"/>
      </a:defRPr>
    </a:lvl7pPr>
    <a:lvl8pPr marL="7496101" algn="l" defTabSz="2141744" rtl="0" eaLnBrk="1" latinLnBrk="0" hangingPunct="1">
      <a:defRPr sz="2800" kern="1200">
        <a:solidFill>
          <a:schemeClr val="tx1"/>
        </a:solidFill>
        <a:latin typeface="+mn-lt"/>
        <a:ea typeface="+mn-ea"/>
        <a:cs typeface="+mn-cs"/>
      </a:defRPr>
    </a:lvl8pPr>
    <a:lvl9pPr marL="8566973" algn="l" defTabSz="2141744"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219200" y="13656116"/>
            <a:ext cx="3124200" cy="1276082"/>
          </a:xfrm>
          <a:prstGeom prst="rect">
            <a:avLst/>
          </a:prstGeom>
        </p:spPr>
      </p:pic>
      <p:pic>
        <p:nvPicPr>
          <p:cNvPr id="4" name="Picture 3"/>
          <p:cNvPicPr>
            <a:picLocks noChangeAspect="1"/>
          </p:cNvPicPr>
          <p:nvPr userDrawn="1"/>
        </p:nvPicPr>
        <p:blipFill>
          <a:blip r:embed="rId4"/>
          <a:stretch>
            <a:fillRect/>
          </a:stretch>
        </p:blipFill>
        <p:spPr>
          <a:xfrm>
            <a:off x="16215562" y="13772971"/>
            <a:ext cx="1241577" cy="1188744"/>
          </a:xfrm>
          <a:prstGeom prst="rect">
            <a:avLst/>
          </a:prstGeom>
        </p:spPr>
      </p:pic>
      <p:pic>
        <p:nvPicPr>
          <p:cNvPr id="5" name="Picture 4"/>
          <p:cNvPicPr>
            <a:picLocks noChangeAspect="1"/>
          </p:cNvPicPr>
          <p:nvPr userDrawn="1"/>
        </p:nvPicPr>
        <p:blipFill>
          <a:blip r:embed="rId5"/>
          <a:stretch>
            <a:fillRect/>
          </a:stretch>
        </p:blipFill>
        <p:spPr>
          <a:xfrm>
            <a:off x="17457139" y="14179296"/>
            <a:ext cx="4488461" cy="752902"/>
          </a:xfrm>
          <a:prstGeom prst="rect">
            <a:avLst/>
          </a:prstGeom>
        </p:spPr>
      </p:pic>
      <p:sp>
        <p:nvSpPr>
          <p:cNvPr id="7" name="TextBox 6"/>
          <p:cNvSpPr txBox="1"/>
          <p:nvPr userDrawn="1"/>
        </p:nvSpPr>
        <p:spPr>
          <a:xfrm>
            <a:off x="8153400" y="14121514"/>
            <a:ext cx="5715000" cy="830997"/>
          </a:xfrm>
          <a:prstGeom prst="rect">
            <a:avLst/>
          </a:prstGeom>
          <a:noFill/>
        </p:spPr>
        <p:txBody>
          <a:bodyPr wrap="square" rtlCol="0">
            <a:spAutoFit/>
          </a:bodyPr>
          <a:lstStyle/>
          <a:p>
            <a:r>
              <a:rPr lang="en-US" sz="2400" b="1" dirty="0" smtClean="0">
                <a:solidFill>
                  <a:schemeClr val="tx1"/>
                </a:solidFill>
              </a:rPr>
              <a:t>CONFIDENTIAL</a:t>
            </a:r>
            <a:r>
              <a:rPr lang="en-US" sz="2400" b="1" baseline="0" dirty="0" smtClean="0">
                <a:solidFill>
                  <a:schemeClr val="tx1"/>
                </a:solidFill>
              </a:rPr>
              <a:t> and PROPRIETARY to CVDI</a:t>
            </a:r>
          </a:p>
          <a:p>
            <a:pPr algn="ctr"/>
            <a:r>
              <a:rPr lang="en-US" sz="2400" b="0" i="1" baseline="0" dirty="0" smtClean="0">
                <a:solidFill>
                  <a:schemeClr val="tx1"/>
                </a:solidFill>
              </a:rPr>
              <a:t>www.nsfcvdi.org</a:t>
            </a:r>
            <a:endParaRPr lang="en-US" sz="2400" b="0" i="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2141744" rtl="0" eaLnBrk="1" latinLnBrk="0" hangingPunct="1">
        <a:spcBef>
          <a:spcPct val="0"/>
        </a:spcBef>
        <a:buNone/>
        <a:defRPr sz="10300" kern="1200">
          <a:solidFill>
            <a:schemeClr val="tx1"/>
          </a:solidFill>
          <a:latin typeface="+mj-lt"/>
          <a:ea typeface="+mj-ea"/>
          <a:cs typeface="+mj-cs"/>
        </a:defRPr>
      </a:lvl1pPr>
    </p:titleStyle>
    <p:bodyStyle>
      <a:lvl1pPr marL="803154" indent="-803154" algn="l" defTabSz="2141744"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0166" indent="-669295" algn="l" defTabSz="2141744"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677180" indent="-535436" algn="l" defTabSz="2141744"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48051"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18922"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889793"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6960665"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031537"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102409"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378666290"/>
              </p:ext>
            </p:extLst>
          </p:nvPr>
        </p:nvGraphicFramePr>
        <p:xfrm>
          <a:off x="1117562" y="2362201"/>
          <a:ext cx="19653504" cy="11070963"/>
        </p:xfrm>
        <a:graphic>
          <a:graphicData uri="http://schemas.openxmlformats.org/drawingml/2006/table">
            <a:tbl>
              <a:tblPr firstRow="1" bandRow="1">
                <a:tableStyleId>{5940675A-B579-460E-94D1-54222C63F5DA}</a:tableStyleId>
              </a:tblPr>
              <a:tblGrid>
                <a:gridCol w="3181350">
                  <a:extLst>
                    <a:ext uri="{9D8B030D-6E8A-4147-A177-3AD203B41FA5}">
                      <a16:colId xmlns="" xmlns:a16="http://schemas.microsoft.com/office/drawing/2014/main" val="3519000150"/>
                    </a:ext>
                  </a:extLst>
                </a:gridCol>
                <a:gridCol w="2619892">
                  <a:extLst>
                    <a:ext uri="{9D8B030D-6E8A-4147-A177-3AD203B41FA5}">
                      <a16:colId xmlns="" xmlns:a16="http://schemas.microsoft.com/office/drawing/2014/main" val="4207129501"/>
                    </a:ext>
                  </a:extLst>
                </a:gridCol>
                <a:gridCol w="2885558">
                  <a:extLst>
                    <a:ext uri="{9D8B030D-6E8A-4147-A177-3AD203B41FA5}">
                      <a16:colId xmlns="" xmlns:a16="http://schemas.microsoft.com/office/drawing/2014/main" val="1455243424"/>
                    </a:ext>
                  </a:extLst>
                </a:gridCol>
                <a:gridCol w="695842">
                  <a:extLst>
                    <a:ext uri="{9D8B030D-6E8A-4147-A177-3AD203B41FA5}">
                      <a16:colId xmlns="" xmlns:a16="http://schemas.microsoft.com/office/drawing/2014/main" val="2247220283"/>
                    </a:ext>
                  </a:extLst>
                </a:gridCol>
                <a:gridCol w="3342758">
                  <a:extLst>
                    <a:ext uri="{9D8B030D-6E8A-4147-A177-3AD203B41FA5}">
                      <a16:colId xmlns="" xmlns:a16="http://schemas.microsoft.com/office/drawing/2014/main" val="1534361444"/>
                    </a:ext>
                  </a:extLst>
                </a:gridCol>
                <a:gridCol w="1694218">
                  <a:extLst>
                    <a:ext uri="{9D8B030D-6E8A-4147-A177-3AD203B41FA5}">
                      <a16:colId xmlns="" xmlns:a16="http://schemas.microsoft.com/office/drawing/2014/main" val="176593193"/>
                    </a:ext>
                  </a:extLst>
                </a:gridCol>
                <a:gridCol w="5233886">
                  <a:extLst>
                    <a:ext uri="{9D8B030D-6E8A-4147-A177-3AD203B41FA5}">
                      <a16:colId xmlns="" xmlns:a16="http://schemas.microsoft.com/office/drawing/2014/main" val="3988956048"/>
                    </a:ext>
                  </a:extLst>
                </a:gridCol>
              </a:tblGrid>
              <a:tr h="387378">
                <a:tc gridSpan="7">
                  <a:txBody>
                    <a:bodyPr/>
                    <a:lstStyle/>
                    <a:p>
                      <a:pPr marL="0" algn="ctr" defTabSz="2141744" rtl="0" eaLnBrk="1" latinLnBrk="0" hangingPunct="1"/>
                      <a:endParaRPr lang="en-US" sz="2000" b="1" kern="1200" dirty="0" smtClean="0">
                        <a:solidFill>
                          <a:schemeClr val="bg1"/>
                        </a:solidFill>
                        <a:latin typeface="+mn-lt"/>
                        <a:ea typeface="+mn-ea"/>
                        <a:cs typeface="+mn-cs"/>
                      </a:endParaRPr>
                    </a:p>
                  </a:txBody>
                  <a:tcPr>
                    <a:solidFill>
                      <a:srgbClr val="0070C0"/>
                    </a:solidFill>
                  </a:tcPr>
                </a:tc>
                <a:tc hMerge="1">
                  <a:txBody>
                    <a:bodyPr/>
                    <a:lstStyle/>
                    <a:p>
                      <a:pPr marL="0" algn="ctr" defTabSz="2141744" rtl="0" eaLnBrk="1" latinLnBrk="0" hangingPunct="1"/>
                      <a:endParaRPr lang="en-US" sz="2000" b="1" kern="1200" dirty="0" smtClean="0">
                        <a:solidFill>
                          <a:schemeClr val="bg1"/>
                        </a:solidFill>
                        <a:latin typeface="+mn-lt"/>
                        <a:ea typeface="+mn-ea"/>
                        <a:cs typeface="+mn-cs"/>
                      </a:endParaRPr>
                    </a:p>
                  </a:txBody>
                  <a:tcPr>
                    <a:solidFill>
                      <a:srgbClr val="0070C0"/>
                    </a:solidFill>
                  </a:tcPr>
                </a:tc>
                <a:tc hMerge="1">
                  <a:txBody>
                    <a:bodyPr/>
                    <a:lstStyle/>
                    <a:p>
                      <a:pPr marL="0" algn="ctr" defTabSz="2141744" rtl="0" eaLnBrk="1" latinLnBrk="0" hangingPunct="1"/>
                      <a:endParaRPr lang="en-US" sz="2000" b="1" kern="1200" dirty="0" smtClean="0">
                        <a:solidFill>
                          <a:schemeClr val="bg1"/>
                        </a:solidFill>
                        <a:latin typeface="+mn-lt"/>
                        <a:ea typeface="+mn-ea"/>
                        <a:cs typeface="+mn-cs"/>
                      </a:endParaRPr>
                    </a:p>
                  </a:txBody>
                  <a:tcPr>
                    <a:solidFill>
                      <a:srgbClr val="0070C0"/>
                    </a:solidFill>
                  </a:tcPr>
                </a:tc>
                <a:tc hMerge="1">
                  <a:txBody>
                    <a:bodyPr/>
                    <a:lstStyle/>
                    <a:p>
                      <a:endParaRPr lang="en-US"/>
                    </a:p>
                  </a:txBody>
                  <a:tcPr/>
                </a:tc>
                <a:tc hMerge="1">
                  <a:txBody>
                    <a:bodyPr/>
                    <a:lstStyle/>
                    <a:p>
                      <a:pPr marL="0" algn="ctr" defTabSz="2141744" rtl="0" eaLnBrk="1" latinLnBrk="0" hangingPunct="1"/>
                      <a:endParaRPr lang="en-US" sz="2000" b="1" kern="1200" dirty="0" smtClean="0">
                        <a:solidFill>
                          <a:schemeClr val="bg1"/>
                        </a:solidFill>
                        <a:latin typeface="+mn-lt"/>
                        <a:ea typeface="+mn-ea"/>
                        <a:cs typeface="+mn-cs"/>
                      </a:endParaRPr>
                    </a:p>
                  </a:txBody>
                  <a:tcPr>
                    <a:solidFill>
                      <a:srgbClr val="0070C0"/>
                    </a:solidFill>
                  </a:tcPr>
                </a:tc>
                <a:tc hMerge="1">
                  <a:txBody>
                    <a:bodyPr/>
                    <a:lstStyle/>
                    <a:p>
                      <a:pPr marL="0" algn="ctr" defTabSz="2141744" rtl="0" eaLnBrk="1" latinLnBrk="0" hangingPunct="1"/>
                      <a:endParaRPr lang="en-US" sz="2000" b="1" kern="1200" dirty="0">
                        <a:solidFill>
                          <a:schemeClr val="bg1"/>
                        </a:solidFill>
                        <a:latin typeface="+mn-lt"/>
                        <a:ea typeface="+mn-ea"/>
                        <a:cs typeface="+mn-cs"/>
                      </a:endParaRPr>
                    </a:p>
                  </a:txBody>
                  <a:tcPr>
                    <a:solidFill>
                      <a:srgbClr val="0070C0"/>
                    </a:solidFill>
                  </a:tcPr>
                </a:tc>
                <a:tc hMerge="1">
                  <a:txBody>
                    <a:bodyPr/>
                    <a:lstStyle/>
                    <a:p>
                      <a:endParaRPr lang="en-US"/>
                    </a:p>
                  </a:txBody>
                  <a:tcPr/>
                </a:tc>
                <a:extLst>
                  <a:ext uri="{0D108BD9-81ED-4DB2-BD59-A6C34878D82A}">
                    <a16:rowId xmlns="" xmlns:a16="http://schemas.microsoft.com/office/drawing/2014/main" val="44012494"/>
                  </a:ext>
                </a:extLst>
              </a:tr>
              <a:tr h="387378">
                <a:tc>
                  <a:txBody>
                    <a:bodyPr/>
                    <a:lstStyle/>
                    <a:p>
                      <a:r>
                        <a:rPr lang="en-US" sz="2000" b="1" i="0" kern="1200" dirty="0" smtClean="0">
                          <a:solidFill>
                            <a:schemeClr val="tx1"/>
                          </a:solidFill>
                          <a:effectLst/>
                          <a:latin typeface="+mn-lt"/>
                          <a:ea typeface="+mn-ea"/>
                          <a:cs typeface="+mn-cs"/>
                        </a:rPr>
                        <a:t>Project Start:  </a:t>
                      </a:r>
                      <a:r>
                        <a:rPr lang="en-US" sz="2000" b="0" i="0" kern="1200" dirty="0" smtClean="0">
                          <a:solidFill>
                            <a:schemeClr val="tx1"/>
                          </a:solidFill>
                          <a:effectLst/>
                          <a:latin typeface="+mn-lt"/>
                          <a:ea typeface="+mn-ea"/>
                          <a:cs typeface="+mn-cs"/>
                        </a:rPr>
                        <a:t>02/01/2017</a:t>
                      </a:r>
                      <a:endParaRPr lang="en-US" sz="2000" b="0" i="0" kern="1200" dirty="0" smtClean="0">
                        <a:solidFill>
                          <a:schemeClr val="tx1"/>
                        </a:solidFill>
                        <a:effectLst/>
                        <a:latin typeface="+mn-lt"/>
                        <a:ea typeface="+mn-ea"/>
                        <a:cs typeface="+mn-cs"/>
                      </a:endParaRPr>
                    </a:p>
                  </a:txBody>
                  <a:tcPr/>
                </a:tc>
                <a:tc>
                  <a:txBody>
                    <a:bodyPr/>
                    <a:lstStyle/>
                    <a:p>
                      <a:r>
                        <a:rPr lang="en-US" sz="2000" b="1" i="0" kern="1200" dirty="0" smtClean="0">
                          <a:solidFill>
                            <a:schemeClr val="tx1"/>
                          </a:solidFill>
                          <a:effectLst/>
                          <a:latin typeface="+mn-lt"/>
                          <a:ea typeface="+mn-ea"/>
                          <a:cs typeface="+mn-cs"/>
                        </a:rPr>
                        <a:t>End Date: </a:t>
                      </a:r>
                      <a:r>
                        <a:rPr lang="en-US" sz="2000" b="0" i="0" kern="1200" dirty="0" smtClean="0">
                          <a:solidFill>
                            <a:schemeClr val="tx1"/>
                          </a:solidFill>
                          <a:effectLst/>
                          <a:latin typeface="+mn-lt"/>
                          <a:ea typeface="+mn-ea"/>
                          <a:cs typeface="+mn-cs"/>
                        </a:rPr>
                        <a:t>6/30/2017</a:t>
                      </a:r>
                      <a:endParaRPr lang="en-US" sz="2000" b="0" i="0" kern="1200" dirty="0" smtClean="0">
                        <a:solidFill>
                          <a:schemeClr val="tx1"/>
                        </a:solidFill>
                        <a:effectLst/>
                        <a:latin typeface="+mn-lt"/>
                        <a:ea typeface="+mn-ea"/>
                        <a:cs typeface="+mn-cs"/>
                      </a:endParaRPr>
                    </a:p>
                  </a:txBody>
                  <a:tcPr/>
                </a:tc>
                <a:tc gridSpan="2">
                  <a:txBody>
                    <a:bodyPr/>
                    <a:lstStyle/>
                    <a:p>
                      <a:r>
                        <a:rPr lang="en-US" sz="2000" b="1" i="0" kern="1200" dirty="0" smtClean="0">
                          <a:solidFill>
                            <a:schemeClr val="tx1"/>
                          </a:solidFill>
                          <a:effectLst/>
                          <a:latin typeface="+mn-lt"/>
                          <a:ea typeface="+mn-ea"/>
                          <a:cs typeface="+mn-cs"/>
                        </a:rPr>
                        <a:t>Project Budget</a:t>
                      </a:r>
                      <a:r>
                        <a:rPr lang="en-US" sz="2000" b="1" i="0" kern="1200" dirty="0" smtClean="0">
                          <a:solidFill>
                            <a:schemeClr val="tx1"/>
                          </a:solidFill>
                          <a:effectLst/>
                          <a:latin typeface="+mn-lt"/>
                          <a:ea typeface="+mn-ea"/>
                          <a:cs typeface="+mn-cs"/>
                        </a:rPr>
                        <a:t>:</a:t>
                      </a:r>
                      <a:endParaRPr lang="en-US" sz="2000" b="0" i="0" kern="1200" dirty="0" smtClean="0">
                        <a:solidFill>
                          <a:schemeClr val="tx1"/>
                        </a:solidFill>
                        <a:effectLst/>
                        <a:latin typeface="+mn-lt"/>
                        <a:ea typeface="+mn-ea"/>
                        <a:cs typeface="+mn-cs"/>
                      </a:endParaRPr>
                    </a:p>
                  </a:txBody>
                  <a:tcPr/>
                </a:tc>
                <a:tc hMerge="1">
                  <a:txBody>
                    <a:bodyPr/>
                    <a:lstStyle/>
                    <a:p>
                      <a:endParaRPr lang="en-US"/>
                    </a:p>
                  </a:txBody>
                  <a:tcPr/>
                </a:tc>
                <a:tc>
                  <a:txBody>
                    <a:bodyPr/>
                    <a:lstStyle/>
                    <a:p>
                      <a:r>
                        <a:rPr lang="en-US" sz="2000" b="1" i="0" kern="1200" dirty="0" smtClean="0">
                          <a:solidFill>
                            <a:schemeClr val="tx1"/>
                          </a:solidFill>
                          <a:effectLst/>
                          <a:latin typeface="+mn-lt"/>
                          <a:ea typeface="+mn-ea"/>
                          <a:cs typeface="+mn-cs"/>
                        </a:rPr>
                        <a:t>Spent:</a:t>
                      </a:r>
                    </a:p>
                  </a:txBody>
                  <a:tcPr/>
                </a:tc>
                <a:tc rowSpan="3" gridSpan="2">
                  <a:txBody>
                    <a:bodyPr/>
                    <a:lstStyle/>
                    <a:p>
                      <a:endParaRPr lang="en-US" dirty="0"/>
                    </a:p>
                  </a:txBody>
                  <a:tcPr/>
                </a:tc>
                <a:tc rowSpan="3" hMerge="1">
                  <a:txBody>
                    <a:bodyPr/>
                    <a:lstStyle/>
                    <a:p>
                      <a:endParaRPr lang="en-US"/>
                    </a:p>
                  </a:txBody>
                  <a:tcPr/>
                </a:tc>
                <a:extLst>
                  <a:ext uri="{0D108BD9-81ED-4DB2-BD59-A6C34878D82A}">
                    <a16:rowId xmlns="" xmlns:a16="http://schemas.microsoft.com/office/drawing/2014/main" val="2329141696"/>
                  </a:ext>
                </a:extLst>
              </a:tr>
              <a:tr h="6093753">
                <a:tc gridSpan="5">
                  <a:txBody>
                    <a:bodyPr/>
                    <a:lstStyle/>
                    <a:p>
                      <a:r>
                        <a:rPr lang="en-US" sz="2000" b="1" dirty="0" smtClean="0"/>
                        <a:t>Project Summary:</a:t>
                      </a:r>
                      <a:endParaRPr lang="en-US" sz="1050" b="1" dirty="0" smtClean="0"/>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Discovering underlying goals by observing behavior is a</a:t>
                      </a:r>
                      <a:r>
                        <a:rPr lang="en-US" sz="2000" b="0" i="0" kern="1200" baseline="0" dirty="0" smtClean="0">
                          <a:solidFill>
                            <a:schemeClr val="tx1"/>
                          </a:solidFill>
                          <a:effectLst/>
                          <a:latin typeface="+mn-lt"/>
                          <a:ea typeface="+mn-ea"/>
                          <a:cs typeface="+mn-cs"/>
                        </a:rPr>
                        <a:t> pressing challenge in many human problems.</a:t>
                      </a:r>
                      <a:endParaRPr lang="en-US" sz="200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endParaRPr lang="en-US" sz="105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Recent advances in </a:t>
                      </a:r>
                      <a:r>
                        <a:rPr lang="en-US" sz="2000" b="0" i="0" kern="1200" dirty="0" smtClean="0">
                          <a:solidFill>
                            <a:schemeClr val="tx1"/>
                          </a:solidFill>
                          <a:effectLst/>
                          <a:latin typeface="+mn-lt"/>
                          <a:ea typeface="+mn-ea"/>
                          <a:cs typeface="+mn-cs"/>
                        </a:rPr>
                        <a:t>Inverse Reinforcement</a:t>
                      </a:r>
                      <a:r>
                        <a:rPr lang="en-US" sz="2000" b="0" i="0" kern="1200" baseline="0" dirty="0" smtClean="0">
                          <a:solidFill>
                            <a:schemeClr val="tx1"/>
                          </a:solidFill>
                          <a:effectLst/>
                          <a:latin typeface="+mn-lt"/>
                          <a:ea typeface="+mn-ea"/>
                          <a:cs typeface="+mn-cs"/>
                        </a:rPr>
                        <a:t> Learning algorithms combined with more traditional Reinforcement Learning techniques have begun to allow both correct identification of goals as well as recreation of behavior. Combining these techniques we show that accurate models can be created from data. </a:t>
                      </a:r>
                    </a:p>
                    <a:p>
                      <a:pPr marL="0" marR="0" indent="0" algn="l" defTabSz="2141744" rtl="0" eaLnBrk="1" fontAlgn="auto" latinLnBrk="0" hangingPunct="1">
                        <a:lnSpc>
                          <a:spcPct val="100000"/>
                        </a:lnSpc>
                        <a:spcBef>
                          <a:spcPts val="0"/>
                        </a:spcBef>
                        <a:spcAft>
                          <a:spcPts val="0"/>
                        </a:spcAft>
                        <a:buClrTx/>
                        <a:buSzTx/>
                        <a:buFontTx/>
                        <a:buNone/>
                        <a:tabLst/>
                        <a:defRPr/>
                      </a:pPr>
                      <a:endParaRPr lang="en-US" sz="105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These constructed</a:t>
                      </a:r>
                      <a:r>
                        <a:rPr lang="en-US" sz="2000" b="0" i="0" kern="1200" baseline="0" dirty="0" smtClean="0">
                          <a:solidFill>
                            <a:schemeClr val="tx1"/>
                          </a:solidFill>
                          <a:effectLst/>
                          <a:latin typeface="+mn-lt"/>
                          <a:ea typeface="+mn-ea"/>
                          <a:cs typeface="+mn-cs"/>
                        </a:rPr>
                        <a:t> digital</a:t>
                      </a:r>
                      <a:r>
                        <a:rPr lang="en-US" sz="2000" b="0" i="0" kern="1200" dirty="0" smtClean="0">
                          <a:solidFill>
                            <a:schemeClr val="tx1"/>
                          </a:solidFill>
                          <a:effectLst/>
                          <a:latin typeface="+mn-lt"/>
                          <a:ea typeface="+mn-ea"/>
                          <a:cs typeface="+mn-cs"/>
                        </a:rPr>
                        <a:t> models contain both individual behavior as well as aggregate emergent properties</a:t>
                      </a:r>
                      <a:r>
                        <a:rPr lang="en-US" sz="2000" b="0" i="0" kern="1200" baseline="0" dirty="0" smtClean="0">
                          <a:solidFill>
                            <a:schemeClr val="tx1"/>
                          </a:solidFill>
                          <a:effectLst/>
                          <a:latin typeface="+mn-lt"/>
                          <a:ea typeface="+mn-ea"/>
                          <a:cs typeface="+mn-cs"/>
                        </a:rPr>
                        <a:t> which are only observed in interactions with others. The hope is that this kind of modeling can open up new pathways in understanding human institutions and process such as attorneys, self represented litigants and courts. </a:t>
                      </a:r>
                      <a:endParaRPr lang="en-US" sz="200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r>
                        <a:rPr lang="en-US" sz="1050" b="0" i="0" kern="1200" baseline="0" dirty="0" smtClean="0">
                          <a:solidFill>
                            <a:schemeClr val="tx1"/>
                          </a:solidFill>
                          <a:effectLst/>
                          <a:latin typeface="+mn-lt"/>
                          <a:ea typeface="+mn-ea"/>
                          <a:cs typeface="+mn-cs"/>
                        </a:rPr>
                        <a:t> </a:t>
                      </a: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Understanding the goals that drive behavior at an</a:t>
                      </a:r>
                      <a:r>
                        <a:rPr lang="en-US" sz="2000" b="0" i="0" kern="1200" baseline="0" dirty="0" smtClean="0">
                          <a:solidFill>
                            <a:schemeClr val="tx1"/>
                          </a:solidFill>
                          <a:effectLst/>
                          <a:latin typeface="+mn-lt"/>
                          <a:ea typeface="+mn-ea"/>
                          <a:cs typeface="+mn-cs"/>
                        </a:rPr>
                        <a:t> individual level could lead to </a:t>
                      </a:r>
                      <a:r>
                        <a:rPr lang="en-US" sz="2000" dirty="0" smtClean="0"/>
                        <a:t>better digital assistance for litigants (prescriptive) as well as insight into why some legal cases result in positive outcomes while</a:t>
                      </a:r>
                      <a:r>
                        <a:rPr lang="en-US" sz="2000" baseline="0" dirty="0" smtClean="0"/>
                        <a:t> others don’t</a:t>
                      </a:r>
                      <a:r>
                        <a:rPr lang="en-US" sz="2000" dirty="0" smtClean="0"/>
                        <a:t> (descriptive).</a:t>
                      </a:r>
                      <a:endParaRPr lang="en-US" sz="200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endParaRPr lang="en-US" sz="105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Using synthetic</a:t>
                      </a:r>
                      <a:r>
                        <a:rPr lang="en-US" sz="2000" b="0" i="0" kern="1200" baseline="0" dirty="0" smtClean="0">
                          <a:solidFill>
                            <a:schemeClr val="tx1"/>
                          </a:solidFill>
                          <a:effectLst/>
                          <a:latin typeface="+mn-lt"/>
                          <a:ea typeface="+mn-ea"/>
                          <a:cs typeface="+mn-cs"/>
                        </a:rPr>
                        <a:t> data, this project was able to show that the above goals are achievable and within reach given current state of the art algorithms. Next steps will include examining how to best use recovered rewards and constructed models to create interventions into a system that create desired outcomes.</a:t>
                      </a:r>
                    </a:p>
                    <a:p>
                      <a:pPr marL="0" marR="0" indent="0" algn="l" defTabSz="2141744" rtl="0" eaLnBrk="1" fontAlgn="auto" latinLnBrk="0" hangingPunct="1">
                        <a:lnSpc>
                          <a:spcPct val="100000"/>
                        </a:lnSpc>
                        <a:spcBef>
                          <a:spcPts val="0"/>
                        </a:spcBef>
                        <a:spcAft>
                          <a:spcPts val="0"/>
                        </a:spcAft>
                        <a:buClrTx/>
                        <a:buSzTx/>
                        <a:buFontTx/>
                        <a:buNone/>
                        <a:tabLst/>
                        <a:defRPr/>
                      </a:pPr>
                      <a:endParaRPr lang="en-US" sz="1050" b="0" i="0" kern="1200" baseline="0" dirty="0" smtClean="0">
                        <a:solidFill>
                          <a:schemeClr val="tx1"/>
                        </a:solidFill>
                        <a:effectLst/>
                        <a:latin typeface="+mn-lt"/>
                        <a:ea typeface="+mn-ea"/>
                        <a:cs typeface="+mn-cs"/>
                      </a:endParaRP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i="0" kern="1200" baseline="0" dirty="0" smtClean="0">
                          <a:solidFill>
                            <a:schemeClr val="tx1"/>
                          </a:solidFill>
                          <a:effectLst/>
                          <a:latin typeface="+mn-lt"/>
                          <a:ea typeface="+mn-ea"/>
                          <a:cs typeface="+mn-cs"/>
                        </a:rPr>
                        <a:t>Furthermore, by providing insight into aggregate outcomes it allows for reasoning about causes and conditions at multiple levels, a powerful tool to understand complex sequential decision process. By accomplishing this in a digital format it also represents this knowledge in a way directly accessible to computational agents, a challenging feat in itself.</a:t>
                      </a:r>
                    </a:p>
                  </a:txBody>
                  <a:tcPr/>
                </a:tc>
                <a:tc hMerge="1">
                  <a:txBody>
                    <a:bodyPr/>
                    <a:lstStyle/>
                    <a:p>
                      <a:endParaRPr lang="en-US"/>
                    </a:p>
                  </a:txBody>
                  <a:tcPr/>
                </a:tc>
                <a:tc hMerge="1">
                  <a:txBody>
                    <a:bodyPr/>
                    <a:lstStyle/>
                    <a:p>
                      <a:endParaRPr lang="en-US"/>
                    </a:p>
                  </a:txBody>
                  <a:tcPr/>
                </a:tc>
                <a:tc hMerge="1">
                  <a:txBody>
                    <a:bodyPr/>
                    <a:lstStyle/>
                    <a:p>
                      <a:endParaRPr lang="en-US" sz="2800" dirty="0"/>
                    </a:p>
                  </a:txBody>
                  <a:tcPr/>
                </a:tc>
                <a:tc hMerge="1">
                  <a:txBody>
                    <a:bodyPr/>
                    <a:lstStyle/>
                    <a:p>
                      <a:endParaRPr lang="en-US"/>
                    </a:p>
                  </a:txBody>
                  <a:tcPr/>
                </a:tc>
                <a:tc gridSpan="2" vMerge="1">
                  <a:txBody>
                    <a:bodyPr/>
                    <a:lstStyle/>
                    <a:p>
                      <a:endParaRPr lang="en-US" dirty="0"/>
                    </a:p>
                  </a:txBody>
                  <a:tcPr/>
                </a:tc>
                <a:tc hMerge="1" vMerge="1">
                  <a:txBody>
                    <a:bodyPr/>
                    <a:lstStyle/>
                    <a:p>
                      <a:endParaRPr lang="en-US" sz="2000" dirty="0"/>
                    </a:p>
                  </a:txBody>
                  <a:tcPr/>
                </a:tc>
                <a:extLst>
                  <a:ext uri="{0D108BD9-81ED-4DB2-BD59-A6C34878D82A}">
                    <a16:rowId xmlns="" xmlns:a16="http://schemas.microsoft.com/office/drawing/2014/main" val="658098376"/>
                  </a:ext>
                </a:extLst>
              </a:tr>
              <a:tr h="685361">
                <a:tc gridSpan="5">
                  <a:txBody>
                    <a:bodyPr/>
                    <a:lstStyle/>
                    <a:p>
                      <a:r>
                        <a:rPr lang="en-US" sz="2000" b="1" dirty="0" smtClean="0"/>
                        <a:t>Details of Progress/Achievements:</a:t>
                      </a:r>
                    </a:p>
                    <a:p>
                      <a:pPr marL="0" marR="0" indent="0" algn="l" defTabSz="2141744" rtl="0" eaLnBrk="1" fontAlgn="auto" latinLnBrk="0" hangingPunct="1">
                        <a:lnSpc>
                          <a:spcPct val="100000"/>
                        </a:lnSpc>
                        <a:spcBef>
                          <a:spcPts val="0"/>
                        </a:spcBef>
                        <a:spcAft>
                          <a:spcPts val="0"/>
                        </a:spcAft>
                        <a:buClrTx/>
                        <a:buSzTx/>
                        <a:buFontTx/>
                        <a:buNone/>
                        <a:tabLst/>
                        <a:defRPr/>
                      </a:pPr>
                      <a:r>
                        <a:rPr lang="en-US" sz="2000" b="0" dirty="0" smtClean="0"/>
                        <a:t>Competed and conference published paper, fully working algorithms and models, verified output for synthetic</a:t>
                      </a:r>
                      <a:r>
                        <a:rPr lang="en-US" sz="2000" b="0" baseline="0" dirty="0" smtClean="0"/>
                        <a:t> inputs</a:t>
                      </a:r>
                      <a:endParaRPr lang="en-US" sz="2000" b="0" dirty="0" smtClean="0"/>
                    </a:p>
                  </a:txBody>
                  <a:tcPr/>
                </a:tc>
                <a:tc hMerge="1">
                  <a:txBody>
                    <a:bodyPr/>
                    <a:lstStyle/>
                    <a:p>
                      <a:endParaRPr lang="en-US"/>
                    </a:p>
                  </a:txBody>
                  <a:tcPr/>
                </a:tc>
                <a:tc hMerge="1">
                  <a:txBody>
                    <a:bodyPr/>
                    <a:lstStyle/>
                    <a:p>
                      <a:endParaRPr lang="en-US"/>
                    </a:p>
                  </a:txBody>
                  <a:tcPr/>
                </a:tc>
                <a:tc hMerge="1">
                  <a:txBody>
                    <a:bodyPr/>
                    <a:lstStyle/>
                    <a:p>
                      <a:endParaRPr lang="en-US" sz="2800" dirty="0"/>
                    </a:p>
                  </a:txBody>
                  <a:tcPr/>
                </a:tc>
                <a:tc hMerge="1">
                  <a:txBody>
                    <a:bodyPr/>
                    <a:lstStyle/>
                    <a:p>
                      <a:endParaRPr lang="en-US"/>
                    </a:p>
                  </a:txBody>
                  <a:tcPr/>
                </a:tc>
                <a:tc gridSpan="2" vMerge="1">
                  <a:txBody>
                    <a:bodyPr/>
                    <a:lstStyle/>
                    <a:p>
                      <a:endParaRPr lang="en-US"/>
                    </a:p>
                  </a:txBody>
                  <a:tcPr/>
                </a:tc>
                <a:tc hMerge="1" vMerge="1">
                  <a:txBody>
                    <a:bodyPr/>
                    <a:lstStyle/>
                    <a:p>
                      <a:endParaRPr lang="en-US" sz="2800" dirty="0"/>
                    </a:p>
                  </a:txBody>
                  <a:tcPr/>
                </a:tc>
                <a:extLst>
                  <a:ext uri="{0D108BD9-81ED-4DB2-BD59-A6C34878D82A}">
                    <a16:rowId xmlns="" xmlns:a16="http://schemas.microsoft.com/office/drawing/2014/main" val="2231170638"/>
                  </a:ext>
                </a:extLst>
              </a:tr>
              <a:tr h="387378">
                <a:tc gridSpan="7">
                  <a:txBody>
                    <a:bodyPr/>
                    <a:lstStyle/>
                    <a:p>
                      <a:pPr algn="ctr"/>
                      <a:r>
                        <a:rPr lang="en-US" sz="2000" b="1" dirty="0" smtClean="0">
                          <a:solidFill>
                            <a:schemeClr val="bg1"/>
                          </a:solidFill>
                        </a:rPr>
                        <a:t>PROJECT DELIVERABLES</a:t>
                      </a:r>
                      <a:endParaRPr lang="en-US" sz="2000" b="1" dirty="0">
                        <a:solidFill>
                          <a:schemeClr val="bg1"/>
                        </a:solidFill>
                      </a:endParaRPr>
                    </a:p>
                  </a:txBody>
                  <a:tcPr anchor="c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sz="2800" dirty="0"/>
                    </a:p>
                  </a:txBody>
                  <a:tcPr/>
                </a:tc>
                <a:tc hMerge="1">
                  <a:txBody>
                    <a:bodyPr/>
                    <a:lstStyle/>
                    <a:p>
                      <a:endParaRPr lang="en-US"/>
                    </a:p>
                  </a:txBody>
                  <a:tcPr/>
                </a:tc>
                <a:tc hMerge="1">
                  <a:txBody>
                    <a:bodyPr/>
                    <a:lstStyle/>
                    <a:p>
                      <a:endParaRPr lang="en-US"/>
                    </a:p>
                  </a:txBody>
                  <a:tcPr/>
                </a:tc>
                <a:tc hMerge="1">
                  <a:txBody>
                    <a:bodyPr/>
                    <a:lstStyle/>
                    <a:p>
                      <a:endParaRPr lang="en-US" sz="2800" dirty="0"/>
                    </a:p>
                  </a:txBody>
                  <a:tcPr/>
                </a:tc>
                <a:extLst>
                  <a:ext uri="{0D108BD9-81ED-4DB2-BD59-A6C34878D82A}">
                    <a16:rowId xmlns="" xmlns:a16="http://schemas.microsoft.com/office/drawing/2014/main" val="3752645791"/>
                  </a:ext>
                </a:extLst>
              </a:tr>
              <a:tr h="387378">
                <a:tc gridSpan="3">
                  <a:txBody>
                    <a:bodyPr/>
                    <a:lstStyle/>
                    <a:p>
                      <a:pPr algn="ctr"/>
                      <a:r>
                        <a:rPr lang="en-US" sz="2000" b="1" dirty="0" smtClean="0"/>
                        <a:t>Deliverable</a:t>
                      </a:r>
                      <a:endParaRPr lang="en-US" sz="2000" b="1" dirty="0"/>
                    </a:p>
                  </a:txBody>
                  <a:tcPr>
                    <a:solidFill>
                      <a:schemeClr val="bg2"/>
                    </a:solidFill>
                  </a:tcPr>
                </a:tc>
                <a:tc hMerge="1">
                  <a:txBody>
                    <a:bodyPr/>
                    <a:lstStyle/>
                    <a:p>
                      <a:endParaRPr lang="en-US"/>
                    </a:p>
                  </a:txBody>
                  <a:tcPr/>
                </a:tc>
                <a:tc hMerge="1">
                  <a:txBody>
                    <a:bodyPr/>
                    <a:lstStyle/>
                    <a:p>
                      <a:endParaRPr lang="en-US"/>
                    </a:p>
                  </a:txBody>
                  <a:tcPr/>
                </a:tc>
                <a:tc gridSpan="3">
                  <a:txBody>
                    <a:bodyPr/>
                    <a:lstStyle/>
                    <a:p>
                      <a:pPr algn="ctr"/>
                      <a:r>
                        <a:rPr lang="en-US" sz="2000" b="1" dirty="0" smtClean="0"/>
                        <a:t>Achievements</a:t>
                      </a:r>
                      <a:endParaRPr lang="en-US" sz="2000" b="1" dirty="0"/>
                    </a:p>
                  </a:txBody>
                  <a:tcPr>
                    <a:solidFill>
                      <a:schemeClr val="bg2"/>
                    </a:solidFill>
                  </a:tcPr>
                </a:tc>
                <a:tc hMerge="1">
                  <a:txBody>
                    <a:bodyPr/>
                    <a:lstStyle/>
                    <a:p>
                      <a:endParaRPr lang="en-US"/>
                    </a:p>
                  </a:txBody>
                  <a:tcPr/>
                </a:tc>
                <a:tc hMerge="1">
                  <a:txBody>
                    <a:bodyPr/>
                    <a:lstStyle/>
                    <a:p>
                      <a:endParaRPr lang="en-US"/>
                    </a:p>
                  </a:txBody>
                  <a:tcPr/>
                </a:tc>
                <a:tc>
                  <a:txBody>
                    <a:bodyPr/>
                    <a:lstStyle/>
                    <a:p>
                      <a:pPr algn="ctr"/>
                      <a:r>
                        <a:rPr lang="en-US" sz="2000" b="1" dirty="0" smtClean="0"/>
                        <a:t>Remaining</a:t>
                      </a:r>
                      <a:r>
                        <a:rPr lang="en-US" sz="2000" b="1" baseline="0" dirty="0" smtClean="0"/>
                        <a:t> </a:t>
                      </a:r>
                      <a:r>
                        <a:rPr lang="en-US" sz="2000" b="1" dirty="0" smtClean="0"/>
                        <a:t>To Do</a:t>
                      </a:r>
                      <a:endParaRPr lang="en-US" sz="2000" b="1" dirty="0"/>
                    </a:p>
                  </a:txBody>
                  <a:tcPr>
                    <a:solidFill>
                      <a:schemeClr val="bg2"/>
                    </a:solidFill>
                  </a:tcPr>
                </a:tc>
                <a:extLst>
                  <a:ext uri="{0D108BD9-81ED-4DB2-BD59-A6C34878D82A}">
                    <a16:rowId xmlns="" xmlns:a16="http://schemas.microsoft.com/office/drawing/2014/main" val="1425364618"/>
                  </a:ext>
                </a:extLst>
              </a:tr>
              <a:tr h="685361">
                <a:tc gridSpan="3">
                  <a:txBody>
                    <a:bodyPr/>
                    <a:lstStyle/>
                    <a:p>
                      <a:r>
                        <a:rPr lang="en-US" sz="2000" b="0" i="0" dirty="0" smtClean="0">
                          <a:solidFill>
                            <a:srgbClr val="333333"/>
                          </a:solidFill>
                          <a:effectLst/>
                          <a:latin typeface="+mn-lt"/>
                        </a:rPr>
                        <a:t>1. </a:t>
                      </a:r>
                      <a:r>
                        <a:rPr lang="en-US" sz="2000" b="0" i="0" dirty="0" smtClean="0">
                          <a:solidFill>
                            <a:srgbClr val="333333"/>
                          </a:solidFill>
                          <a:effectLst/>
                          <a:latin typeface="+mn-lt"/>
                        </a:rPr>
                        <a:t>Working implementation</a:t>
                      </a:r>
                      <a:r>
                        <a:rPr lang="en-US" sz="2000" b="0" i="0" baseline="0" dirty="0" smtClean="0">
                          <a:solidFill>
                            <a:srgbClr val="333333"/>
                          </a:solidFill>
                          <a:effectLst/>
                          <a:latin typeface="+mn-lt"/>
                        </a:rPr>
                        <a:t> of inverse reinforcement learning projection algorithm</a:t>
                      </a:r>
                      <a:endParaRPr lang="en-US" sz="2000" dirty="0">
                        <a:latin typeface="+mn-lt"/>
                      </a:endParaRPr>
                    </a:p>
                  </a:txBody>
                  <a:tcPr/>
                </a:tc>
                <a:tc hMerge="1">
                  <a:txBody>
                    <a:bodyPr/>
                    <a:lstStyle/>
                    <a:p>
                      <a:endParaRPr lang="en-US"/>
                    </a:p>
                  </a:txBody>
                  <a:tcPr/>
                </a:tc>
                <a:tc hMerge="1">
                  <a:txBody>
                    <a:bodyPr/>
                    <a:lstStyle/>
                    <a:p>
                      <a:endParaRPr lang="en-US"/>
                    </a:p>
                  </a:txBody>
                  <a:tcPr/>
                </a:tc>
                <a:tc gridSpan="3">
                  <a:txBody>
                    <a:bodyPr/>
                    <a:lstStyle/>
                    <a:p>
                      <a:pPr marL="0" marR="0" indent="0" algn="l" defTabSz="2141744" rtl="0" eaLnBrk="1" fontAlgn="auto" latinLnBrk="0" hangingPunct="1">
                        <a:lnSpc>
                          <a:spcPct val="100000"/>
                        </a:lnSpc>
                        <a:spcBef>
                          <a:spcPts val="0"/>
                        </a:spcBef>
                        <a:spcAft>
                          <a:spcPts val="0"/>
                        </a:spcAft>
                        <a:buClrTx/>
                        <a:buSzTx/>
                        <a:buFontTx/>
                        <a:buNone/>
                        <a:tabLst/>
                        <a:defRPr/>
                      </a:pPr>
                      <a:r>
                        <a:rPr lang="en-US" sz="2000" b="0" dirty="0" smtClean="0"/>
                        <a:t>Fast, Accurate, Correct</a:t>
                      </a:r>
                      <a:endParaRPr lang="en-US" sz="2000" b="0" dirty="0" smtClean="0"/>
                    </a:p>
                    <a:p>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extLst>
                  <a:ext uri="{0D108BD9-81ED-4DB2-BD59-A6C34878D82A}">
                    <a16:rowId xmlns="" xmlns:a16="http://schemas.microsoft.com/office/drawing/2014/main" val="3084920563"/>
                  </a:ext>
                </a:extLst>
              </a:tr>
              <a:tr h="685361">
                <a:tc gridSpan="3">
                  <a:txBody>
                    <a:bodyPr/>
                    <a:lstStyle/>
                    <a:p>
                      <a:r>
                        <a:rPr lang="en-US" sz="2000" b="0" i="0" dirty="0" smtClean="0">
                          <a:solidFill>
                            <a:srgbClr val="333333"/>
                          </a:solidFill>
                          <a:effectLst/>
                          <a:latin typeface="+mn-lt"/>
                        </a:rPr>
                        <a:t>2. Forward</a:t>
                      </a:r>
                      <a:r>
                        <a:rPr lang="en-US" sz="2000" b="0" i="0" baseline="0" dirty="0" smtClean="0">
                          <a:solidFill>
                            <a:srgbClr val="333333"/>
                          </a:solidFill>
                          <a:effectLst/>
                          <a:latin typeface="+mn-lt"/>
                        </a:rPr>
                        <a:t> reinforcement learning algorithm to discover optimal policy</a:t>
                      </a:r>
                      <a:endParaRPr lang="en-US" sz="2000" dirty="0">
                        <a:latin typeface="+mn-lt"/>
                      </a:endParaRPr>
                    </a:p>
                  </a:txBody>
                  <a:tcPr/>
                </a:tc>
                <a:tc hMerge="1">
                  <a:txBody>
                    <a:bodyPr/>
                    <a:lstStyle/>
                    <a:p>
                      <a:endParaRPr lang="en-US"/>
                    </a:p>
                  </a:txBody>
                  <a:tcPr/>
                </a:tc>
                <a:tc hMerge="1">
                  <a:txBody>
                    <a:bodyPr/>
                    <a:lstStyle/>
                    <a:p>
                      <a:endParaRPr lang="en-US"/>
                    </a:p>
                  </a:txBody>
                  <a:tcPr/>
                </a:tc>
                <a:tc gridSpan="3">
                  <a:txBody>
                    <a:bodyPr/>
                    <a:lstStyle/>
                    <a:p>
                      <a:pPr marL="0" marR="0" lvl="0" indent="0" algn="l" defTabSz="2141744" rtl="0" eaLnBrk="1" fontAlgn="auto" latinLnBrk="0" hangingPunct="1">
                        <a:lnSpc>
                          <a:spcPct val="100000"/>
                        </a:lnSpc>
                        <a:spcBef>
                          <a:spcPts val="0"/>
                        </a:spcBef>
                        <a:spcAft>
                          <a:spcPts val="0"/>
                        </a:spcAft>
                        <a:buClrTx/>
                        <a:buSzTx/>
                        <a:buFontTx/>
                        <a:buNone/>
                        <a:tabLst/>
                        <a:defRPr/>
                      </a:pPr>
                      <a:r>
                        <a:rPr lang="en-US" sz="2000" b="0" dirty="0" smtClean="0"/>
                        <a:t>Fast, Accurate, Correct</a:t>
                      </a:r>
                    </a:p>
                    <a:p>
                      <a:endParaRPr lang="en-US" sz="2000" dirty="0"/>
                    </a:p>
                  </a:txBody>
                  <a:tcPr/>
                </a:tc>
                <a:tc hMerge="1">
                  <a:txBody>
                    <a:bodyPr/>
                    <a:lstStyle/>
                    <a:p>
                      <a:endParaRPr lang="en-US"/>
                    </a:p>
                  </a:txBody>
                  <a:tcPr/>
                </a:tc>
                <a:tc hMerge="1">
                  <a:txBody>
                    <a:bodyPr/>
                    <a:lstStyle/>
                    <a:p>
                      <a:endParaRPr lang="en-US"/>
                    </a:p>
                  </a:txBody>
                  <a:tcPr/>
                </a:tc>
                <a:tc>
                  <a:txBody>
                    <a:bodyPr/>
                    <a:lstStyle/>
                    <a:p>
                      <a:endParaRPr lang="en-US" sz="2000" dirty="0"/>
                    </a:p>
                  </a:txBody>
                  <a:tcPr/>
                </a:tc>
                <a:extLst>
                  <a:ext uri="{0D108BD9-81ED-4DB2-BD59-A6C34878D82A}">
                    <a16:rowId xmlns="" xmlns:a16="http://schemas.microsoft.com/office/drawing/2014/main" val="613272066"/>
                  </a:ext>
                </a:extLst>
              </a:tr>
              <a:tr h="588090">
                <a:tc gridSpan="3">
                  <a:txBody>
                    <a:bodyPr/>
                    <a:lstStyle/>
                    <a:p>
                      <a:r>
                        <a:rPr lang="en-US" sz="2000" b="0" i="0" kern="1200" dirty="0" smtClean="0">
                          <a:solidFill>
                            <a:schemeClr val="tx1"/>
                          </a:solidFill>
                          <a:effectLst/>
                          <a:latin typeface="+mn-lt"/>
                          <a:ea typeface="+mn-ea"/>
                          <a:cs typeface="+mn-cs"/>
                        </a:rPr>
                        <a:t>3. </a:t>
                      </a:r>
                      <a:r>
                        <a:rPr lang="en-US" sz="2000" b="0" i="0" dirty="0" smtClean="0">
                          <a:solidFill>
                            <a:srgbClr val="333333"/>
                          </a:solidFill>
                          <a:effectLst/>
                          <a:latin typeface="+mn-lt"/>
                        </a:rPr>
                        <a:t>Construction</a:t>
                      </a:r>
                      <a:r>
                        <a:rPr lang="en-US" sz="2000" b="0" i="0" baseline="0" dirty="0" smtClean="0">
                          <a:solidFill>
                            <a:srgbClr val="333333"/>
                          </a:solidFill>
                          <a:effectLst/>
                          <a:latin typeface="+mn-lt"/>
                        </a:rPr>
                        <a:t> of</a:t>
                      </a:r>
                      <a:r>
                        <a:rPr lang="en-US" sz="2000" b="0" i="0" dirty="0" smtClean="0">
                          <a:solidFill>
                            <a:srgbClr val="333333"/>
                          </a:solidFill>
                          <a:effectLst/>
                          <a:latin typeface="+mn-lt"/>
                        </a:rPr>
                        <a:t> agent-base</a:t>
                      </a:r>
                      <a:r>
                        <a:rPr lang="en-US" sz="2000" b="0" i="0" baseline="0" dirty="0" smtClean="0">
                          <a:solidFill>
                            <a:srgbClr val="333333"/>
                          </a:solidFill>
                          <a:effectLst/>
                          <a:latin typeface="+mn-lt"/>
                        </a:rPr>
                        <a:t>d model from data traces, IRL and RL algorithms</a:t>
                      </a:r>
                      <a:endParaRPr lang="en-US" sz="2000" dirty="0">
                        <a:latin typeface="+mn-lt"/>
                      </a:endParaRPr>
                    </a:p>
                  </a:txBody>
                  <a:tcPr/>
                </a:tc>
                <a:tc hMerge="1">
                  <a:txBody>
                    <a:bodyPr/>
                    <a:lstStyle/>
                    <a:p>
                      <a:endParaRPr lang="en-US"/>
                    </a:p>
                  </a:txBody>
                  <a:tcPr/>
                </a:tc>
                <a:tc hMerge="1">
                  <a:txBody>
                    <a:bodyPr/>
                    <a:lstStyle/>
                    <a:p>
                      <a:endParaRPr lang="en-US"/>
                    </a:p>
                  </a:txBody>
                  <a:tcPr/>
                </a:tc>
                <a:tc gridSpan="3">
                  <a:txBody>
                    <a:bodyPr/>
                    <a:lstStyle/>
                    <a:p>
                      <a:pPr marL="0" marR="0" indent="0" algn="l" defTabSz="2141744" rtl="0" eaLnBrk="1" fontAlgn="auto" latinLnBrk="0" hangingPunct="1">
                        <a:lnSpc>
                          <a:spcPct val="100000"/>
                        </a:lnSpc>
                        <a:spcBef>
                          <a:spcPts val="0"/>
                        </a:spcBef>
                        <a:spcAft>
                          <a:spcPts val="0"/>
                        </a:spcAft>
                        <a:buClrTx/>
                        <a:buSzTx/>
                        <a:buFontTx/>
                        <a:buNone/>
                        <a:tabLst/>
                        <a:defRPr/>
                      </a:pPr>
                      <a:r>
                        <a:rPr lang="en-US" sz="2000" b="0" dirty="0" smtClean="0"/>
                        <a:t>Accurate recreation</a:t>
                      </a:r>
                      <a:r>
                        <a:rPr lang="en-US" sz="2000" b="0" baseline="0" dirty="0" smtClean="0"/>
                        <a:t> </a:t>
                      </a:r>
                      <a:r>
                        <a:rPr lang="en-US" sz="2000" b="0" dirty="0" smtClean="0"/>
                        <a:t>of original </a:t>
                      </a:r>
                      <a:r>
                        <a:rPr lang="en-US" sz="2000" b="0" baseline="0" dirty="0" smtClean="0"/>
                        <a:t>aggregate outcomes</a:t>
                      </a:r>
                      <a:endParaRPr lang="en-US" sz="2000" b="0" dirty="0" smtClean="0"/>
                    </a:p>
                  </a:txBody>
                  <a:tcPr/>
                </a:tc>
                <a:tc hMerge="1">
                  <a:txBody>
                    <a:bodyPr/>
                    <a:lstStyle/>
                    <a:p>
                      <a:endParaRPr lang="en-US"/>
                    </a:p>
                  </a:txBody>
                  <a:tcPr/>
                </a:tc>
                <a:tc hMerge="1">
                  <a:txBody>
                    <a:bodyPr/>
                    <a:lstStyle/>
                    <a:p>
                      <a:endParaRPr lang="en-US"/>
                    </a:p>
                  </a:txBody>
                  <a:tcPr/>
                </a:tc>
                <a:tc>
                  <a:txBody>
                    <a:bodyPr/>
                    <a:lstStyle/>
                    <a:p>
                      <a:pPr marL="0" marR="0" indent="0" algn="l" defTabSz="2141744" rtl="0" eaLnBrk="1" fontAlgn="auto" latinLnBrk="0" hangingPunct="1">
                        <a:lnSpc>
                          <a:spcPct val="100000"/>
                        </a:lnSpc>
                        <a:spcBef>
                          <a:spcPts val="0"/>
                        </a:spcBef>
                        <a:spcAft>
                          <a:spcPts val="0"/>
                        </a:spcAft>
                        <a:buClrTx/>
                        <a:buSzTx/>
                        <a:buFontTx/>
                        <a:buNone/>
                        <a:tabLst/>
                        <a:defRPr/>
                      </a:pPr>
                      <a:endParaRPr lang="en-US" sz="2000" b="0" dirty="0" smtClean="0"/>
                    </a:p>
                  </a:txBody>
                  <a:tcPr/>
                </a:tc>
                <a:extLst>
                  <a:ext uri="{0D108BD9-81ED-4DB2-BD59-A6C34878D82A}">
                    <a16:rowId xmlns="" xmlns:a16="http://schemas.microsoft.com/office/drawing/2014/main" val="2259207119"/>
                  </a:ext>
                </a:extLst>
              </a:tr>
              <a:tr h="685361">
                <a:tc gridSpan="3">
                  <a:txBody>
                    <a:bodyPr/>
                    <a:lstStyle/>
                    <a:p>
                      <a:pPr marL="0" marR="0" indent="0" algn="l" defTabSz="2141744" rtl="0" eaLnBrk="1" fontAlgn="auto" latinLnBrk="0" hangingPunct="1">
                        <a:lnSpc>
                          <a:spcPct val="100000"/>
                        </a:lnSpc>
                        <a:spcBef>
                          <a:spcPts val="0"/>
                        </a:spcBef>
                        <a:spcAft>
                          <a:spcPts val="0"/>
                        </a:spcAft>
                        <a:buClrTx/>
                        <a:buSzTx/>
                        <a:buFontTx/>
                        <a:buNone/>
                        <a:tabLst/>
                        <a:defRPr/>
                      </a:pPr>
                      <a:r>
                        <a:rPr lang="en-US" sz="2000" dirty="0" smtClean="0">
                          <a:latin typeface="+mn-lt"/>
                        </a:rPr>
                        <a:t>4. </a:t>
                      </a:r>
                      <a:r>
                        <a:rPr lang="en-US" sz="2000" b="0" i="0" kern="1200" dirty="0" smtClean="0">
                          <a:solidFill>
                            <a:schemeClr val="tx1"/>
                          </a:solidFill>
                          <a:effectLst/>
                          <a:latin typeface="+mn-lt"/>
                          <a:ea typeface="+mn-ea"/>
                          <a:cs typeface="+mn-cs"/>
                        </a:rPr>
                        <a:t>Identification</a:t>
                      </a:r>
                      <a:r>
                        <a:rPr lang="en-US" sz="2000" b="0" i="0" kern="1200" baseline="0" dirty="0" smtClean="0">
                          <a:solidFill>
                            <a:schemeClr val="tx1"/>
                          </a:solidFill>
                          <a:effectLst/>
                          <a:latin typeface="+mn-lt"/>
                          <a:ea typeface="+mn-ea"/>
                          <a:cs typeface="+mn-cs"/>
                        </a:rPr>
                        <a:t> of underlying goals behind observed behavior patterns</a:t>
                      </a:r>
                      <a:endParaRPr lang="en-US" sz="2000" b="0" i="0" kern="1200" dirty="0" smtClean="0">
                        <a:solidFill>
                          <a:schemeClr val="tx1"/>
                        </a:solidFill>
                        <a:effectLst/>
                        <a:latin typeface="+mn-lt"/>
                        <a:ea typeface="+mn-ea"/>
                        <a:cs typeface="+mn-cs"/>
                      </a:endParaRPr>
                    </a:p>
                    <a:p>
                      <a:endParaRPr lang="en-US" sz="2000" dirty="0">
                        <a:latin typeface="+mn-lt"/>
                      </a:endParaRPr>
                    </a:p>
                  </a:txBody>
                  <a:tcPr/>
                </a:tc>
                <a:tc hMerge="1">
                  <a:txBody>
                    <a:bodyPr/>
                    <a:lstStyle/>
                    <a:p>
                      <a:endParaRPr lang="en-US"/>
                    </a:p>
                  </a:txBody>
                  <a:tcPr/>
                </a:tc>
                <a:tc hMerge="1">
                  <a:txBody>
                    <a:bodyPr/>
                    <a:lstStyle/>
                    <a:p>
                      <a:endParaRPr lang="en-US"/>
                    </a:p>
                  </a:txBody>
                  <a:tcPr/>
                </a:tc>
                <a:tc gridSpan="3">
                  <a:txBody>
                    <a:bodyPr/>
                    <a:lstStyle/>
                    <a:p>
                      <a:pPr marL="0" marR="0" indent="0" algn="l" defTabSz="2141744" rtl="0" eaLnBrk="1" fontAlgn="auto" latinLnBrk="0" hangingPunct="1">
                        <a:lnSpc>
                          <a:spcPct val="100000"/>
                        </a:lnSpc>
                        <a:spcBef>
                          <a:spcPts val="0"/>
                        </a:spcBef>
                        <a:spcAft>
                          <a:spcPts val="0"/>
                        </a:spcAft>
                        <a:buClrTx/>
                        <a:buSzTx/>
                        <a:buFontTx/>
                        <a:buNone/>
                        <a:tabLst/>
                        <a:defRPr/>
                      </a:pPr>
                      <a:r>
                        <a:rPr lang="en-US" sz="2000" b="0" dirty="0" smtClean="0"/>
                        <a:t>Correct clustering</a:t>
                      </a:r>
                      <a:r>
                        <a:rPr lang="en-US" sz="2000" b="0" baseline="0" dirty="0" smtClean="0"/>
                        <a:t> of</a:t>
                      </a:r>
                      <a:r>
                        <a:rPr lang="en-US" sz="2000" b="0" dirty="0" smtClean="0"/>
                        <a:t> all behavior by original goals</a:t>
                      </a:r>
                      <a:endParaRPr lang="en-US" sz="2000" b="0" dirty="0" smtClean="0"/>
                    </a:p>
                  </a:txBody>
                  <a:tcPr/>
                </a:tc>
                <a:tc hMerge="1">
                  <a:txBody>
                    <a:bodyPr/>
                    <a:lstStyle/>
                    <a:p>
                      <a:endParaRPr lang="en-US"/>
                    </a:p>
                  </a:txBody>
                  <a:tcPr/>
                </a:tc>
                <a:tc hMerge="1">
                  <a:txBody>
                    <a:bodyPr/>
                    <a:lstStyle/>
                    <a:p>
                      <a:endParaRPr lang="en-US"/>
                    </a:p>
                  </a:txBody>
                  <a:tcPr/>
                </a:tc>
                <a:tc>
                  <a:txBody>
                    <a:bodyPr/>
                    <a:lstStyle/>
                    <a:p>
                      <a:pPr marL="0" marR="0" indent="0" algn="l" defTabSz="2141744" rtl="0" eaLnBrk="1" fontAlgn="auto" latinLnBrk="0" hangingPunct="1">
                        <a:lnSpc>
                          <a:spcPct val="100000"/>
                        </a:lnSpc>
                        <a:spcBef>
                          <a:spcPts val="0"/>
                        </a:spcBef>
                        <a:spcAft>
                          <a:spcPts val="0"/>
                        </a:spcAft>
                        <a:buClrTx/>
                        <a:buSzTx/>
                        <a:buFontTx/>
                        <a:buNone/>
                        <a:tabLst/>
                        <a:defRPr/>
                      </a:pPr>
                      <a:endParaRPr lang="en-US" sz="2000" b="0" dirty="0" smtClean="0"/>
                    </a:p>
                  </a:txBody>
                  <a:tcPr/>
                </a:tc>
                <a:extLst>
                  <a:ext uri="{0D108BD9-81ED-4DB2-BD59-A6C34878D82A}">
                    <a16:rowId xmlns="" xmlns:a16="http://schemas.microsoft.com/office/drawing/2014/main" val="3140267194"/>
                  </a:ext>
                </a:extLst>
              </a:tr>
            </a:tbl>
          </a:graphicData>
        </a:graphic>
      </p:graphicFrame>
      <p:sp>
        <p:nvSpPr>
          <p:cNvPr id="3" name="TextBox 2"/>
          <p:cNvSpPr txBox="1"/>
          <p:nvPr/>
        </p:nvSpPr>
        <p:spPr>
          <a:xfrm>
            <a:off x="1125182" y="609600"/>
            <a:ext cx="19653504" cy="1969770"/>
          </a:xfrm>
          <a:prstGeom prst="rect">
            <a:avLst/>
          </a:prstGeom>
          <a:noFill/>
        </p:spPr>
        <p:txBody>
          <a:bodyPr wrap="square" rtlCol="0">
            <a:spAutoFit/>
          </a:bodyPr>
          <a:lstStyle/>
          <a:p>
            <a:pPr algn="ctr"/>
            <a:r>
              <a:rPr lang="en-US" b="1" dirty="0" smtClean="0"/>
              <a:t>ABM Construction Using Inverse Reinforcement Learning</a:t>
            </a:r>
            <a:endParaRPr lang="en-US" b="1" dirty="0" smtClean="0"/>
          </a:p>
          <a:p>
            <a:pPr algn="ctr"/>
            <a:endParaRPr lang="en-US" sz="1200" dirty="0" smtClean="0"/>
          </a:p>
          <a:p>
            <a:pPr algn="ctr"/>
            <a:r>
              <a:rPr lang="en-US" sz="2400" dirty="0" smtClean="0"/>
              <a:t>Prof. Matthew Gerber, Mark Rucker</a:t>
            </a:r>
            <a:endParaRPr lang="en-US" sz="2400" dirty="0"/>
          </a:p>
          <a:p>
            <a:pPr algn="ctr"/>
            <a:r>
              <a:rPr lang="en-US" sz="2400" dirty="0" smtClean="0"/>
              <a:t>University of Virginia</a:t>
            </a:r>
            <a:endParaRPr lang="en-US" sz="2400" baseline="30000" dirty="0"/>
          </a:p>
          <a:p>
            <a:endParaRPr lang="en-US" sz="2000" dirty="0"/>
          </a:p>
        </p:txBody>
      </p:sp>
      <p:pic>
        <p:nvPicPr>
          <p:cNvPr id="6" name="Picture 5"/>
          <p:cNvPicPr>
            <a:picLocks noChangeAspect="1"/>
          </p:cNvPicPr>
          <p:nvPr/>
        </p:nvPicPr>
        <p:blipFill>
          <a:blip r:embed="rId2"/>
          <a:stretch>
            <a:fillRect/>
          </a:stretch>
        </p:blipFill>
        <p:spPr>
          <a:xfrm>
            <a:off x="13921740" y="3177540"/>
            <a:ext cx="6785876" cy="2420394"/>
          </a:xfrm>
          <a:prstGeom prst="rect">
            <a:avLst/>
          </a:prstGeom>
          <a:ln w="19050">
            <a:solidFill>
              <a:schemeClr val="tx1"/>
            </a:solidFill>
          </a:ln>
        </p:spPr>
      </p:pic>
      <p:pic>
        <p:nvPicPr>
          <p:cNvPr id="7" name="Picture 6"/>
          <p:cNvPicPr>
            <a:picLocks noChangeAspect="1"/>
          </p:cNvPicPr>
          <p:nvPr/>
        </p:nvPicPr>
        <p:blipFill>
          <a:blip r:embed="rId3"/>
          <a:stretch>
            <a:fillRect/>
          </a:stretch>
        </p:blipFill>
        <p:spPr>
          <a:xfrm>
            <a:off x="13929359" y="6972360"/>
            <a:ext cx="6778257" cy="2887920"/>
          </a:xfrm>
          <a:prstGeom prst="rect">
            <a:avLst/>
          </a:prstGeom>
          <a:ln w="19050">
            <a:solidFill>
              <a:schemeClr val="tx1"/>
            </a:solidFill>
          </a:ln>
        </p:spPr>
      </p:pic>
      <p:sp>
        <p:nvSpPr>
          <p:cNvPr id="19" name="Down Arrow 18"/>
          <p:cNvSpPr/>
          <p:nvPr/>
        </p:nvSpPr>
        <p:spPr>
          <a:xfrm>
            <a:off x="16222980" y="5673060"/>
            <a:ext cx="2200747" cy="12611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TotalTime>
  <Words>390</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khowland</dc:creator>
  <cp:lastModifiedBy>mark.rucker</cp:lastModifiedBy>
  <cp:revision>75</cp:revision>
  <cp:lastPrinted>2017-10-18T16:27:29Z</cp:lastPrinted>
  <dcterms:created xsi:type="dcterms:W3CDTF">2011-02-25T19:45:34Z</dcterms:created>
  <dcterms:modified xsi:type="dcterms:W3CDTF">2017-11-01T03:34:25Z</dcterms:modified>
</cp:coreProperties>
</file>