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5544800"/>
  <p:notesSz cx="7010400" cy="9296400"/>
  <p:defaultTextStyle>
    <a:defPPr>
      <a:defRPr lang="en-US"/>
    </a:defPPr>
    <a:lvl1pPr marL="0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70872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41744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12615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83487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54358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25230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96101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66973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3580" autoAdjust="0"/>
  </p:normalViewPr>
  <p:slideViewPr>
    <p:cSldViewPr>
      <p:cViewPr varScale="1">
        <p:scale>
          <a:sx n="29" d="100"/>
          <a:sy n="29" d="100"/>
        </p:scale>
        <p:origin x="1562" y="67"/>
      </p:cViewPr>
      <p:guideLst>
        <p:guide orient="horz" pos="4896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273CCD-678B-4578-A869-B19D87CF52CF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696913"/>
            <a:ext cx="49212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0F1597-2442-47E3-97E2-7E550C1B2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70872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41744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212615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283487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354358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25230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96101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66973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9200" y="13656116"/>
            <a:ext cx="3124200" cy="1276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15562" y="13772971"/>
            <a:ext cx="1241577" cy="1188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57139" y="14179296"/>
            <a:ext cx="4488461" cy="752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53400" y="1412151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CONFIDENTIAL</a:t>
            </a:r>
            <a:endParaRPr lang="en-US" sz="2400" b="1" baseline="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0" i="1" baseline="0" dirty="0" smtClean="0">
                <a:solidFill>
                  <a:schemeClr val="tx1"/>
                </a:solidFill>
              </a:rPr>
              <a:t>www.nsfcvdi.org</a:t>
            </a:r>
            <a:endParaRPr lang="en-US" sz="2400" b="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2141744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3154" indent="-803154" algn="l" defTabSz="2141744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40166" indent="-669295" algn="l" defTabSz="2141744" rtl="0" eaLnBrk="1" latinLnBrk="0" hangingPunct="1">
        <a:spcBef>
          <a:spcPct val="20000"/>
        </a:spcBef>
        <a:buFont typeface="Arial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677180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8051" indent="-535436" algn="l" defTabSz="214174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18922" indent="-535436" algn="l" defTabSz="2141744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889793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6960665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031537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102409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0872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41744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12615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3487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54358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25230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96101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66973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5182" y="609600"/>
            <a:ext cx="19653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Search Behavior Assistance</a:t>
            </a:r>
            <a:endParaRPr lang="en-US" b="1" dirty="0" smtClean="0"/>
          </a:p>
          <a:p>
            <a:pPr algn="ctr"/>
            <a:r>
              <a:rPr lang="en-US" b="1" dirty="0" smtClean="0"/>
              <a:t>Agent-Based Model Construction Using Inverse Reinforcement Learning</a:t>
            </a:r>
            <a:endParaRPr lang="en-US" b="1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3200" dirty="0" smtClean="0"/>
              <a:t>Prof. Matthew Gerber, Mark Rucker (University of Virginia)</a:t>
            </a:r>
            <a:endParaRPr lang="en-US" sz="3200" dirty="0" smtClean="0"/>
          </a:p>
          <a:p>
            <a:pPr algn="ctr"/>
            <a:r>
              <a:rPr lang="en-US" sz="3200" b="1" i="1" dirty="0"/>
              <a:t>Current IAB Interest: </a:t>
            </a:r>
            <a:r>
              <a:rPr lang="en-US" sz="3200" i="1" dirty="0" smtClean="0"/>
              <a:t>Thomson Reuters</a:t>
            </a:r>
            <a:endParaRPr lang="en-US" sz="3200" i="1" dirty="0"/>
          </a:p>
          <a:p>
            <a:pPr algn="ctr"/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5838"/>
              </p:ext>
            </p:extLst>
          </p:nvPr>
        </p:nvGraphicFramePr>
        <p:xfrm>
          <a:off x="968829" y="3383280"/>
          <a:ext cx="19788086" cy="897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4043">
                  <a:extLst>
                    <a:ext uri="{9D8B030D-6E8A-4147-A177-3AD203B41FA5}">
                      <a16:colId xmlns="" xmlns:a16="http://schemas.microsoft.com/office/drawing/2014/main" val="2596502138"/>
                    </a:ext>
                  </a:extLst>
                </a:gridCol>
                <a:gridCol w="9894043">
                  <a:extLst>
                    <a:ext uri="{9D8B030D-6E8A-4147-A177-3AD203B41FA5}">
                      <a16:colId xmlns="" xmlns:a16="http://schemas.microsoft.com/office/drawing/2014/main" val="4125322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Novelty of Approach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03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 smtClean="0"/>
                        <a:t>Gain understanding of how search behavior can affect information gain, understanding and retention.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 smtClean="0"/>
                        <a:t>Gain understanding</a:t>
                      </a:r>
                      <a:r>
                        <a:rPr lang="en-US" sz="3200" baseline="0" dirty="0" smtClean="0"/>
                        <a:t> of which behavioral and information features are important to understand search behavior.</a:t>
                      </a:r>
                      <a:endParaRPr lang="en-US" sz="3200" dirty="0" smtClean="0"/>
                    </a:p>
                    <a:p>
                      <a:endParaRPr lang="en-US" sz="3200" dirty="0" smtClean="0"/>
                    </a:p>
                    <a:p>
                      <a:endParaRPr lang="en-US" sz="3200" dirty="0" smtClean="0"/>
                    </a:p>
                    <a:p>
                      <a:endParaRPr lang="en-US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dirty="0" smtClean="0"/>
                        <a:t>Model</a:t>
                      </a:r>
                      <a:r>
                        <a:rPr lang="en-US" sz="3200" baseline="0" dirty="0" smtClean="0"/>
                        <a:t> individual search behaviors as important factors to information gathering along with search terms.</a:t>
                      </a:r>
                      <a:br>
                        <a:rPr lang="en-US" sz="3200" baseline="0" dirty="0" smtClean="0"/>
                      </a:br>
                      <a:endParaRPr lang="en-US" sz="3200" baseline="0" dirty="0" smtClean="0"/>
                    </a:p>
                    <a:p>
                      <a:pPr marL="514350" indent="-514350">
                        <a:buFont typeface="+mj-lt"/>
                        <a:buAutoNum type="arabicPeriod" startAt="2"/>
                      </a:pPr>
                      <a:r>
                        <a:rPr lang="en-US" sz="3200" baseline="0" dirty="0" smtClean="0"/>
                        <a:t>Consider the entire time series of search requests when determining the which information to show in response to a search. Given this history gaps in knowledge can be utilized to offer more informative information.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87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Deliverables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Benefits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to IAB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175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 smtClean="0"/>
                    </a:p>
                    <a:p>
                      <a:r>
                        <a:rPr lang="en-US" sz="3200" dirty="0" smtClean="0"/>
                        <a:t>Methodology for 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dirty="0" smtClean="0"/>
                        <a:t>Detecting important behavioral</a:t>
                      </a:r>
                      <a:r>
                        <a:rPr lang="en-US" sz="3200" baseline="0" dirty="0" smtClean="0"/>
                        <a:t> features for tasks,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baseline="0" dirty="0" smtClean="0"/>
                        <a:t>Making automatic decisions based on behavioral data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baseline="0" dirty="0" smtClean="0"/>
                        <a:t>Fitting abstract models to stochastic decision process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US" sz="3200" dirty="0" smtClean="0"/>
                    </a:p>
                    <a:p>
                      <a:endParaRPr lang="en-US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 smtClean="0"/>
                    </a:p>
                    <a:p>
                      <a:r>
                        <a:rPr lang="en-US" sz="3200" dirty="0" smtClean="0"/>
                        <a:t>Results can be used for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dirty="0" smtClean="0"/>
                        <a:t>Increased helpfulness of Westlaw service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dirty="0" smtClean="0"/>
                        <a:t>Potential creation of legal assistant service driven by behavior of customer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rather than technical</a:t>
                      </a:r>
                      <a:r>
                        <a:rPr lang="en-US" sz="3200" baseline="0" dirty="0" smtClean="0"/>
                        <a:t> knowledge.</a:t>
                      </a:r>
                      <a:endParaRPr lang="en-US" sz="3200" dirty="0" smtClean="0"/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3200" dirty="0" smtClean="0"/>
                        <a:t>Further research with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machine learning algorithms within the field of Inverse Reinforcement Learning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61630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143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Drexel 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mark.rucker</cp:lastModifiedBy>
  <cp:revision>83</cp:revision>
  <cp:lastPrinted>2017-10-18T16:27:29Z</cp:lastPrinted>
  <dcterms:created xsi:type="dcterms:W3CDTF">2011-02-25T19:45:34Z</dcterms:created>
  <dcterms:modified xsi:type="dcterms:W3CDTF">2017-11-01T02:34:47Z</dcterms:modified>
</cp:coreProperties>
</file>