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0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A39-1699-44F4-B67D-B957D26263AB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64D1-2368-41B7-938D-FB2F5826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185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940CD-D225-4FE4-BC56-BA75E0413BC7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2A34D-4362-45AE-8932-FF5356E9C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52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7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8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9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9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38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6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21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5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0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2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2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7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5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October 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9CAD54-01C8-43D8-A976-426798FA4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7088" y="566058"/>
            <a:ext cx="10653487" cy="246742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FINGERPRINT LIVENESS DETECTION USING CONVOLUTIONAL NEURAL NETWORK AND FINGERPRINT IMAGE ENHANCEMENT</a:t>
            </a:r>
            <a:endParaRPr lang="en-IN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912" y="4425264"/>
            <a:ext cx="9564915" cy="1655762"/>
          </a:xfrm>
        </p:spPr>
        <p:txBody>
          <a:bodyPr/>
          <a:lstStyle/>
          <a:p>
            <a:pPr algn="l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PRESENTED BY,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MRUDHULA M NAIR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ROLL NO : 28                                                                             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8" y="3033486"/>
            <a:ext cx="2574017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8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19" y="554031"/>
            <a:ext cx="9163351" cy="5487331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techniques are used: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3" algn="just"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</a:t>
            </a:r>
          </a:p>
          <a:p>
            <a:pPr lvl="3" algn="just"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Image Enhancement</a:t>
            </a:r>
          </a:p>
          <a:p>
            <a:pPr marL="1371600" lvl="3" indent="0" algn="just">
              <a:buClr>
                <a:schemeClr val="accent2"/>
              </a:buClr>
              <a:buSzPct val="90000"/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chemeClr val="accent2"/>
              </a:buClr>
              <a:buSzPct val="90000"/>
              <a:buFont typeface="+mj-lt"/>
              <a:buAutoNum type="alphaUcPeriod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I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art technique in image recognition.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CNN comprises of alternating layers of convolution and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local pooling.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patterns within local regions of an inputted image are extracted by the first convolution layer with a filter.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6229" y="6147321"/>
            <a:ext cx="1233360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356" y="6147322"/>
            <a:ext cx="6565544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621" y="6153411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60184"/>
            <a:ext cx="9061753" cy="5281178"/>
          </a:xfrm>
        </p:spPr>
        <p:txBody>
          <a:bodyPr>
            <a:normAutofit/>
          </a:bodyPr>
          <a:lstStyle/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position in filter inner products are computed and output it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as </a:t>
            </a:r>
            <a:r>
              <a:rPr lang="en-IN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 c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 f() is applied elementwise to each feature map c.</a:t>
            </a: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activations are passed  to the pooling layer.</a:t>
            </a: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within a local region R, is aggregated and outputs the 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pooled feature map. 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pool() is the aggregated function.</a:t>
            </a:r>
          </a:p>
          <a:p>
            <a:pPr lvl="2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3184" y="6127978"/>
            <a:ext cx="12784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869" y="6127978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119" y="6108852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488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4646"/>
            <a:ext cx="8931122" cy="5346716"/>
          </a:xfrm>
        </p:spPr>
        <p:txBody>
          <a:bodyPr>
            <a:normAutofit/>
          </a:bodyPr>
          <a:lstStyle/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feature map :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pool(f(c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ɛ R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indent="0" algn="just"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where Rj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pooling region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it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multi-layer model, </a:t>
            </a:r>
            <a:r>
              <a:rPr lang="it-I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inputted to the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convolutional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and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invariant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local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</a:p>
          <a:p>
            <a:pPr marL="914400" lvl="2" indent="0" algn="just">
              <a:buClr>
                <a:schemeClr val="accent2"/>
              </a:buClr>
              <a:buSzPct val="90000"/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input image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extracted.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8272" y="6088324"/>
            <a:ext cx="12403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869" y="6088323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26" y="6059085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49371" y="1393371"/>
            <a:ext cx="58058" cy="145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4233" y="6156883"/>
            <a:ext cx="12403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4633" y="6156884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493" y="6156885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4717" y="5510552"/>
            <a:ext cx="81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operations performed by a single layer convolutional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93" y="448991"/>
            <a:ext cx="9068310" cy="51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0090"/>
            <a:ext cx="8959035" cy="523127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lphaLcParenR"/>
            </a:pP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filters receives the input signals.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the process where the network labels the input signal by referring to the things it has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in the past</a:t>
            </a:r>
            <a:r>
              <a:rPr lang="en-I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p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roperty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being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invariant.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independent on the location of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7284" y="6130969"/>
            <a:ext cx="12403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869" y="6130968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553" y="6117345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1543"/>
            <a:ext cx="8596668" cy="5355771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lphaLcParenR" startAt="2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SUBSAMPLING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Subsampling-Inputs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passing through the convolution layer can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"smoothened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to reduce the sensitivity of the filters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noise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btained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taking average or taking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over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sample of the signals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size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reducing the color contrast across RGB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Downsampling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5032" y="6125077"/>
            <a:ext cx="1227668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2586" y="6125076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0593" y="6125075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18" y="760979"/>
            <a:ext cx="11471125" cy="528038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lphaLcParenR" startAt="3"/>
            </a:pP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are: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average, max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stochastic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outputs the average of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activations units in each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outputs the maximum value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patch.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randomly draws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value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patch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 distribution where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higher pixel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have higher probabilities of being chosen.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patches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from the previous convolutional layer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pooling process.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195" y="6051696"/>
            <a:ext cx="1273382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16" y="6068234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98" y="6068235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753" y="1640151"/>
            <a:ext cx="2403590" cy="22279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094195" y="373924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4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Pictorial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27315"/>
            <a:ext cx="8931123" cy="5214048"/>
          </a:xfrm>
        </p:spPr>
        <p:txBody>
          <a:bodyPr>
            <a:normAutofit/>
          </a:bodyPr>
          <a:lstStyle/>
          <a:p>
            <a:pPr lvl="1">
              <a:buClr>
                <a:schemeClr val="accent2"/>
              </a:buClr>
              <a:buSzPct val="90000"/>
              <a:buFont typeface="+mj-lt"/>
              <a:buAutoNum type="alphaUcPeriod" startAt="2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Image </a:t>
            </a: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  <a:p>
            <a:pPr lvl="1">
              <a:buClr>
                <a:schemeClr val="accent2"/>
              </a:buClr>
              <a:buSzPct val="90000"/>
              <a:buFont typeface="+mj-lt"/>
              <a:buAutoNum type="alphaUcPeriod" startAt="2"/>
            </a:pPr>
            <a:endParaRPr lang="en-IN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2"/>
              </a:buClr>
              <a:buSzPct val="90000"/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Fig 5 : The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notional diagram of the fingerprint enhancement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68833" y="6156134"/>
            <a:ext cx="12530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869" y="6156133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11" y="6156133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0" y="1262131"/>
            <a:ext cx="7273483" cy="4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7437"/>
            <a:ext cx="8190895" cy="5323925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lphaLcParenR"/>
            </a:pP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re-processing step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Identification System is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segmentation.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 a fingerprint area (foreground)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regions that represents a fingerprint image are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foreground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(Region of Interest) and the background region.</a:t>
            </a:r>
          </a:p>
          <a:p>
            <a:pPr marL="457200" lvl="1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segmentation of a fingerprint greatly reduces the computation time.</a:t>
            </a:r>
          </a:p>
          <a:p>
            <a:pPr lvl="1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0663" y="6207254"/>
            <a:ext cx="1385530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433" y="6207254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709" y="6207254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5558653"/>
            <a:ext cx="25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6 : Fingerprint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868229" y="3585320"/>
            <a:ext cx="3323771" cy="19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8189"/>
            <a:ext cx="8326966" cy="5140097"/>
          </a:xfrm>
        </p:spPr>
        <p:txBody>
          <a:bodyPr>
            <a:noAutofit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having the ridges and valleys are the foreground regions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ridges are darker, raised regions of a fingerprint image and the valleys are the white, lower regions between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ridges.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regions are the outside regions, where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noises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injected into the image during enrollment are found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is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burden associated with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ensuring that focus is only on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foreground regions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background regions are ignored.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6668" y="6086494"/>
            <a:ext cx="12530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9498" y="6083300"/>
            <a:ext cx="6519333" cy="368319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086494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7182" y="2846231"/>
            <a:ext cx="28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Ridges and valleys 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337182" y="738190"/>
            <a:ext cx="2524125" cy="20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42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029"/>
            <a:ext cx="8945637" cy="450668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</a:t>
            </a: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3678" y="6217104"/>
            <a:ext cx="1353415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31374" y="6217105"/>
            <a:ext cx="6937828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90" y="6217106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457200"/>
            <a:ext cx="11103429" cy="5678505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/>
              </a:buClr>
              <a:buSzPct val="90000"/>
              <a:buFont typeface="+mj-lt"/>
              <a:buAutoNum type="alphaLcParenR" startAt="2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LOCAL NORMALIZATION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erformed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standardize the level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variations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image grey-level values.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result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normalization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can make fall the grey-level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contrast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brightness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image into blocks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S × 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each pixel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grey-level value is compared with the average 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greylevel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host block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produced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normalized grey-level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N(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j)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a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    I(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j)belonging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block having average grey-level value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4428" y="6227779"/>
            <a:ext cx="12149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325" y="6227779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770" y="6227779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1542"/>
            <a:ext cx="8596668" cy="5759106"/>
          </a:xfrm>
        </p:spPr>
        <p:txBody>
          <a:bodyPr>
            <a:normAutofit/>
          </a:bodyPr>
          <a:lstStyle/>
          <a:p>
            <a:pPr marL="400050" algn="just">
              <a:buClr>
                <a:schemeClr val="accent2"/>
              </a:buClr>
              <a:buSzPct val="90000"/>
              <a:buFont typeface="+mj-lt"/>
              <a:buAutoNum type="alphaLcParenR" startAt="3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 ESTIMATION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ridges form patterns in each image flow in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directions.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of a ridge is the direction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flow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 range of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pixels.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location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(x , j), 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is shown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Fig 8 : The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of a ridge pixel in a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81533" y="6149648"/>
            <a:ext cx="12784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336" y="6152496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4330" y="6149648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37" y="2851597"/>
            <a:ext cx="3200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551542"/>
            <a:ext cx="9033336" cy="5489819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has the following steps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ct val="80000"/>
              </a:lnSpc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Firstly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blocks of size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S×S were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formed from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</a:p>
          <a:p>
            <a:pPr marL="457200" lvl="1" indent="0" algn="just">
              <a:lnSpc>
                <a:spcPct val="80000"/>
              </a:lnSpc>
              <a:buClr>
                <a:schemeClr val="accent2"/>
              </a:buClr>
              <a:buSzPct val="90000"/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gradients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q) 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computed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each block, as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magnitudes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x and y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directions, respectively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its S×S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local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of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pixel was computed for a fingerprint image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 modified by dividing the image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S×S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then computing the local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of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block centered at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I(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j) .</a:t>
            </a:r>
          </a:p>
          <a:p>
            <a:pPr lvl="2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this orientation image is converted into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</a:p>
          <a:p>
            <a:pPr marL="457200" lvl="1" indent="0" algn="just">
              <a:lnSpc>
                <a:spcPct val="80000"/>
              </a:lnSpc>
              <a:buClr>
                <a:schemeClr val="accent2"/>
              </a:buClr>
              <a:buSzPct val="90000"/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Gaussian smoothing is performed on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vector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68833" y="6223923"/>
            <a:ext cx="12403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8633" y="6223923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424" y="6223922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51543"/>
            <a:ext cx="10498667" cy="5489819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spcBef>
                <a:spcPts val="0"/>
              </a:spcBef>
              <a:buClr>
                <a:schemeClr val="accent2"/>
              </a:buClr>
              <a:buSzPct val="90000"/>
              <a:buFont typeface="+mj-lt"/>
              <a:buAutoNum type="alphaLcParenR" startAt="4"/>
            </a:pPr>
            <a:r>
              <a:rPr lang="en-IN" sz="9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FREQUENCY </a:t>
            </a:r>
            <a:r>
              <a:rPr lang="en-IN" sz="9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</a:p>
          <a:p>
            <a:pPr marL="0" indent="0" algn="just"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endParaRPr lang="en-IN" sz="7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ridge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image is the sum total of the local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ridges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IN" sz="8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frequency is obtained from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extraction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ridge map from the image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extraction involves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IN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spcBef>
                <a:spcPts val="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the orientation field obtained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first prerequisite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in the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pixel (p , q)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computed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spcBef>
                <a:spcPts val="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8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8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consistency level </a:t>
            </a:r>
            <a:r>
              <a:rPr lang="en-IN" sz="8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fixed threshold Fc, </a:t>
            </a:r>
            <a:r>
              <a:rPr lang="en-IN" sz="8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IN" sz="8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IN" sz="8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&gt;</a:t>
            </a:r>
            <a:r>
              <a:rPr lang="en-IN" sz="8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Fc,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the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orientations are re-estimated.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8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spcBef>
                <a:spcPts val="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8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8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8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field is obtained</a:t>
            </a:r>
            <a:r>
              <a:rPr lang="en-IN" sz="8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two adaptive filters are </a:t>
            </a:r>
            <a:r>
              <a:rPr lang="en-IN" sz="8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 </a:t>
            </a:r>
            <a:r>
              <a:rPr lang="en-IN" sz="8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2633" y="6223923"/>
            <a:ext cx="12657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869" y="6223923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" y="6223922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551543"/>
            <a:ext cx="8596668" cy="5252357"/>
          </a:xfrm>
        </p:spPr>
        <p:txBody>
          <a:bodyPr>
            <a:noAutofit/>
          </a:bodyPr>
          <a:lstStyle/>
          <a:p>
            <a:pPr algn="just">
              <a:buClr>
                <a:schemeClr val="accent2"/>
              </a:buClr>
              <a:buSzPct val="90000"/>
              <a:buFont typeface="+mj-lt"/>
              <a:buAutoNum type="alphaLcParenR" startAt="5"/>
            </a:pP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 FILTERING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 the prerequisites, Gabor filtering is used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enhance the fingerprint image to a finer structure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removal of noise and 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457200" lvl="1" indent="0" algn="just">
              <a:buClr>
                <a:schemeClr val="accent2"/>
              </a:buClr>
              <a:buSzPct val="90000"/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54A021"/>
              </a:buClr>
              <a:buSzPct val="90000"/>
              <a:buFont typeface="+mj-lt"/>
              <a:buAutoNum type="alphaLcParenR" startAt="5"/>
            </a:pPr>
            <a:r>
              <a:rPr lang="en-IN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BINARIZATION/THINNING</a:t>
            </a: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binarized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thinned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suitable for feature extraction.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the threshold (T) for making each and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cluster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image as tight as possible, thereby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their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overlap. Here T is taken as zero(0).</a:t>
            </a:r>
          </a:p>
          <a:p>
            <a:pPr marL="857250" lvl="2" indent="0">
              <a:buSzPct val="90000"/>
              <a:buNone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68833" y="6172880"/>
            <a:ext cx="12530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869" y="6172879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778" y="6172878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15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7239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7861"/>
            <a:ext cx="8961966" cy="5152363"/>
          </a:xfrm>
        </p:spPr>
        <p:txBody>
          <a:bodyPr>
            <a:noAutofit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 one of the essential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for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and are suitable for image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recognition. 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Toolbox also enables us to perform a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is used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classifying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fingerprints from the fake ones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fingerprint liveness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technique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designed and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along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fingerprint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in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increase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8033" y="6223924"/>
            <a:ext cx="12784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0533" y="6221010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08" y="6221009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5900"/>
            <a:ext cx="8596668" cy="7493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9481"/>
            <a:ext cx="8596668" cy="4927600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F. Nogueira, R. de Alencar Lotufo, and R. C. Machado, “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liveness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convolutional neural networks,”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Information Forensics and Security, vol. 11, no. 6,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pp.1206–1213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rabicPeriod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Babatunde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Iwasokun Gabriel, et al. "Fingerprint image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enhancement: Segmentation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thinning." (2012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rabicPeriod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accent2"/>
              </a:buClr>
              <a:buSzPct val="90000"/>
              <a:buFont typeface="+mj-lt"/>
              <a:buAutoNum type="arabicPeriod"/>
            </a:pP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F. Nogueira, R. de Alencar Lotufo, and R. C. Machado, “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software-based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liveness detection using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networks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local binary patterns,” in Biometric Measurements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Systems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Security and Medical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BIOMS) Proceedings,2014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Workshop on. IEEE, 2014, pp. 22–29.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2918" y="6207384"/>
            <a:ext cx="124036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1818" y="6207384"/>
            <a:ext cx="6527799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178" y="6207384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ref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77481"/>
            <a:ext cx="225777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anku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2" y="635000"/>
            <a:ext cx="7620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03201"/>
            <a:ext cx="8596668" cy="7112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6629"/>
            <a:ext cx="11785600" cy="5259856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fingerprint authentication system is growing recently.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 fingerprint spoofing occurs in various ways.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liveness detection is required to distinguish spoof.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whether the fingerprint being captured is the 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actual measurement from an authorised person.</a:t>
            </a: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SzPct val="90000"/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43" y="1146628"/>
            <a:ext cx="3456200" cy="2336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7743" y="3381392"/>
            <a:ext cx="33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 : Finger Play-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mold and silicon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13374" y="6220082"/>
            <a:ext cx="1325028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33315" y="6220083"/>
            <a:ext cx="6578172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8188" y="6223922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32" y="0"/>
            <a:ext cx="8596668" cy="33382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3" y="809742"/>
            <a:ext cx="9417937" cy="4995972"/>
          </a:xfrm>
        </p:spPr>
        <p:txBody>
          <a:bodyPr>
            <a:normAutofit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liveness detection algorithms are mainly classified into two groups.</a:t>
            </a:r>
          </a:p>
          <a:p>
            <a:pPr marL="0" indent="0" algn="just"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Hardware : consists of a specified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attached to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to detect </a:t>
            </a:r>
          </a:p>
          <a:p>
            <a:pPr marL="0" indent="0" algn="just"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particular features of living traits.</a:t>
            </a:r>
          </a:p>
          <a:p>
            <a:pPr marL="0" indent="0" algn="just">
              <a:buNone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Software : detects fake traits once the fingerprint sample is obtained from      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 standard sensor.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distinguish between real and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fingers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extracted from the image of the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techniques uses features such as ridge strength, continuity and clarity of fingerprint.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4987" y="6273975"/>
            <a:ext cx="1361882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672" y="6273975"/>
            <a:ext cx="6512865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83" y="6281627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21" y="290285"/>
            <a:ext cx="9090780" cy="667657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21" y="1175657"/>
            <a:ext cx="9279467" cy="4746172"/>
          </a:xfrm>
        </p:spPr>
        <p:txBody>
          <a:bodyPr>
            <a:normAutofit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of deep feed forward </a:t>
            </a:r>
            <a:r>
              <a:rPr lang="en-IN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networks,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applied to analysing visual imagery.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little pre-processing compared to other image classification algorithms.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basic devices for profound learning which are particularly for picture acknowledgement.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separate elements from a pre-trained system, and utilize these elements to prepare a straight classifier</a:t>
            </a:r>
          </a:p>
          <a:p>
            <a:pPr marL="0" indent="0">
              <a:buClr>
                <a:schemeClr val="accent2"/>
              </a:buClr>
              <a:buSzPct val="90000"/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SzPct val="90000"/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0546" y="6191951"/>
            <a:ext cx="1312711" cy="359681"/>
          </a:xfrm>
        </p:spPr>
        <p:txBody>
          <a:bodyPr/>
          <a:lstStyle/>
          <a:p>
            <a:pPr lvl="0"/>
            <a:r>
              <a:rPr lang="en-I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9766" y="6186508"/>
            <a:ext cx="6550780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358" y="6186507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514"/>
            <a:ext cx="8596668" cy="48146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4" y="870638"/>
            <a:ext cx="9047237" cy="5094513"/>
          </a:xfrm>
        </p:spPr>
        <p:txBody>
          <a:bodyPr/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pictures straightforwardly as information.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Arranges the components of the picture in a way similar to </a:t>
            </a:r>
            <a:r>
              <a:rPr lang="en-IN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cortex.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system comprises of  convolutional layers.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phase is made out of a channel bank and highlight pooling layers.</a:t>
            </a: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endParaRPr lang="en-IN" sz="2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involves common dialect preparing, picture and example acknowledgment and video examination.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54786" y="6223921"/>
            <a:ext cx="1275111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948" y="6223922"/>
            <a:ext cx="6616720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279" y="6223923"/>
            <a:ext cx="683339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64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6112"/>
            <a:ext cx="8596668" cy="819956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6068"/>
            <a:ext cx="8596668" cy="4985295"/>
          </a:xfrm>
        </p:spPr>
        <p:txBody>
          <a:bodyPr>
            <a:normAutofit/>
          </a:bodyPr>
          <a:lstStyle/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existing 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liveness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: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Random.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random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weights drawn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Gaussian distribution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endParaRPr lang="en-IN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filter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can be learned, filters with random weights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perform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 not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learned.</a:t>
            </a: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endParaRPr lang="en-IN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weights as the feature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1390" y="6223924"/>
            <a:ext cx="114037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1892" y="6223924"/>
            <a:ext cx="6297612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062" y="6223923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7" y="705276"/>
            <a:ext cx="8596668" cy="5336086"/>
          </a:xfrm>
        </p:spPr>
        <p:txBody>
          <a:bodyPr>
            <a:normAutofit/>
          </a:bodyPr>
          <a:lstStyle/>
          <a:p>
            <a:pPr marL="742950" lvl="2" indent="-342900"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 that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performed well in various computer vision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lvl="2" algn="just"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original version, the LBP operator assigns a label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every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of an image by thresholding each of the 8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3x3-neighborhood with the center pixel value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considering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as a unique 8-bit code representing 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256 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neighborhood combinations</a:t>
            </a:r>
            <a:r>
              <a:rPr lang="en-IN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2"/>
              </a:buClr>
              <a:buSzPct val="90000"/>
              <a:buNone/>
            </a:pPr>
            <a:endParaRPr lang="en-IN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proposed system provides about 98% accurate result.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1054" y="6223924"/>
            <a:ext cx="1088861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1892" y="6223923"/>
            <a:ext cx="6297612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130" y="6225093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4514"/>
            <a:ext cx="8596668" cy="48146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" y="300494"/>
            <a:ext cx="8596668" cy="67196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06509"/>
            <a:ext cx="9134323" cy="4800806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liveness detection technique 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FIG                                   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3508" y="6244988"/>
            <a:ext cx="1212526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18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9617" y="6244988"/>
            <a:ext cx="6507217" cy="365125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604" y="6244988"/>
            <a:ext cx="683339" cy="365125"/>
          </a:xfrm>
        </p:spPr>
        <p:txBody>
          <a:bodyPr/>
          <a:lstStyle/>
          <a:p>
            <a:fld id="{069CAD54-01C8-43D8-A976-426798FA4196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8" y="1494973"/>
            <a:ext cx="6591197" cy="4412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4022" y="5672033"/>
            <a:ext cx="47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 : Structure of liveness detection technique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1997</TotalTime>
  <Words>1991</Words>
  <Application>Microsoft Office PowerPoint</Application>
  <PresentationFormat>Widescreen</PresentationFormat>
  <Paragraphs>336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FINGERPRINT LIVENESS DETECTION USING CONVOLUTIONAL NEURAL NETWORK AND FINGERPRINT IMAGE ENHANCEMENT</vt:lpstr>
      <vt:lpstr>CONTENTS</vt:lpstr>
      <vt:lpstr>INTRODUCTION</vt:lpstr>
      <vt:lpstr>INTRODUCTION</vt:lpstr>
      <vt:lpstr>CONVOLUTIONAL NEURAL NETWORK</vt:lpstr>
      <vt:lpstr>CONVOLUTIONAL NEURAL NETWORK</vt:lpstr>
      <vt:lpstr>LITERATURE REVIEW </vt:lpstr>
      <vt:lpstr>LITERATURE REVIEW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CONCLUSION</vt:lpstr>
      <vt:lpstr>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LIVENESS DETECTION USING   CONVOLUTIONAL NEURAL NETWORK AND FINGERPRINT IMAGE ENHANCEMENT</dc:title>
  <dc:creator>Windows User</dc:creator>
  <cp:lastModifiedBy>Windows User</cp:lastModifiedBy>
  <cp:revision>101</cp:revision>
  <dcterms:created xsi:type="dcterms:W3CDTF">2018-10-07T07:07:57Z</dcterms:created>
  <dcterms:modified xsi:type="dcterms:W3CDTF">2018-10-11T01:21:58Z</dcterms:modified>
</cp:coreProperties>
</file>