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84" r:id="rId3"/>
    <p:sldId id="285" r:id="rId4"/>
    <p:sldId id="276" r:id="rId5"/>
    <p:sldId id="286" r:id="rId6"/>
    <p:sldId id="294" r:id="rId7"/>
    <p:sldId id="278" r:id="rId8"/>
    <p:sldId id="271" r:id="rId9"/>
    <p:sldId id="289" r:id="rId10"/>
    <p:sldId id="290" r:id="rId11"/>
    <p:sldId id="291" r:id="rId12"/>
    <p:sldId id="293" r:id="rId13"/>
    <p:sldId id="292" r:id="rId14"/>
    <p:sldId id="288" r:id="rId15"/>
    <p:sldId id="273" r:id="rId16"/>
    <p:sldId id="280" r:id="rId17"/>
    <p:sldId id="282" r:id="rId18"/>
    <p:sldId id="283" r:id="rId19"/>
    <p:sldId id="267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999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52077"/>
            <a:ext cx="7886700" cy="1512038"/>
          </a:xfrm>
        </p:spPr>
        <p:txBody>
          <a:bodyPr>
            <a:normAutofit/>
          </a:bodyPr>
          <a:lstStyle/>
          <a:p>
            <a:r>
              <a:rPr lang="en-US" dirty="0"/>
              <a:t>Recognition &amp; Retrieval of Mathematical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90426"/>
            <a:ext cx="7966729" cy="562570"/>
          </a:xfrm>
        </p:spPr>
        <p:txBody>
          <a:bodyPr>
            <a:normAutofit/>
          </a:bodyPr>
          <a:lstStyle/>
          <a:p>
            <a:r>
              <a:rPr lang="en-US" dirty="0"/>
              <a:t>																				Rajitha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3888" y="3257176"/>
            <a:ext cx="7886700" cy="1449787"/>
          </a:xfrm>
        </p:spPr>
        <p:txBody>
          <a:bodyPr/>
          <a:lstStyle/>
          <a:p>
            <a:r>
              <a:rPr lang="en-US" dirty="0"/>
              <a:t>									</a:t>
            </a:r>
            <a:r>
              <a:rPr lang="en-US" sz="1600" b="1" spc="100" dirty="0" err="1">
                <a:solidFill>
                  <a:schemeClr val="bg1"/>
                </a:solidFill>
              </a:rPr>
              <a:t>Mrudhula</a:t>
            </a:r>
            <a:endParaRPr lang="en-US" sz="1600" b="1" spc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E4A9-61DC-4F84-BCAA-4EB8B57D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Inkml</a:t>
            </a:r>
            <a:r>
              <a:rPr lang="en-US" dirty="0"/>
              <a:t> Format: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EEF10-6045-4B94-83B5-9AE6134B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41602"/>
            <a:ext cx="7886700" cy="2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2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A821-20E5-4690-AD93-9BBBA1CC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Inkml</a:t>
            </a:r>
            <a:r>
              <a:rPr lang="en-US" dirty="0"/>
              <a:t> Format: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3D39F-C817-4DAF-AE40-AAC9FAD89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70213"/>
            <a:ext cx="7886700" cy="22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22BF-319C-403C-8710-E54C5B88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8A8C6-A6C9-45EB-9F04-69ACDCA86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295" y="1370013"/>
            <a:ext cx="4703481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6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220-69FB-423E-A851-50F006FB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29E57C-2B35-4AF7-8C16-E4DCBE9A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383942"/>
              </p:ext>
            </p:extLst>
          </p:nvPr>
        </p:nvGraphicFramePr>
        <p:xfrm>
          <a:off x="628650" y="1703294"/>
          <a:ext cx="5276104" cy="1571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160">
                  <a:extLst>
                    <a:ext uri="{9D8B030D-6E8A-4147-A177-3AD203B41FA5}">
                      <a16:colId xmlns:a16="http://schemas.microsoft.com/office/drawing/2014/main" val="2079079114"/>
                    </a:ext>
                  </a:extLst>
                </a:gridCol>
                <a:gridCol w="876486">
                  <a:extLst>
                    <a:ext uri="{9D8B030D-6E8A-4147-A177-3AD203B41FA5}">
                      <a16:colId xmlns:a16="http://schemas.microsoft.com/office/drawing/2014/main" val="1536930535"/>
                    </a:ext>
                  </a:extLst>
                </a:gridCol>
                <a:gridCol w="1323323">
                  <a:extLst>
                    <a:ext uri="{9D8B030D-6E8A-4147-A177-3AD203B41FA5}">
                      <a16:colId xmlns:a16="http://schemas.microsoft.com/office/drawing/2014/main" val="3283920495"/>
                    </a:ext>
                  </a:extLst>
                </a:gridCol>
                <a:gridCol w="876486">
                  <a:extLst>
                    <a:ext uri="{9D8B030D-6E8A-4147-A177-3AD203B41FA5}">
                      <a16:colId xmlns:a16="http://schemas.microsoft.com/office/drawing/2014/main" val="3248296175"/>
                    </a:ext>
                  </a:extLst>
                </a:gridCol>
                <a:gridCol w="1168649">
                  <a:extLst>
                    <a:ext uri="{9D8B030D-6E8A-4147-A177-3AD203B41FA5}">
                      <a16:colId xmlns:a16="http://schemas.microsoft.com/office/drawing/2014/main" val="2183939991"/>
                    </a:ext>
                  </a:extLst>
                </a:gridCol>
              </a:tblGrid>
              <a:tr h="519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InkML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Symbols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UniqueSymbols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Loss(%)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Accuracy(%)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687536766"/>
                  </a:ext>
                </a:extLst>
              </a:tr>
              <a:tr h="5191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11224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917878726"/>
                  </a:ext>
                </a:extLst>
              </a:tr>
              <a:tr h="533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16970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68321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9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BEA4-D738-4386-8D38-3DCB54C1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DD8B7-43FF-4496-AA41-36063E67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09" y="1370012"/>
            <a:ext cx="3873873" cy="3974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FE266-A22B-4ACF-88BB-EDA572CE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59" y="1132354"/>
            <a:ext cx="4004235" cy="40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1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usefulness: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60821-8389-4976-B46D-3CC90F8B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5"/>
            <a:ext cx="7286625" cy="37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1982-EA7E-469D-9833-BBF9BBE7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C09F-BDC0-40C6-B31C-9CD99366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Expression detection</a:t>
            </a:r>
          </a:p>
          <a:p>
            <a:pPr lvl="0"/>
            <a:r>
              <a:rPr lang="en-US" dirty="0"/>
              <a:t>Symbol extraction or symbol recognition</a:t>
            </a:r>
          </a:p>
          <a:p>
            <a:pPr lvl="0"/>
            <a:r>
              <a:rPr lang="en-US" dirty="0"/>
              <a:t>Layout analysis</a:t>
            </a:r>
          </a:p>
          <a:p>
            <a:pPr lvl="0"/>
            <a:r>
              <a:rPr lang="en-US" dirty="0"/>
              <a:t>Mathematical content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41086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33D0-3C97-4139-B957-E3CAF9E0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64AD-B089-45D6-9FE2-A3406A73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on model performance with various model tweaking</a:t>
            </a:r>
          </a:p>
          <a:p>
            <a:r>
              <a:rPr lang="en-US" dirty="0"/>
              <a:t>Read an </a:t>
            </a:r>
            <a:r>
              <a:rPr lang="en-US" dirty="0" err="1"/>
              <a:t>InkML</a:t>
            </a:r>
            <a:r>
              <a:rPr lang="en-US" dirty="0"/>
              <a:t> image</a:t>
            </a:r>
          </a:p>
          <a:p>
            <a:r>
              <a:rPr lang="en-US" dirty="0"/>
              <a:t>Image segmentation</a:t>
            </a:r>
          </a:p>
          <a:p>
            <a:r>
              <a:rPr lang="en-US" dirty="0"/>
              <a:t>Creation of Symbol dataset</a:t>
            </a:r>
          </a:p>
          <a:p>
            <a:r>
              <a:rPr lang="en-US" dirty="0"/>
              <a:t>Image pre-processing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FE4C-6F1B-4AC0-AD12-7C72A0EE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C7B4-7DFE-4681-A6E3-C5C3FE87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Level3 - Expression level classification</a:t>
            </a:r>
          </a:p>
          <a:p>
            <a:r>
              <a:rPr lang="en-US" dirty="0"/>
              <a:t>Level 4 - Detection of Formulas in Document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2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A4442-B4FD-4640-9E21-5D7A9B039845}"/>
              </a:ext>
            </a:extLst>
          </p:cNvPr>
          <p:cNvSpPr txBox="1"/>
          <p:nvPr/>
        </p:nvSpPr>
        <p:spPr>
          <a:xfrm>
            <a:off x="2534023" y="1207248"/>
            <a:ext cx="525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 Thank you!!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617B-85BD-4DA6-ACD0-9CE14D97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C47E-16EE-4636-A0AE-2D9F75FC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primarily focuses on recognizing the mathematical expressions followed by the retrieval process. The end goal of the project is to retrieve the available sources for a given mathematical expression.</a:t>
            </a:r>
          </a:p>
          <a:p>
            <a:r>
              <a:rPr lang="en-US" dirty="0"/>
              <a:t>As the data falls under image category we will be using image classification such as CNN.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C774-3B34-4A57-A100-10E2F190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Expressions: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53A4894-4530-4B5B-9F1E-5FCAC61D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1" y="1506071"/>
            <a:ext cx="2970306" cy="295237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9E2E398-3A3D-4F72-95B1-81D002F4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18" y="1506071"/>
            <a:ext cx="3394061" cy="29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1FD9-089C-4065-8A51-1D4CFDB9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9819-6661-4C04-A3A1-EDFDFBDC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college student may want to search textbooks and course notes to find math notation</a:t>
            </a:r>
            <a:r>
              <a:rPr lang="en-US" dirty="0"/>
              <a:t> that has similar structure or semantics to a given expression. </a:t>
            </a:r>
          </a:p>
          <a:p>
            <a:r>
              <a:rPr lang="en-US" dirty="0"/>
              <a:t>A </a:t>
            </a:r>
            <a:r>
              <a:rPr lang="en-US" i="1" dirty="0"/>
              <a:t>researcher may wish to find technical papers that use or define a given function</a:t>
            </a:r>
            <a:r>
              <a:rPr lang="en-US" dirty="0"/>
              <a:t>.</a:t>
            </a:r>
          </a:p>
          <a:p>
            <a:r>
              <a:rPr lang="en-US" dirty="0"/>
              <a:t>Math recognition also finds application in tutoring systems. For example, when middle school and high school students tested a math tutoring prototype (based on FFES/DRACULAE)</a:t>
            </a:r>
          </a:p>
        </p:txBody>
      </p:sp>
    </p:spTree>
    <p:extLst>
      <p:ext uri="{BB962C8B-B14F-4D97-AF65-F5344CB8AC3E}">
        <p14:creationId xmlns:p14="http://schemas.microsoft.com/office/powerpoint/2010/main" val="28557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82DD-46E1-4640-8A31-C7F41A37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Level1:Offline Handwritten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AA35-2AEE-4A1F-A743-EE53903D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 to classify offline handwritten images using CNN</a:t>
            </a:r>
          </a:p>
        </p:txBody>
      </p:sp>
    </p:spTree>
    <p:extLst>
      <p:ext uri="{BB962C8B-B14F-4D97-AF65-F5344CB8AC3E}">
        <p14:creationId xmlns:p14="http://schemas.microsoft.com/office/powerpoint/2010/main" val="66733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793F-8B50-417B-A262-F2169817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 Metric: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5A9A1-1C4D-4B17-85EC-F0C501FD9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141" y="1370013"/>
            <a:ext cx="4949232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2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B97E-82C3-4FD7-BD08-E928E285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575351"/>
            <a:ext cx="7886700" cy="692663"/>
          </a:xfrm>
        </p:spPr>
        <p:txBody>
          <a:bodyPr/>
          <a:lstStyle/>
          <a:p>
            <a:r>
              <a:rPr lang="en-US" dirty="0"/>
              <a:t>Level2:Online Handwritten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5559-705E-4265-9684-57A0F8CE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central pattern recognition problems – </a:t>
            </a:r>
            <a:r>
              <a:rPr lang="en-US" b="1" dirty="0"/>
              <a:t>segmentation, </a:t>
            </a:r>
            <a:r>
              <a:rPr lang="en-US" b="1" dirty="0" err="1"/>
              <a:t>classification,parsing</a:t>
            </a:r>
            <a:r>
              <a:rPr lang="en-US" b="1" dirty="0"/>
              <a:t> and machine learning</a:t>
            </a:r>
            <a:r>
              <a:rPr lang="en-US" dirty="0"/>
              <a:t> (i.e. </a:t>
            </a:r>
            <a:r>
              <a:rPr lang="en-US" dirty="0" err="1"/>
              <a:t>opti-mizing</a:t>
            </a:r>
            <a:r>
              <a:rPr lang="en-US" dirty="0"/>
              <a:t> recognition model parameters) – all come into play when recognizing mathematics. </a:t>
            </a:r>
          </a:p>
        </p:txBody>
      </p:sp>
    </p:spTree>
    <p:extLst>
      <p:ext uri="{BB962C8B-B14F-4D97-AF65-F5344CB8AC3E}">
        <p14:creationId xmlns:p14="http://schemas.microsoft.com/office/powerpoint/2010/main" val="190411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Level2:Online Handwritten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to a math recognition system can take three forms: </a:t>
            </a:r>
            <a:r>
              <a:rPr lang="en-US" b="1" dirty="0"/>
              <a:t>vector graphics (such as PDF) and strokes (such as pen strokes on a data tablet).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C577-CD10-40B7-A424-1C21136E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Inkml</a:t>
            </a:r>
            <a:r>
              <a:rPr lang="en-US" dirty="0"/>
              <a:t> Equation: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1B376A-6497-4F69-AEB7-08EC53F62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777" y="1370013"/>
            <a:ext cx="4252445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3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3970</TotalTime>
  <Words>312</Words>
  <Application>Microsoft Office PowerPoint</Application>
  <PresentationFormat>On-screen Show (16:9)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Recognition &amp; Retrieval of Mathematical Expressions</vt:lpstr>
      <vt:lpstr>Introduction:</vt:lpstr>
      <vt:lpstr>Few Expressions:</vt:lpstr>
      <vt:lpstr>Need for the project:</vt:lpstr>
      <vt:lpstr>Level1:Offline Handwritten images</vt:lpstr>
      <vt:lpstr>Level1 Metric:</vt:lpstr>
      <vt:lpstr>Level2:Online Handwritten images</vt:lpstr>
      <vt:lpstr>Level2:Online Handwritten images</vt:lpstr>
      <vt:lpstr>Inkml Equation:</vt:lpstr>
      <vt:lpstr>Inkml Format:</vt:lpstr>
      <vt:lpstr>Inkml Format:</vt:lpstr>
      <vt:lpstr>CNN:</vt:lpstr>
      <vt:lpstr>Metrics:</vt:lpstr>
      <vt:lpstr>Plots:</vt:lpstr>
      <vt:lpstr>Project usefulness:</vt:lpstr>
      <vt:lpstr>Challenges:</vt:lpstr>
      <vt:lpstr>What have we learnt?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sandeep kumar sankepalli</cp:lastModifiedBy>
  <cp:revision>56</cp:revision>
  <dcterms:created xsi:type="dcterms:W3CDTF">2019-11-06T18:18:56Z</dcterms:created>
  <dcterms:modified xsi:type="dcterms:W3CDTF">2020-05-10T04:25:37Z</dcterms:modified>
</cp:coreProperties>
</file>