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7"/>
  </p:notesMasterIdLst>
  <p:sldIdLst>
    <p:sldId id="268" r:id="rId5"/>
    <p:sldId id="269" r:id="rId6"/>
    <p:sldId id="270" r:id="rId7"/>
    <p:sldId id="271" r:id="rId8"/>
    <p:sldId id="272" r:id="rId9"/>
    <p:sldId id="273" r:id="rId10"/>
    <p:sldId id="274" r:id="rId11"/>
    <p:sldId id="276" r:id="rId12"/>
    <p:sldId id="275" r:id="rId13"/>
    <p:sldId id="277" r:id="rId14"/>
    <p:sldId id="27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555DE8-D8EA-4215-82A3-8B21103E6AC9}" v="710" dt="2024-08-27T08:15:11.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5" d="100"/>
          <a:sy n="65" d="100"/>
        </p:scale>
        <p:origin x="93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50e117157307a20/Documents/Excel/EV%20SALES%20ANALYSIS.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50e117157307a20/Documents/Excel/EV%20SALES%20ANALYSIS.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150e117157307a20/Documents/Excel/EV%20SALES%20ANALYSIS.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r.Udit_Shukla\OneDrive\Documents\Excel\Ev%20Project%20(excel).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150e117157307a20/Documents/Excel/EV%20SALES%20ANALYSIS.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150e117157307a20/Documents/Excel/EV%20SALES%20ANALYSIS.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150e117157307a20/Documents/Excel/EV%20SALES%20ANALYSIS.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Mr.Udit_Shukla\OneDrive\Documents\Excel\Ev%20Projec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[EV SALES ANALYSIS.xlsx]Sheet3!PivotTable2</c:name>
    <c:fmtId val="1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340036632111633"/>
          <c:y val="0.2639711522589791"/>
          <c:w val="0.77373402065748975"/>
          <c:h val="0.51099389255163175"/>
        </c:manualLayout>
      </c:layout>
      <c:barChart>
        <c:barDir val="bar"/>
        <c:grouping val="stacked"/>
        <c:varyColors val="0"/>
        <c:ser>
          <c:idx val="0"/>
          <c:order val="0"/>
          <c:tx>
            <c:strRef>
              <c:f>Sheet3!$A$16</c:f>
              <c:strCache>
                <c:ptCount val="1"/>
                <c:pt idx="0">
                  <c:v>Sum of Electric Cars Sales(In $)</c:v>
                </c:pt>
              </c:strCache>
            </c:strRef>
          </c:tx>
          <c:spPr>
            <a:solidFill>
              <a:schemeClr val="accent1"/>
            </a:solidFill>
            <a:ln>
              <a:noFill/>
            </a:ln>
            <a:effectLst/>
          </c:spPr>
          <c:invertIfNegative val="0"/>
          <c:cat>
            <c:strRef>
              <c:f>Sheet3!$A$17</c:f>
              <c:strCache>
                <c:ptCount val="1"/>
                <c:pt idx="0">
                  <c:v>Total</c:v>
                </c:pt>
              </c:strCache>
            </c:strRef>
          </c:cat>
          <c:val>
            <c:numRef>
              <c:f>Sheet3!$A$17</c:f>
              <c:numCache>
                <c:formatCode>General</c:formatCode>
                <c:ptCount val="1"/>
                <c:pt idx="0">
                  <c:v>754657327838</c:v>
                </c:pt>
              </c:numCache>
            </c:numRef>
          </c:val>
          <c:extLst>
            <c:ext xmlns:c16="http://schemas.microsoft.com/office/drawing/2014/chart" uri="{C3380CC4-5D6E-409C-BE32-E72D297353CC}">
              <c16:uniqueId val="{00000000-0A6D-4B06-B135-8C1D4D5519D5}"/>
            </c:ext>
          </c:extLst>
        </c:ser>
        <c:ser>
          <c:idx val="1"/>
          <c:order val="1"/>
          <c:tx>
            <c:strRef>
              <c:f>Sheet3!$B$16</c:f>
              <c:strCache>
                <c:ptCount val="1"/>
                <c:pt idx="0">
                  <c:v>Sum of Non-electric car sales</c:v>
                </c:pt>
              </c:strCache>
            </c:strRef>
          </c:tx>
          <c:spPr>
            <a:solidFill>
              <a:schemeClr val="accent2"/>
            </a:solidFill>
            <a:ln>
              <a:noFill/>
            </a:ln>
            <a:effectLst/>
          </c:spPr>
          <c:invertIfNegative val="0"/>
          <c:cat>
            <c:strRef>
              <c:f>Sheet3!$A$17</c:f>
              <c:strCache>
                <c:ptCount val="1"/>
                <c:pt idx="0">
                  <c:v>Total</c:v>
                </c:pt>
              </c:strCache>
            </c:strRef>
          </c:cat>
          <c:val>
            <c:numRef>
              <c:f>Sheet3!$B$17</c:f>
              <c:numCache>
                <c:formatCode>General</c:formatCode>
                <c:ptCount val="1"/>
                <c:pt idx="0">
                  <c:v>1705932420518.2986</c:v>
                </c:pt>
              </c:numCache>
            </c:numRef>
          </c:val>
          <c:extLst>
            <c:ext xmlns:c16="http://schemas.microsoft.com/office/drawing/2014/chart" uri="{C3380CC4-5D6E-409C-BE32-E72D297353CC}">
              <c16:uniqueId val="{00000001-0A6D-4B06-B135-8C1D4D5519D5}"/>
            </c:ext>
          </c:extLst>
        </c:ser>
        <c:dLbls>
          <c:showLegendKey val="0"/>
          <c:showVal val="0"/>
          <c:showCatName val="0"/>
          <c:showSerName val="0"/>
          <c:showPercent val="0"/>
          <c:showBubbleSize val="0"/>
        </c:dLbls>
        <c:gapWidth val="150"/>
        <c:overlap val="100"/>
        <c:axId val="1322153951"/>
        <c:axId val="1322154431"/>
      </c:barChart>
      <c:catAx>
        <c:axId val="13221539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322154431"/>
        <c:crosses val="autoZero"/>
        <c:auto val="1"/>
        <c:lblAlgn val="ctr"/>
        <c:lblOffset val="100"/>
        <c:noMultiLvlLbl val="0"/>
      </c:catAx>
      <c:valAx>
        <c:axId val="13221544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crossAx val="1322153951"/>
        <c:crosses val="autoZero"/>
        <c:crossBetween val="between"/>
      </c:valAx>
      <c:spPr>
        <a:noFill/>
        <a:ln>
          <a:noFill/>
        </a:ln>
        <a:effectLst/>
      </c:spPr>
    </c:plotArea>
    <c:legend>
      <c:legendPos val="t"/>
      <c:layout>
        <c:manualLayout>
          <c:xMode val="edge"/>
          <c:yMode val="edge"/>
          <c:x val="1.1762987914734081E-2"/>
          <c:y val="4.6242802629407026E-2"/>
          <c:w val="0.79465546636617068"/>
          <c:h val="0.24855688471584345"/>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75000"/>
        <a:lumOff val="25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[EV SALES ANALYSIS.xlsx]EV-Non-Ev KPI!PivotTable9</c:name>
    <c:fmtId val="16"/>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lumMod val="50000"/>
            </a:schemeClr>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lumMod val="75000"/>
            </a:schemeClr>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lumMod val="50000"/>
            </a:schemeClr>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lumMod val="75000"/>
            </a:schemeClr>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lumMod val="50000"/>
            </a:schemeClr>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lumMod val="75000"/>
            </a:schemeClr>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lumMod val="50000"/>
            </a:schemeClr>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lumMod val="75000"/>
            </a:schemeClr>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lumMod val="50000"/>
            </a:schemeClr>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lumMod val="75000"/>
            </a:schemeClr>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439447717158349"/>
          <c:y val="0.28959870601893556"/>
          <c:w val="0.73549620734744947"/>
          <c:h val="0.51084616770547298"/>
        </c:manualLayout>
      </c:layout>
      <c:barChart>
        <c:barDir val="col"/>
        <c:grouping val="clustered"/>
        <c:varyColors val="0"/>
        <c:ser>
          <c:idx val="0"/>
          <c:order val="0"/>
          <c:tx>
            <c:strRef>
              <c:f>'EV-Non-Ev KPI'!$A$2</c:f>
              <c:strCache>
                <c:ptCount val="1"/>
                <c:pt idx="0">
                  <c:v>Sum of Plug-in hybrid cars sold</c:v>
                </c:pt>
              </c:strCache>
            </c:strRef>
          </c:tx>
          <c:spPr>
            <a:solidFill>
              <a:schemeClr val="accent1">
                <a:lumMod val="50000"/>
              </a:schemeClr>
            </a:solidFill>
            <a:ln w="9525" cap="flat" cmpd="sng" algn="ctr">
              <a:solidFill>
                <a:schemeClr val="accent1"/>
              </a:solidFill>
              <a:miter lim="800000"/>
            </a:ln>
            <a:effectLst>
              <a:glow rad="63500">
                <a:schemeClr val="accent1">
                  <a:satMod val="175000"/>
                  <a:alpha val="25000"/>
                </a:schemeClr>
              </a:glow>
            </a:effectLst>
          </c:spPr>
          <c:invertIfNegative val="0"/>
          <c:cat>
            <c:strRef>
              <c:f>'EV-Non-Ev KPI'!$A$3</c:f>
              <c:strCache>
                <c:ptCount val="1"/>
                <c:pt idx="0">
                  <c:v>Total</c:v>
                </c:pt>
              </c:strCache>
            </c:strRef>
          </c:cat>
          <c:val>
            <c:numRef>
              <c:f>'EV-Non-Ev KPI'!$A$3</c:f>
              <c:numCache>
                <c:formatCode>General</c:formatCode>
                <c:ptCount val="1"/>
                <c:pt idx="0">
                  <c:v>107516511990.73976</c:v>
                </c:pt>
              </c:numCache>
            </c:numRef>
          </c:val>
          <c:extLst>
            <c:ext xmlns:c16="http://schemas.microsoft.com/office/drawing/2014/chart" uri="{C3380CC4-5D6E-409C-BE32-E72D297353CC}">
              <c16:uniqueId val="{00000000-E352-49BC-83F9-1028DC9B3D94}"/>
            </c:ext>
          </c:extLst>
        </c:ser>
        <c:ser>
          <c:idx val="1"/>
          <c:order val="1"/>
          <c:tx>
            <c:strRef>
              <c:f>'EV-Non-Ev KPI'!$B$2</c:f>
              <c:strCache>
                <c:ptCount val="1"/>
                <c:pt idx="0">
                  <c:v>Sum of Battery-electric cars sold</c:v>
                </c:pt>
              </c:strCache>
            </c:strRef>
          </c:tx>
          <c:spPr>
            <a:solidFill>
              <a:schemeClr val="accent2">
                <a:lumMod val="75000"/>
              </a:schemeClr>
            </a:solidFill>
            <a:ln w="9525" cap="flat" cmpd="sng" algn="ctr">
              <a:solidFill>
                <a:schemeClr val="accent2"/>
              </a:solidFill>
              <a:miter lim="800000"/>
            </a:ln>
            <a:effectLst>
              <a:glow rad="63500">
                <a:schemeClr val="accent2">
                  <a:satMod val="175000"/>
                  <a:alpha val="25000"/>
                </a:schemeClr>
              </a:glow>
            </a:effectLst>
          </c:spPr>
          <c:invertIfNegative val="0"/>
          <c:cat>
            <c:strRef>
              <c:f>'EV-Non-Ev KPI'!$A$3</c:f>
              <c:strCache>
                <c:ptCount val="1"/>
                <c:pt idx="0">
                  <c:v>Total</c:v>
                </c:pt>
              </c:strCache>
            </c:strRef>
          </c:cat>
          <c:val>
            <c:numRef>
              <c:f>'EV-Non-Ev KPI'!$B$3</c:f>
              <c:numCache>
                <c:formatCode>General</c:formatCode>
                <c:ptCount val="1"/>
                <c:pt idx="0">
                  <c:v>487466784262.9873</c:v>
                </c:pt>
              </c:numCache>
            </c:numRef>
          </c:val>
          <c:extLst>
            <c:ext xmlns:c16="http://schemas.microsoft.com/office/drawing/2014/chart" uri="{C3380CC4-5D6E-409C-BE32-E72D297353CC}">
              <c16:uniqueId val="{00000001-E352-49BC-83F9-1028DC9B3D94}"/>
            </c:ext>
          </c:extLst>
        </c:ser>
        <c:dLbls>
          <c:showLegendKey val="0"/>
          <c:showVal val="0"/>
          <c:showCatName val="0"/>
          <c:showSerName val="0"/>
          <c:showPercent val="0"/>
          <c:showBubbleSize val="0"/>
        </c:dLbls>
        <c:gapWidth val="315"/>
        <c:overlap val="-40"/>
        <c:axId val="1405082255"/>
        <c:axId val="1405089455"/>
      </c:barChart>
      <c:catAx>
        <c:axId val="14050822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05089455"/>
        <c:crosses val="autoZero"/>
        <c:auto val="1"/>
        <c:lblAlgn val="ctr"/>
        <c:lblOffset val="100"/>
        <c:noMultiLvlLbl val="0"/>
      </c:catAx>
      <c:valAx>
        <c:axId val="140508945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crossAx val="1405082255"/>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legendEntry>
      <c:layout>
        <c:manualLayout>
          <c:xMode val="edge"/>
          <c:yMode val="edge"/>
          <c:x val="0.13743175312239281"/>
          <c:y val="1.6260162601626018E-2"/>
          <c:w val="0.80710374213835112"/>
          <c:h val="0.22049629700875253"/>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75000"/>
        <a:lumOff val="25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[EV SALES ANALYSIS.xlsx]Sheet3!PivotTable3</c:name>
    <c:fmtId val="25"/>
  </c:pivotSource>
  <c:chart>
    <c:title>
      <c:tx>
        <c:rich>
          <a:bodyPr rot="0" spcFirstLastPara="1" vertOverflow="ellipsis" vert="horz" wrap="square" anchor="ctr" anchorCtr="1"/>
          <a:lstStyle/>
          <a:p>
            <a:pPr>
              <a:defRPr sz="2400" b="1" i="0" u="sng" strike="noStrike" kern="1200" spc="0" baseline="0">
                <a:solidFill>
                  <a:schemeClr val="tx1"/>
                </a:solidFill>
                <a:latin typeface="+mn-lt"/>
                <a:ea typeface="+mn-ea"/>
                <a:cs typeface="+mn-cs"/>
              </a:defRPr>
            </a:pPr>
            <a:r>
              <a:rPr lang="en-US" sz="2400" b="1" u="sng">
                <a:solidFill>
                  <a:schemeClr val="tx1"/>
                </a:solidFill>
                <a:latin typeface="Candara Light" panose="020E0502030303020204" pitchFamily="34" charset="0"/>
              </a:rPr>
              <a:t>Sales</a:t>
            </a:r>
            <a:r>
              <a:rPr lang="en-US" sz="2400" b="1" u="sng" baseline="0">
                <a:solidFill>
                  <a:schemeClr val="tx1"/>
                </a:solidFill>
                <a:latin typeface="Candara Light" panose="020E0502030303020204" pitchFamily="34" charset="0"/>
              </a:rPr>
              <a:t> Growth Over Years</a:t>
            </a:r>
            <a:endParaRPr lang="en-US" sz="2400" b="1" u="sng">
              <a:solidFill>
                <a:schemeClr val="tx1"/>
              </a:solidFill>
              <a:latin typeface="Candara Light" panose="020E0502030303020204" pitchFamily="34" charset="0"/>
            </a:endParaRPr>
          </a:p>
        </c:rich>
      </c:tx>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Sheet3!$B$20</c:f>
              <c:strCache>
                <c:ptCount val="1"/>
                <c:pt idx="0">
                  <c:v>Total</c:v>
                </c:pt>
              </c:strCache>
            </c:strRef>
          </c:tx>
          <c:spPr>
            <a:ln w="28575" cap="rnd">
              <a:solidFill>
                <a:schemeClr val="accent1"/>
              </a:solidFill>
              <a:round/>
            </a:ln>
            <a:effectLst/>
          </c:spPr>
          <c:marker>
            <c:symbol val="none"/>
          </c:marker>
          <c:cat>
            <c:strRef>
              <c:f>Sheet3!$A$21:$A$34</c:f>
              <c:strCach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strCache>
            </c:strRef>
          </c:cat>
          <c:val>
            <c:numRef>
              <c:f>Sheet3!$B$21:$B$34</c:f>
              <c:numCache>
                <c:formatCode>General</c:formatCode>
                <c:ptCount val="13"/>
                <c:pt idx="0">
                  <c:v>70227646866</c:v>
                </c:pt>
                <c:pt idx="1">
                  <c:v>60193255079</c:v>
                </c:pt>
                <c:pt idx="2">
                  <c:v>63500968451</c:v>
                </c:pt>
                <c:pt idx="3">
                  <c:v>59617395746</c:v>
                </c:pt>
                <c:pt idx="4">
                  <c:v>55173602679</c:v>
                </c:pt>
                <c:pt idx="5">
                  <c:v>61788347847</c:v>
                </c:pt>
                <c:pt idx="6">
                  <c:v>57521700863</c:v>
                </c:pt>
                <c:pt idx="7">
                  <c:v>48110202268</c:v>
                </c:pt>
                <c:pt idx="8">
                  <c:v>62265591260</c:v>
                </c:pt>
                <c:pt idx="9">
                  <c:v>52120484036</c:v>
                </c:pt>
                <c:pt idx="10">
                  <c:v>62749158846</c:v>
                </c:pt>
                <c:pt idx="11">
                  <c:v>52469351774</c:v>
                </c:pt>
                <c:pt idx="12">
                  <c:v>48919622123</c:v>
                </c:pt>
              </c:numCache>
            </c:numRef>
          </c:val>
          <c:smooth val="0"/>
          <c:extLst>
            <c:ext xmlns:c16="http://schemas.microsoft.com/office/drawing/2014/chart" uri="{C3380CC4-5D6E-409C-BE32-E72D297353CC}">
              <c16:uniqueId val="{00000000-04CA-4A22-BAC3-C829CA584B72}"/>
            </c:ext>
          </c:extLst>
        </c:ser>
        <c:dLbls>
          <c:showLegendKey val="0"/>
          <c:showVal val="0"/>
          <c:showCatName val="0"/>
          <c:showSerName val="0"/>
          <c:showPercent val="0"/>
          <c:showBubbleSize val="0"/>
        </c:dLbls>
        <c:smooth val="0"/>
        <c:axId val="1405075535"/>
        <c:axId val="1405076015"/>
      </c:lineChart>
      <c:catAx>
        <c:axId val="1405075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405076015"/>
        <c:crosses val="autoZero"/>
        <c:auto val="1"/>
        <c:lblAlgn val="ctr"/>
        <c:lblOffset val="100"/>
        <c:noMultiLvlLbl val="0"/>
      </c:catAx>
      <c:valAx>
        <c:axId val="14050760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405075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'Sales Distribution'!$C$31</c:f>
              <c:strCache>
                <c:ptCount val="1"/>
                <c:pt idx="0">
                  <c:v>Plug-in  Hybrid (PHEV)</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'Sales Distribution'!$B$32:$B$41</c:f>
              <c:strCache>
                <c:ptCount val="10"/>
                <c:pt idx="0">
                  <c:v>AUDI</c:v>
                </c:pt>
                <c:pt idx="1">
                  <c:v>BMW</c:v>
                </c:pt>
                <c:pt idx="2">
                  <c:v>CHEVROLET</c:v>
                </c:pt>
                <c:pt idx="3">
                  <c:v>FORD</c:v>
                </c:pt>
                <c:pt idx="4">
                  <c:v>HYUNDAI</c:v>
                </c:pt>
                <c:pt idx="5">
                  <c:v>JEEP</c:v>
                </c:pt>
                <c:pt idx="6">
                  <c:v>KIA</c:v>
                </c:pt>
                <c:pt idx="7">
                  <c:v>NISSAN</c:v>
                </c:pt>
                <c:pt idx="8">
                  <c:v>TESLA</c:v>
                </c:pt>
                <c:pt idx="9">
                  <c:v>VOLVO</c:v>
                </c:pt>
              </c:strCache>
            </c:strRef>
          </c:cat>
          <c:val>
            <c:numRef>
              <c:f>'Sales Distribution'!$C$32:$C$41</c:f>
              <c:numCache>
                <c:formatCode>General</c:formatCode>
                <c:ptCount val="10"/>
                <c:pt idx="0">
                  <c:v>17771013391</c:v>
                </c:pt>
                <c:pt idx="1">
                  <c:v>23866098997.841366</c:v>
                </c:pt>
                <c:pt idx="2">
                  <c:v>16024353030.487621</c:v>
                </c:pt>
                <c:pt idx="3">
                  <c:v>13254957736.863089</c:v>
                </c:pt>
                <c:pt idx="4">
                  <c:v>9191883206.1794872</c:v>
                </c:pt>
                <c:pt idx="5">
                  <c:v>22055636177.343384</c:v>
                </c:pt>
                <c:pt idx="6">
                  <c:v>11793654388.512554</c:v>
                </c:pt>
                <c:pt idx="7">
                  <c:v>21756347180.219872</c:v>
                </c:pt>
                <c:pt idx="8">
                  <c:v>122623701717.35173</c:v>
                </c:pt>
                <c:pt idx="9">
                  <c:v>8764349294</c:v>
                </c:pt>
              </c:numCache>
            </c:numRef>
          </c:val>
          <c:extLst>
            <c:ext xmlns:c16="http://schemas.microsoft.com/office/drawing/2014/chart" uri="{C3380CC4-5D6E-409C-BE32-E72D297353CC}">
              <c16:uniqueId val="{00000000-0EED-4E3C-95DA-C65CE578AEA5}"/>
            </c:ext>
          </c:extLst>
        </c:ser>
        <c:dLbls>
          <c:showLegendKey val="0"/>
          <c:showVal val="0"/>
          <c:showCatName val="0"/>
          <c:showSerName val="0"/>
          <c:showPercent val="0"/>
          <c:showBubbleSize val="0"/>
        </c:dLbls>
        <c:gapWidth val="150"/>
        <c:axId val="1144971760"/>
        <c:axId val="1144988560"/>
      </c:barChart>
      <c:lineChart>
        <c:grouping val="standard"/>
        <c:varyColors val="0"/>
        <c:ser>
          <c:idx val="1"/>
          <c:order val="1"/>
          <c:tx>
            <c:strRef>
              <c:f>'Sales Distribution'!$D$31</c:f>
              <c:strCache>
                <c:ptCount val="1"/>
                <c:pt idx="0">
                  <c:v>Battery Electric (BEV)</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strRef>
              <c:f>'Sales Distribution'!$B$32:$B$41</c:f>
              <c:strCache>
                <c:ptCount val="10"/>
                <c:pt idx="0">
                  <c:v>AUDI</c:v>
                </c:pt>
                <c:pt idx="1">
                  <c:v>BMW</c:v>
                </c:pt>
                <c:pt idx="2">
                  <c:v>CHEVROLET</c:v>
                </c:pt>
                <c:pt idx="3">
                  <c:v>FORD</c:v>
                </c:pt>
                <c:pt idx="4">
                  <c:v>HYUNDAI</c:v>
                </c:pt>
                <c:pt idx="5">
                  <c:v>JEEP</c:v>
                </c:pt>
                <c:pt idx="6">
                  <c:v>KIA</c:v>
                </c:pt>
                <c:pt idx="7">
                  <c:v>NISSAN</c:v>
                </c:pt>
                <c:pt idx="8">
                  <c:v>TESLA</c:v>
                </c:pt>
                <c:pt idx="9">
                  <c:v>VOLVO</c:v>
                </c:pt>
              </c:strCache>
            </c:strRef>
          </c:cat>
          <c:val>
            <c:numRef>
              <c:f>'Sales Distribution'!$D$32:$D$41</c:f>
              <c:numCache>
                <c:formatCode>General</c:formatCode>
                <c:ptCount val="10"/>
                <c:pt idx="0">
                  <c:v>9548060869</c:v>
                </c:pt>
                <c:pt idx="1">
                  <c:v>9020938147</c:v>
                </c:pt>
                <c:pt idx="2">
                  <c:v>21333140988</c:v>
                </c:pt>
                <c:pt idx="3">
                  <c:v>14686089917</c:v>
                </c:pt>
                <c:pt idx="4">
                  <c:v>2067495043</c:v>
                </c:pt>
                <c:pt idx="5">
                  <c:v>67298726369</c:v>
                </c:pt>
                <c:pt idx="6">
                  <c:v>66206586798</c:v>
                </c:pt>
                <c:pt idx="7">
                  <c:v>32007966095</c:v>
                </c:pt>
                <c:pt idx="8">
                  <c:v>107966210009</c:v>
                </c:pt>
                <c:pt idx="9">
                  <c:v>2950631542</c:v>
                </c:pt>
              </c:numCache>
            </c:numRef>
          </c:val>
          <c:smooth val="0"/>
          <c:extLst>
            <c:ext xmlns:c16="http://schemas.microsoft.com/office/drawing/2014/chart" uri="{C3380CC4-5D6E-409C-BE32-E72D297353CC}">
              <c16:uniqueId val="{00000001-0EED-4E3C-95DA-C65CE578AEA5}"/>
            </c:ext>
          </c:extLst>
        </c:ser>
        <c:dLbls>
          <c:showLegendKey val="0"/>
          <c:showVal val="0"/>
          <c:showCatName val="0"/>
          <c:showSerName val="0"/>
          <c:showPercent val="0"/>
          <c:showBubbleSize val="0"/>
        </c:dLbls>
        <c:marker val="1"/>
        <c:smooth val="0"/>
        <c:axId val="1144971760"/>
        <c:axId val="1144988560"/>
      </c:lineChart>
      <c:catAx>
        <c:axId val="1144971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crossAx val="1144988560"/>
        <c:crosses val="autoZero"/>
        <c:auto val="1"/>
        <c:lblAlgn val="ctr"/>
        <c:lblOffset val="100"/>
        <c:noMultiLvlLbl val="0"/>
      </c:catAx>
      <c:valAx>
        <c:axId val="1144988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1144971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Cambria" panose="02040503050406030204" pitchFamily="18" charset="0"/>
              <a:ea typeface="Cambria" panose="02040503050406030204" pitchFamily="18"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tx1"/>
      </a:solidFill>
    </a:ln>
    <a:effectLst>
      <a:glow rad="63500">
        <a:schemeClr val="accent2">
          <a:satMod val="175000"/>
          <a:alpha val="40000"/>
        </a:schemeClr>
      </a:glo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[EV SALES ANALYSIS.xlsx]Data Fields!PivotTable13</c:name>
    <c:fmtId val="15"/>
  </c:pivotSource>
  <c:chart>
    <c:title>
      <c:tx>
        <c:rich>
          <a:bodyPr rot="0" spcFirstLastPara="1" vertOverflow="ellipsis" vert="horz" wrap="square" anchor="ctr" anchorCtr="1"/>
          <a:lstStyle/>
          <a:p>
            <a:pPr>
              <a:defRPr sz="1600" b="1" i="0" u="none" strike="noStrike" kern="1200" cap="none" spc="0" normalizeH="0" baseline="0">
                <a:solidFill>
                  <a:schemeClr val="tx1"/>
                </a:solidFill>
                <a:latin typeface="+mj-lt"/>
                <a:ea typeface="+mj-ea"/>
                <a:cs typeface="+mj-cs"/>
              </a:defRPr>
            </a:pPr>
            <a:r>
              <a:rPr lang="en-US">
                <a:solidFill>
                  <a:schemeClr val="tx1"/>
                </a:solidFill>
              </a:rPr>
              <a:t>Share Rates Over Years</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tx1"/>
              </a:solidFill>
              <a:latin typeface="+mj-lt"/>
              <a:ea typeface="+mj-ea"/>
              <a:cs typeface="+mj-cs"/>
            </a:defRPr>
          </a:pPr>
          <a:endParaRPr lang="en-US"/>
        </a:p>
      </c:txPr>
    </c:title>
    <c:autoTitleDeleted val="0"/>
    <c:pivotFmts>
      <c:pivotFmt>
        <c:idx val="0"/>
        <c:spPr>
          <a:solidFill>
            <a:schemeClr val="accent6"/>
          </a:solidFill>
          <a:ln>
            <a:noFill/>
          </a:ln>
          <a:effectLst/>
        </c:spPr>
        <c:marker>
          <c:symbol val="circle"/>
          <c:size val="6"/>
          <c:spPr>
            <a:solidFill>
              <a:schemeClr val="lt1"/>
            </a:solidFill>
            <a:ln w="15875">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'Data Fields'!$B$41</c:f>
              <c:strCache>
                <c:ptCount val="1"/>
                <c:pt idx="0">
                  <c:v>Total</c:v>
                </c:pt>
              </c:strCache>
            </c:strRef>
          </c:tx>
          <c:spPr>
            <a:solidFill>
              <a:schemeClr val="accent6"/>
            </a:solidFill>
            <a:ln>
              <a:noFill/>
            </a:ln>
            <a:effectLst/>
          </c:spPr>
          <c:cat>
            <c:strRef>
              <c:f>'Data Fields'!$A$42:$A$54</c:f>
              <c:strCach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strCache>
            </c:strRef>
          </c:cat>
          <c:val>
            <c:numRef>
              <c:f>'Data Fields'!$B$42:$B$54</c:f>
              <c:numCache>
                <c:formatCode>General</c:formatCode>
                <c:ptCount val="13"/>
                <c:pt idx="0">
                  <c:v>1680.3191649456603</c:v>
                </c:pt>
                <c:pt idx="1">
                  <c:v>1386.9294840097878</c:v>
                </c:pt>
                <c:pt idx="2">
                  <c:v>1554.7343874903629</c:v>
                </c:pt>
                <c:pt idx="3">
                  <c:v>1479.4181332351466</c:v>
                </c:pt>
                <c:pt idx="4">
                  <c:v>1330.8716288993928</c:v>
                </c:pt>
                <c:pt idx="5">
                  <c:v>1399.1333848075337</c:v>
                </c:pt>
                <c:pt idx="6">
                  <c:v>1718.9120801184899</c:v>
                </c:pt>
                <c:pt idx="7">
                  <c:v>1395.6388691677685</c:v>
                </c:pt>
                <c:pt idx="8">
                  <c:v>1447.0562664564193</c:v>
                </c:pt>
                <c:pt idx="9">
                  <c:v>1515.0498727282913</c:v>
                </c:pt>
                <c:pt idx="10">
                  <c:v>1660.3439423264035</c:v>
                </c:pt>
                <c:pt idx="11">
                  <c:v>1379.3057071789019</c:v>
                </c:pt>
                <c:pt idx="12">
                  <c:v>1436.1636130969985</c:v>
                </c:pt>
              </c:numCache>
            </c:numRef>
          </c:val>
          <c:extLst>
            <c:ext xmlns:c16="http://schemas.microsoft.com/office/drawing/2014/chart" uri="{C3380CC4-5D6E-409C-BE32-E72D297353CC}">
              <c16:uniqueId val="{00000000-EF93-40D3-BA4B-9D33FB4A631B}"/>
            </c:ext>
          </c:extLst>
        </c:ser>
        <c:dLbls>
          <c:showLegendKey val="0"/>
          <c:showVal val="0"/>
          <c:showCatName val="0"/>
          <c:showSerName val="0"/>
          <c:showPercent val="0"/>
          <c:showBubbleSize val="0"/>
        </c:dLbls>
        <c:axId val="1047151616"/>
        <c:axId val="1047139136"/>
      </c:areaChart>
      <c:catAx>
        <c:axId val="104715161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cap="none" spc="0" normalizeH="0" baseline="0">
                <a:solidFill>
                  <a:schemeClr val="tx1"/>
                </a:solidFill>
                <a:latin typeface="+mn-lt"/>
                <a:ea typeface="+mn-ea"/>
                <a:cs typeface="+mn-cs"/>
              </a:defRPr>
            </a:pPr>
            <a:endParaRPr lang="en-US"/>
          </a:p>
        </c:txPr>
        <c:crossAx val="1047139136"/>
        <c:crosses val="autoZero"/>
        <c:auto val="1"/>
        <c:lblAlgn val="ctr"/>
        <c:lblOffset val="100"/>
        <c:noMultiLvlLbl val="0"/>
      </c:catAx>
      <c:valAx>
        <c:axId val="104713913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047151616"/>
        <c:crosses val="autoZero"/>
        <c:crossBetween val="midCat"/>
      </c:valAx>
      <c:spPr>
        <a:pattFill prst="ltDnDiag">
          <a:fgClr>
            <a:schemeClr val="dk1">
              <a:lumMod val="15000"/>
              <a:lumOff val="85000"/>
            </a:schemeClr>
          </a:fgClr>
          <a:bgClr>
            <a:schemeClr val="lt1"/>
          </a:bgClr>
        </a:patt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[EV SALES ANALYSIS.xlsx]Sheet4!PivotTable1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CURRENT</a:t>
            </a:r>
            <a:r>
              <a:rPr lang="en-US" baseline="0"/>
              <a:t> RATE FLUCTUATION OVER COUNTRIES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Sheet4!$B$3</c:f>
              <c:strCache>
                <c:ptCount val="1"/>
                <c:pt idx="0">
                  <c:v>Total</c:v>
                </c:pt>
              </c:strCache>
            </c:strRef>
          </c:tx>
          <c:spPr>
            <a:solidFill>
              <a:schemeClr val="accent1"/>
            </a:solidFill>
            <a:ln>
              <a:noFill/>
            </a:ln>
            <a:effectLst/>
          </c:spPr>
          <c:cat>
            <c:strRef>
              <c:f>Sheet4!$A$4:$A$10</c:f>
              <c:strCache>
                <c:ptCount val="7"/>
                <c:pt idx="0">
                  <c:v>China</c:v>
                </c:pt>
                <c:pt idx="1">
                  <c:v>France</c:v>
                </c:pt>
                <c:pt idx="2">
                  <c:v>Germany</c:v>
                </c:pt>
                <c:pt idx="3">
                  <c:v>India</c:v>
                </c:pt>
                <c:pt idx="4">
                  <c:v>Japan</c:v>
                </c:pt>
                <c:pt idx="5">
                  <c:v>UK</c:v>
                </c:pt>
                <c:pt idx="6">
                  <c:v>USA</c:v>
                </c:pt>
              </c:strCache>
            </c:strRef>
          </c:cat>
          <c:val>
            <c:numRef>
              <c:f>Sheet4!$B$4:$B$10</c:f>
              <c:numCache>
                <c:formatCode>General</c:formatCode>
                <c:ptCount val="7"/>
                <c:pt idx="0">
                  <c:v>47533.378040531163</c:v>
                </c:pt>
                <c:pt idx="1">
                  <c:v>48835.635306753757</c:v>
                </c:pt>
                <c:pt idx="2">
                  <c:v>44737.805274417173</c:v>
                </c:pt>
                <c:pt idx="3">
                  <c:v>46076.872094306746</c:v>
                </c:pt>
                <c:pt idx="4">
                  <c:v>47177.537468683455</c:v>
                </c:pt>
                <c:pt idx="5">
                  <c:v>42578.984307274222</c:v>
                </c:pt>
                <c:pt idx="6">
                  <c:v>46691.66543687589</c:v>
                </c:pt>
              </c:numCache>
            </c:numRef>
          </c:val>
          <c:extLst>
            <c:ext xmlns:c16="http://schemas.microsoft.com/office/drawing/2014/chart" uri="{C3380CC4-5D6E-409C-BE32-E72D297353CC}">
              <c16:uniqueId val="{00000000-3C52-4662-BBF5-C8E3D7A3CECA}"/>
            </c:ext>
          </c:extLst>
        </c:ser>
        <c:dLbls>
          <c:showLegendKey val="0"/>
          <c:showVal val="0"/>
          <c:showCatName val="0"/>
          <c:showSerName val="0"/>
          <c:showPercent val="0"/>
          <c:showBubbleSize val="0"/>
        </c:dLbls>
        <c:axId val="715068592"/>
        <c:axId val="715069072"/>
      </c:areaChart>
      <c:catAx>
        <c:axId val="7150685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715069072"/>
        <c:crosses val="autoZero"/>
        <c:auto val="1"/>
        <c:lblAlgn val="ctr"/>
        <c:lblOffset val="100"/>
        <c:noMultiLvlLbl val="0"/>
      </c:catAx>
      <c:valAx>
        <c:axId val="71506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715068592"/>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[EV SALES ANALYSIS.xlsx]Sheet4!PivotTable2</c:name>
    <c:fmtId val="10"/>
  </c:pivotSource>
  <c:chart>
    <c:title>
      <c:tx>
        <c:rich>
          <a:bodyPr rot="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r>
              <a:rPr lang="en-US">
                <a:solidFill>
                  <a:schemeClr val="tx1"/>
                </a:solidFill>
              </a:rPr>
              <a:t>EV- STOCKS RATE FLUCTUATION</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2"/>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2"/>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2"/>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Sheet4!$B$13</c:f>
              <c:strCache>
                <c:ptCount val="1"/>
                <c:pt idx="0">
                  <c:v>Total</c:v>
                </c:pt>
              </c:strCache>
            </c:strRef>
          </c:tx>
          <c:spPr>
            <a:ln w="28575" cap="rnd">
              <a:solidFill>
                <a:schemeClr val="accent2"/>
              </a:solidFill>
              <a:round/>
            </a:ln>
            <a:effectLst/>
          </c:spPr>
          <c:marker>
            <c:symbol val="diamond"/>
            <c:size val="6"/>
            <c:spPr>
              <a:solidFill>
                <a:schemeClr val="accent1"/>
              </a:solidFill>
              <a:ln w="9525">
                <a:solidFill>
                  <a:schemeClr val="accent1"/>
                </a:solidFill>
                <a:round/>
              </a:ln>
              <a:effectLst/>
            </c:spPr>
          </c:marker>
          <c:cat>
            <c:strRef>
              <c:f>Sheet4!$A$14:$A$24</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Sheet4!$B$14:$B$24</c:f>
              <c:numCache>
                <c:formatCode>General</c:formatCode>
                <c:ptCount val="11"/>
                <c:pt idx="0">
                  <c:v>26227.288491513737</c:v>
                </c:pt>
                <c:pt idx="1">
                  <c:v>25864.401459435681</c:v>
                </c:pt>
                <c:pt idx="2">
                  <c:v>24419.25781875386</c:v>
                </c:pt>
                <c:pt idx="3">
                  <c:v>22053.82493291171</c:v>
                </c:pt>
                <c:pt idx="4">
                  <c:v>24197.488980051607</c:v>
                </c:pt>
                <c:pt idx="5">
                  <c:v>26637.728194132942</c:v>
                </c:pt>
                <c:pt idx="6">
                  <c:v>24658.054615350615</c:v>
                </c:pt>
                <c:pt idx="7">
                  <c:v>25276.408071248399</c:v>
                </c:pt>
                <c:pt idx="8">
                  <c:v>23564.766995255672</c:v>
                </c:pt>
                <c:pt idx="9">
                  <c:v>24813.605469292983</c:v>
                </c:pt>
                <c:pt idx="10">
                  <c:v>24985.854988350449</c:v>
                </c:pt>
              </c:numCache>
            </c:numRef>
          </c:val>
          <c:smooth val="0"/>
          <c:extLst>
            <c:ext xmlns:c16="http://schemas.microsoft.com/office/drawing/2014/chart" uri="{C3380CC4-5D6E-409C-BE32-E72D297353CC}">
              <c16:uniqueId val="{00000000-7C5F-4060-B77C-9C2580D226B1}"/>
            </c:ext>
          </c:extLst>
        </c:ser>
        <c:dLbls>
          <c:showLegendKey val="0"/>
          <c:showVal val="0"/>
          <c:showCatName val="0"/>
          <c:showSerName val="0"/>
          <c:showPercent val="0"/>
          <c:showBubbleSize val="0"/>
        </c:dLbls>
        <c:marker val="1"/>
        <c:smooth val="0"/>
        <c:axId val="715051312"/>
        <c:axId val="715060912"/>
      </c:lineChart>
      <c:catAx>
        <c:axId val="715051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715060912"/>
        <c:crosses val="autoZero"/>
        <c:auto val="1"/>
        <c:lblAlgn val="ctr"/>
        <c:lblOffset val="100"/>
        <c:noMultiLvlLbl val="0"/>
      </c:catAx>
      <c:valAx>
        <c:axId val="715060912"/>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715051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7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Sheet2!$B$2:$B$36</cx:f>
        <cx:lvl ptCount="35">
          <cx:pt idx="0">Australia</cx:pt>
          <cx:pt idx="1">Austria</cx:pt>
          <cx:pt idx="2">Belgium</cx:pt>
          <cx:pt idx="3">Brazil</cx:pt>
          <cx:pt idx="4">Canada</cx:pt>
          <cx:pt idx="5">Chile</cx:pt>
          <cx:pt idx="6">China</cx:pt>
          <cx:pt idx="7">Denmark</cx:pt>
          <cx:pt idx="8">Europe</cx:pt>
          <cx:pt idx="9">European Union (27)</cx:pt>
          <cx:pt idx="10">Finland</cx:pt>
          <cx:pt idx="11">France</cx:pt>
          <cx:pt idx="12">Germany</cx:pt>
          <cx:pt idx="13">Greece</cx:pt>
          <cx:pt idx="14">Iceland</cx:pt>
          <cx:pt idx="15">India</cx:pt>
          <cx:pt idx="16">Israel</cx:pt>
          <cx:pt idx="17">Italy</cx:pt>
          <cx:pt idx="18">Japan</cx:pt>
          <cx:pt idx="19">Mexico</cx:pt>
          <cx:pt idx="20">Netherlands</cx:pt>
          <cx:pt idx="21">New Zealand</cx:pt>
          <cx:pt idx="22">Norway</cx:pt>
          <cx:pt idx="23">Poland</cx:pt>
          <cx:pt idx="24">Portugal</cx:pt>
          <cx:pt idx="25">Rest Of The Countries</cx:pt>
          <cx:pt idx="26">Russia</cx:pt>
          <cx:pt idx="27">South Africa</cx:pt>
          <cx:pt idx="28">South Korea</cx:pt>
          <cx:pt idx="29">Spain</cx:pt>
          <cx:pt idx="30">Sweden</cx:pt>
          <cx:pt idx="31">Switzerland</cx:pt>
          <cx:pt idx="32">Turkey</cx:pt>
          <cx:pt idx="33">United Kingdom</cx:pt>
          <cx:pt idx="34">United States</cx:pt>
        </cx:lvl>
      </cx:strDim>
      <cx:numDim type="size">
        <cx:f>Sheet2!$C$2:$C$36</cx:f>
        <cx:lvl ptCount="35" formatCode="General">
          <cx:pt idx="0">23129</cx:pt>
          <cx:pt idx="1">21564</cx:pt>
          <cx:pt idx="2">18038</cx:pt>
          <cx:pt idx="3">15851</cx:pt>
          <cx:pt idx="4">19025</cx:pt>
          <cx:pt idx="5">15833</cx:pt>
          <cx:pt idx="6">24473</cx:pt>
          <cx:pt idx="7">21061</cx:pt>
          <cx:pt idx="8">22458</cx:pt>
          <cx:pt idx="9">22798</cx:pt>
          <cx:pt idx="10">21712</cx:pt>
          <cx:pt idx="11">21348</cx:pt>
          <cx:pt idx="12">18723</cx:pt>
          <cx:pt idx="13">16770</cx:pt>
          <cx:pt idx="14">17631</cx:pt>
          <cx:pt idx="15">9286</cx:pt>
          <cx:pt idx="16">22693</cx:pt>
          <cx:pt idx="17">15111</cx:pt>
          <cx:pt idx="18">26828</cx:pt>
          <cx:pt idx="19">14649</cx:pt>
          <cx:pt idx="20">26146</cx:pt>
          <cx:pt idx="21">18879</cx:pt>
          <cx:pt idx="22">25996</cx:pt>
          <cx:pt idx="23">8253</cx:pt>
          <cx:pt idx="24">14757</cx:pt>
          <cx:pt idx="25">16677</cx:pt>
          <cx:pt idx="26">18889</cx:pt>
          <cx:pt idx="27">13669</cx:pt>
          <cx:pt idx="28">12514</cx:pt>
          <cx:pt idx="29">22817</cx:pt>
          <cx:pt idx="30">14952</cx:pt>
          <cx:pt idx="31">14661</cx:pt>
          <cx:pt idx="32">15801</cx:pt>
          <cx:pt idx="33">19372</cx:pt>
          <cx:pt idx="34">24140</cx:pt>
        </cx:lvl>
      </cx:numDim>
    </cx:data>
    <cx:data id="1">
      <cx:strDim type="cat">
        <cx:f>Sheet2!$B$2:$B$36</cx:f>
        <cx:lvl ptCount="35">
          <cx:pt idx="0">Australia</cx:pt>
          <cx:pt idx="1">Austria</cx:pt>
          <cx:pt idx="2">Belgium</cx:pt>
          <cx:pt idx="3">Brazil</cx:pt>
          <cx:pt idx="4">Canada</cx:pt>
          <cx:pt idx="5">Chile</cx:pt>
          <cx:pt idx="6">China</cx:pt>
          <cx:pt idx="7">Denmark</cx:pt>
          <cx:pt idx="8">Europe</cx:pt>
          <cx:pt idx="9">European Union (27)</cx:pt>
          <cx:pt idx="10">Finland</cx:pt>
          <cx:pt idx="11">France</cx:pt>
          <cx:pt idx="12">Germany</cx:pt>
          <cx:pt idx="13">Greece</cx:pt>
          <cx:pt idx="14">Iceland</cx:pt>
          <cx:pt idx="15">India</cx:pt>
          <cx:pt idx="16">Israel</cx:pt>
          <cx:pt idx="17">Italy</cx:pt>
          <cx:pt idx="18">Japan</cx:pt>
          <cx:pt idx="19">Mexico</cx:pt>
          <cx:pt idx="20">Netherlands</cx:pt>
          <cx:pt idx="21">New Zealand</cx:pt>
          <cx:pt idx="22">Norway</cx:pt>
          <cx:pt idx="23">Poland</cx:pt>
          <cx:pt idx="24">Portugal</cx:pt>
          <cx:pt idx="25">Rest Of The Countries</cx:pt>
          <cx:pt idx="26">Russia</cx:pt>
          <cx:pt idx="27">South Africa</cx:pt>
          <cx:pt idx="28">South Korea</cx:pt>
          <cx:pt idx="29">Spain</cx:pt>
          <cx:pt idx="30">Sweden</cx:pt>
          <cx:pt idx="31">Switzerland</cx:pt>
          <cx:pt idx="32">Turkey</cx:pt>
          <cx:pt idx="33">United Kingdom</cx:pt>
          <cx:pt idx="34">United States</cx:pt>
        </cx:lvl>
      </cx:strDim>
      <cx:numDim type="size">
        <cx:f>Sheet2!$D$2:$D$36</cx:f>
        <cx:lvl ptCount="35" formatCode="General">
          <cx:pt idx="0">711437240</cx:pt>
          <cx:pt idx="1">603801900</cx:pt>
          <cx:pt idx="2">1570832816</cx:pt>
          <cx:pt idx="3">360331141</cx:pt>
          <cx:pt idx="4">2299814750</cx:pt>
          <cx:pt idx="5">17081587</cx:pt>
          <cx:pt idx="6">39506847460</cx:pt>
          <cx:pt idx="7">939181150</cx:pt>
          <cx:pt idx="8">37026830190</cx:pt>
          <cx:pt idx="9">28090727260</cx:pt>
          <cx:pt idx="10">845972430</cx:pt>
          <cx:pt idx="11">5737785648</cx:pt>
          <cx:pt idx="12">9249030460</cx:pt>
          <cx:pt idx="13">164374436</cx:pt>
          <cx:pt idx="14">183034372</cx:pt>
          <cx:pt idx="15">608271171</cx:pt>
          <cx:pt idx="16">615548790</cx:pt>
          <cx:pt idx="17">2286840980</cx:pt>
          <cx:pt idx="18">4206800170</cx:pt>
          <cx:pt idx="19">159711250</cx:pt>
          <cx:pt idx="20">4235166865</cx:pt>
          <cx:pt idx="21">231159584</cx:pt>
          <cx:pt idx="22">5151307620</cx:pt>
          <cx:pt idx="23">345427000</cx:pt>
          <cx:pt idx="24">741759943</cx:pt>
          <cx:pt idx="25">552359136</cx:pt>
          <cx:pt idx="26">213029124900</cx:pt>
          <cx:pt idx="27">16430006</cx:pt>
          <cx:pt idx="28">2159194290</cx:pt>
          <cx:pt idx="29">1612588976</cx:pt>
          <cx:pt idx="30">2620597500</cx:pt>
          <cx:pt idx="31">1528813568</cx:pt>
          <cx:pt idx="32">50601490</cx:pt>
          <cx:pt idx="33">10604646243</cx:pt>
          <cx:pt idx="34">25505811000</cx:pt>
        </cx:lvl>
      </cx:numDim>
    </cx:data>
    <cx:data id="2">
      <cx:strDim type="cat">
        <cx:f>Sheet2!$B$2:$B$36</cx:f>
        <cx:lvl ptCount="35">
          <cx:pt idx="0">Australia</cx:pt>
          <cx:pt idx="1">Austria</cx:pt>
          <cx:pt idx="2">Belgium</cx:pt>
          <cx:pt idx="3">Brazil</cx:pt>
          <cx:pt idx="4">Canada</cx:pt>
          <cx:pt idx="5">Chile</cx:pt>
          <cx:pt idx="6">China</cx:pt>
          <cx:pt idx="7">Denmark</cx:pt>
          <cx:pt idx="8">Europe</cx:pt>
          <cx:pt idx="9">European Union (27)</cx:pt>
          <cx:pt idx="10">Finland</cx:pt>
          <cx:pt idx="11">France</cx:pt>
          <cx:pt idx="12">Germany</cx:pt>
          <cx:pt idx="13">Greece</cx:pt>
          <cx:pt idx="14">Iceland</cx:pt>
          <cx:pt idx="15">India</cx:pt>
          <cx:pt idx="16">Israel</cx:pt>
          <cx:pt idx="17">Italy</cx:pt>
          <cx:pt idx="18">Japan</cx:pt>
          <cx:pt idx="19">Mexico</cx:pt>
          <cx:pt idx="20">Netherlands</cx:pt>
          <cx:pt idx="21">New Zealand</cx:pt>
          <cx:pt idx="22">Norway</cx:pt>
          <cx:pt idx="23">Poland</cx:pt>
          <cx:pt idx="24">Portugal</cx:pt>
          <cx:pt idx="25">Rest Of The Countries</cx:pt>
          <cx:pt idx="26">Russia</cx:pt>
          <cx:pt idx="27">South Africa</cx:pt>
          <cx:pt idx="28">South Korea</cx:pt>
          <cx:pt idx="29">Spain</cx:pt>
          <cx:pt idx="30">Sweden</cx:pt>
          <cx:pt idx="31">Switzerland</cx:pt>
          <cx:pt idx="32">Turkey</cx:pt>
          <cx:pt idx="33">United Kingdom</cx:pt>
          <cx:pt idx="34">United States</cx:pt>
        </cx:lvl>
      </cx:strDim>
      <cx:numDim type="size">
        <cx:f>Sheet2!$E$2:$E$36</cx:f>
        <cx:lvl ptCount="35" formatCode="General">
          <cx:pt idx="0">12242797231</cx:pt>
          <cx:pt idx="1">3744035143.1944284</cx:pt>
          <cx:pt idx="2">9374993581.5952568</cx:pt>
          <cx:pt idx="3">16429056093</cx:pt>
          <cx:pt idx="4">10982289414.176729</cx:pt>
          <cx:pt idx="5">12681938088</cx:pt>
          <cx:pt idx="6">4527759932.747241</cx:pt>
          <cx:pt idx="7">4482618766.5644741</cx:pt>
          <cx:pt idx="8">4520116904.8500128</cx:pt>
          <cx:pt idx="9">5335109057.9417744</cx:pt>
          <cx:pt idx="10">2276470512.6932831</cx:pt>
          <cx:pt idx="11">22125983334.294575</cx:pt>
          <cx:pt idx="12">5880431492.2314816</cx:pt>
          <cx:pt idx="13">8668028059.2016621</cx:pt>
          <cx:pt idx="14">2230650610.9998999</cx:pt>
          <cx:pt idx="15">3501068174</cx:pt>
          <cx:pt idx="16">23263142980.914322</cx:pt>
          <cx:pt idx="17">10005533536.526484</cx:pt>
          <cx:pt idx="18">2511509574</cx:pt>
          <cx:pt idx="19">5807217510</cx:pt>
          <cx:pt idx="20">1688049575.3298984</cx:pt>
          <cx:pt idx="21">10933838311.009705</cx:pt>
          <cx:pt idx="22">2181574200.1575856</cx:pt>
          <cx:pt idx="23">2919817554</cx:pt>
          <cx:pt idx="24">4387652706.5098162</cx:pt>
          <cx:pt idx="25">4396695385.1708517</cx:pt>
          <cx:pt idx="26">12398722705</cx:pt>
          <cx:pt idx="27">18328269186</cx:pt>
          <cx:pt idx="28">16991300198</cx:pt>
          <cx:pt idx="29">12975710992</cx:pt>
          <cx:pt idx="30">1662614066.1533647</cx:pt>
          <cx:pt idx="31">2399722923.9618692</cx:pt>
          <cx:pt idx="32">7823954481.5869036</cx:pt>
          <cx:pt idx="33">21319312458</cx:pt>
          <cx:pt idx="34">3141211878.2399688</cx:pt>
        </cx:lvl>
      </cx:numDim>
    </cx:data>
    <cx:data id="3">
      <cx:strDim type="cat">
        <cx:f>Sheet2!$B$2:$B$36</cx:f>
        <cx:lvl ptCount="35">
          <cx:pt idx="0">Australia</cx:pt>
          <cx:pt idx="1">Austria</cx:pt>
          <cx:pt idx="2">Belgium</cx:pt>
          <cx:pt idx="3">Brazil</cx:pt>
          <cx:pt idx="4">Canada</cx:pt>
          <cx:pt idx="5">Chile</cx:pt>
          <cx:pt idx="6">China</cx:pt>
          <cx:pt idx="7">Denmark</cx:pt>
          <cx:pt idx="8">Europe</cx:pt>
          <cx:pt idx="9">European Union (27)</cx:pt>
          <cx:pt idx="10">Finland</cx:pt>
          <cx:pt idx="11">France</cx:pt>
          <cx:pt idx="12">Germany</cx:pt>
          <cx:pt idx="13">Greece</cx:pt>
          <cx:pt idx="14">Iceland</cx:pt>
          <cx:pt idx="15">India</cx:pt>
          <cx:pt idx="16">Israel</cx:pt>
          <cx:pt idx="17">Italy</cx:pt>
          <cx:pt idx="18">Japan</cx:pt>
          <cx:pt idx="19">Mexico</cx:pt>
          <cx:pt idx="20">Netherlands</cx:pt>
          <cx:pt idx="21">New Zealand</cx:pt>
          <cx:pt idx="22">Norway</cx:pt>
          <cx:pt idx="23">Poland</cx:pt>
          <cx:pt idx="24">Portugal</cx:pt>
          <cx:pt idx="25">Rest Of The Countries</cx:pt>
          <cx:pt idx="26">Russia</cx:pt>
          <cx:pt idx="27">South Africa</cx:pt>
          <cx:pt idx="28">South Korea</cx:pt>
          <cx:pt idx="29">Spain</cx:pt>
          <cx:pt idx="30">Sweden</cx:pt>
          <cx:pt idx="31">Switzerland</cx:pt>
          <cx:pt idx="32">Turkey</cx:pt>
          <cx:pt idx="33">United Kingdom</cx:pt>
          <cx:pt idx="34">United States</cx:pt>
        </cx:lvl>
      </cx:strDim>
      <cx:numDim type="size">
        <cx:f>Sheet2!$F$2:$F$36</cx:f>
        <cx:lvl ptCount="35" formatCode="General">
          <cx:pt idx="0">10223427043</cx:pt>
          <cx:pt idx="1">8653261197</cx:pt>
          <cx:pt idx="2">3499729696</cx:pt>
          <cx:pt idx="3">9927177169</cx:pt>
          <cx:pt idx="4">5314973811</cx:pt>
          <cx:pt idx="5">10920462592</cx:pt>
          <cx:pt idx="6">10046631730</cx:pt>
          <cx:pt idx="7">10125998213</cx:pt>
          <cx:pt idx="8">4363461543</cx:pt>
          <cx:pt idx="9">10349474990</cx:pt>
          <cx:pt idx="10">3727169387</cx:pt>
          <cx:pt idx="11">10495730988</cx:pt>
          <cx:pt idx="12">3949456182</cx:pt>
          <cx:pt idx="13">4834711613</cx:pt>
          <cx:pt idx="14">3058636164</cx:pt>
          <cx:pt idx="15">7140727423</cx:pt>
          <cx:pt idx="16">5637503979</cx:pt>
          <cx:pt idx="17">3607034604</cx:pt>
          <cx:pt idx="18">4907315197</cx:pt>
          <cx:pt idx="19">20621494955</cx:pt>
          <cx:pt idx="20">8905241132</cx:pt>
          <cx:pt idx="21">7976430588</cx:pt>
          <cx:pt idx="22">70425025097</cx:pt>
          <cx:pt idx="23">8475689605</cx:pt>
          <cx:pt idx="24">3873744797</cx:pt>
          <cx:pt idx="25">16474148969</cx:pt>
          <cx:pt idx="26">8751665447</cx:pt>
          <cx:pt idx="27">3274578558</cx:pt>
          <cx:pt idx="28">8719859168</cx:pt>
          <cx:pt idx="29">5504290335</cx:pt>
          <cx:pt idx="30">3338075671</cx:pt>
          <cx:pt idx="31">9364904540</cx:pt>
          <cx:pt idx="32">1740298218</cx:pt>
          <cx:pt idx="33">67130400794</cx:pt>
          <cx:pt idx="34">2863424876</cx:pt>
        </cx:lvl>
      </cx:numDim>
    </cx:data>
  </cx:chartData>
  <cx:chart>
    <cx:plotArea>
      <cx:plotAreaRegion>
        <cx:series layoutId="treemap" uniqueId="{45894E91-8902-4405-BB52-AFB52BE88448}" formatIdx="0">
          <cx:dataLabels>
            <cx:txPr>
              <a:bodyPr spcFirstLastPara="1" vertOverflow="ellipsis" horzOverflow="overflow" wrap="square" lIns="0" tIns="0" rIns="0" bIns="0" anchor="ctr" anchorCtr="1"/>
              <a:lstStyle/>
              <a:p>
                <a:pPr algn="ctr" rtl="0">
                  <a:defRPr sz="1100"/>
                </a:pPr>
                <a:endParaRPr lang="en-US" sz="1100" b="0" i="0" u="none" strike="noStrike" baseline="0">
                  <a:solidFill>
                    <a:prstClr val="white"/>
                  </a:solidFill>
                  <a:latin typeface="Trebuchet MS" panose="020B0603020202020204"/>
                </a:endParaRPr>
              </a:p>
            </cx:txPr>
            <cx:visibility seriesName="0" categoryName="1" value="0"/>
          </cx:dataLabels>
          <cx:dataId val="0"/>
          <cx:layoutPr>
            <cx:parentLabelLayout val="overlapping"/>
          </cx:layoutPr>
        </cx:series>
        <cx:series layoutId="treemap" hidden="1" uniqueId="{01D70EF2-10E5-4D83-85E3-F88496FF53FC}" formatIdx="1">
          <cx:dataLabels>
            <cx:visibility seriesName="0" categoryName="1" value="0"/>
          </cx:dataLabels>
          <cx:dataId val="1"/>
          <cx:layoutPr>
            <cx:parentLabelLayout val="overlapping"/>
          </cx:layoutPr>
        </cx:series>
        <cx:series layoutId="treemap" hidden="1" uniqueId="{300D61A1-4F03-4627-8212-53E0302E6A3B}" formatIdx="2">
          <cx:dataLabels>
            <cx:visibility seriesName="0" categoryName="1" value="0"/>
          </cx:dataLabels>
          <cx:dataId val="2"/>
          <cx:layoutPr>
            <cx:parentLabelLayout val="overlapping"/>
          </cx:layoutPr>
        </cx:series>
        <cx:series layoutId="treemap" hidden="1" uniqueId="{64F33545-99ED-40CF-8225-E3AAF58C4F31}" formatIdx="3">
          <cx:dataLabels>
            <cx:visibility seriesName="0" categoryName="1" value="0"/>
          </cx:dataLabels>
          <cx:dataId val="3"/>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8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3A89E-445B-48D9-9803-F3B5E8508363}" type="datetimeFigureOut">
              <a:rPr lang="en-IN" smtClean="0"/>
              <a:t>29-11-2024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D8A58-140E-428B-8BF9-19A30766EC80}" type="slidenum">
              <a:rPr lang="en-IN" smtClean="0"/>
              <a:t>‹#›</a:t>
            </a:fld>
            <a:endParaRPr lang="en-IN"/>
          </a:p>
        </p:txBody>
      </p:sp>
    </p:spTree>
    <p:extLst>
      <p:ext uri="{BB962C8B-B14F-4D97-AF65-F5344CB8AC3E}">
        <p14:creationId xmlns:p14="http://schemas.microsoft.com/office/powerpoint/2010/main" val="73653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6D8A58-140E-428B-8BF9-19A30766EC80}" type="slidenum">
              <a:rPr lang="en-IN" smtClean="0"/>
              <a:t>3</a:t>
            </a:fld>
            <a:endParaRPr lang="en-IN"/>
          </a:p>
        </p:txBody>
      </p:sp>
    </p:spTree>
    <p:extLst>
      <p:ext uri="{BB962C8B-B14F-4D97-AF65-F5344CB8AC3E}">
        <p14:creationId xmlns:p14="http://schemas.microsoft.com/office/powerpoint/2010/main" val="518644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6D8A58-140E-428B-8BF9-19A30766EC80}" type="slidenum">
              <a:rPr lang="en-IN" smtClean="0"/>
              <a:t>8</a:t>
            </a:fld>
            <a:endParaRPr lang="en-IN"/>
          </a:p>
        </p:txBody>
      </p:sp>
    </p:spTree>
    <p:extLst>
      <p:ext uri="{BB962C8B-B14F-4D97-AF65-F5344CB8AC3E}">
        <p14:creationId xmlns:p14="http://schemas.microsoft.com/office/powerpoint/2010/main" val="2527855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6D8A58-140E-428B-8BF9-19A30766EC80}" type="slidenum">
              <a:rPr lang="en-IN" smtClean="0"/>
              <a:t>9</a:t>
            </a:fld>
            <a:endParaRPr lang="en-IN"/>
          </a:p>
        </p:txBody>
      </p:sp>
    </p:spTree>
    <p:extLst>
      <p:ext uri="{BB962C8B-B14F-4D97-AF65-F5344CB8AC3E}">
        <p14:creationId xmlns:p14="http://schemas.microsoft.com/office/powerpoint/2010/main" val="2093157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6D8A58-140E-428B-8BF9-19A30766EC80}" type="slidenum">
              <a:rPr lang="en-IN" smtClean="0"/>
              <a:t>11</a:t>
            </a:fld>
            <a:endParaRPr lang="en-IN"/>
          </a:p>
        </p:txBody>
      </p:sp>
    </p:spTree>
    <p:extLst>
      <p:ext uri="{BB962C8B-B14F-4D97-AF65-F5344CB8AC3E}">
        <p14:creationId xmlns:p14="http://schemas.microsoft.com/office/powerpoint/2010/main" val="182557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198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08703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07021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43589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86252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48685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13020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85993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408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167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471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587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44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487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119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50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11/29/2024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9398921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pPr algn="l"/>
            <a:r>
              <a:rPr lang="en-US" sz="7200" b="1" u="sng" dirty="0">
                <a:solidFill>
                  <a:srgbClr val="00B050"/>
                </a:solidFill>
                <a:latin typeface="Copperplate Gothic Light" panose="020E0507020206020404" pitchFamily="34" charset="0"/>
                <a:ea typeface="PMingLiU-ExtB" panose="02020500000000000000" pitchFamily="18" charset="-120"/>
              </a:rPr>
              <a:t>EV- SALES ANALYSIS REPORT</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963563"/>
          </a:xfrm>
        </p:spPr>
        <p:txBody>
          <a:bodyPr>
            <a:normAutofit/>
          </a:bodyPr>
          <a:lstStyle/>
          <a:p>
            <a:r>
              <a:rPr lang="en-US" sz="2400" dirty="0">
                <a:solidFill>
                  <a:schemeClr val="tx1">
                    <a:lumMod val="85000"/>
                    <a:lumOff val="15000"/>
                  </a:schemeClr>
                </a:solidFill>
                <a:latin typeface="Maiandra GD" panose="020E0502030308020204" pitchFamily="34" charset="0"/>
              </a:rPr>
              <a:t>Created by- Udit Kumar Shukla</a:t>
            </a:r>
          </a:p>
          <a:p>
            <a:r>
              <a:rPr lang="en-US" sz="2400" dirty="0">
                <a:solidFill>
                  <a:schemeClr val="tx1">
                    <a:lumMod val="85000"/>
                    <a:lumOff val="15000"/>
                  </a:schemeClr>
                </a:solidFill>
                <a:latin typeface="Maiandra GD" panose="020E0502030308020204" pitchFamily="34" charset="0"/>
              </a:rPr>
              <a:t>Course- Da/DS 24</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a:blip r:embed="rId2"/>
          <a:srcRect/>
          <a:stretch/>
        </p:blipFill>
        <p:spPr>
          <a:xfrm>
            <a:off x="7406818" y="0"/>
            <a:ext cx="4785182" cy="6857999"/>
          </a:xfrm>
          <a:prstGeom prst="rect">
            <a:avLst/>
          </a:prstGeom>
        </p:spPr>
      </p:pic>
    </p:spTree>
    <p:extLst>
      <p:ext uri="{BB962C8B-B14F-4D97-AF65-F5344CB8AC3E}">
        <p14:creationId xmlns:p14="http://schemas.microsoft.com/office/powerpoint/2010/main" val="391274730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83AB1A-DEF5-9B3B-7359-E5DF925ED6EB}"/>
              </a:ext>
            </a:extLst>
          </p:cNvPr>
          <p:cNvSpPr txBox="1"/>
          <p:nvPr/>
        </p:nvSpPr>
        <p:spPr>
          <a:xfrm>
            <a:off x="0" y="119921"/>
            <a:ext cx="9983450" cy="523220"/>
          </a:xfrm>
          <a:prstGeom prst="rect">
            <a:avLst/>
          </a:prstGeom>
          <a:noFill/>
        </p:spPr>
        <p:txBody>
          <a:bodyPr wrap="square" rtlCol="0">
            <a:spAutoFit/>
          </a:bodyPr>
          <a:lstStyle/>
          <a:p>
            <a:r>
              <a:rPr lang="en-US" sz="2800" dirty="0">
                <a:highlight>
                  <a:srgbClr val="008000"/>
                </a:highlight>
              </a:rPr>
              <a:t>Stocks Rate Comparison Over Previous 10 Years</a:t>
            </a:r>
            <a:endParaRPr lang="en-IN" sz="2800" dirty="0">
              <a:highlight>
                <a:srgbClr val="008000"/>
              </a:highlight>
            </a:endParaRPr>
          </a:p>
        </p:txBody>
      </p:sp>
      <p:sp>
        <p:nvSpPr>
          <p:cNvPr id="2" name="TextBox 1">
            <a:extLst>
              <a:ext uri="{FF2B5EF4-FFF2-40B4-BE49-F238E27FC236}">
                <a16:creationId xmlns:a16="http://schemas.microsoft.com/office/drawing/2014/main" id="{EEE913AC-B9A5-2E0C-7D5F-9FD222E31627}"/>
              </a:ext>
            </a:extLst>
          </p:cNvPr>
          <p:cNvSpPr txBox="1"/>
          <p:nvPr/>
        </p:nvSpPr>
        <p:spPr>
          <a:xfrm>
            <a:off x="0" y="764498"/>
            <a:ext cx="5726243" cy="4739759"/>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Consistent Growth- </a:t>
            </a:r>
            <a:r>
              <a:rPr lang="en-US" sz="1600" dirty="0"/>
              <a:t>The consistent growth in electric vehicle (EV) sales over recent years highlights a significant shift in consumer preferences toward sustainable transportation. The rise in EV sales also indicates growing confidence in the availability of charging infrastructure and the overall performance of electric vehicles. As the market continues to evolve, this steady growth suggests that EVs are becoming a mainstream choice, paving the way for a more sustainable automotive industry in the future.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sz="2000" b="1" dirty="0"/>
              <a:t>Volatility and Stability- </a:t>
            </a:r>
            <a:r>
              <a:rPr lang="en-US" sz="1600" dirty="0"/>
              <a:t>Observe the fluctuations in the stock price over the years. High volatility could be a sign of market instability, investor sentiment shifts, or external economic factors. Conversely, a stable stock rate might indicate a more reliable investment.</a:t>
            </a:r>
          </a:p>
          <a:p>
            <a:endParaRPr lang="en-US" sz="1600" dirty="0"/>
          </a:p>
          <a:p>
            <a:pPr marL="285750" indent="-285750">
              <a:buFont typeface="Arial" panose="020B0604020202020204" pitchFamily="34" charset="0"/>
              <a:buChar char="•"/>
            </a:pPr>
            <a:endParaRPr lang="en-US" sz="1600" dirty="0"/>
          </a:p>
        </p:txBody>
      </p:sp>
      <p:sp>
        <p:nvSpPr>
          <p:cNvPr id="6" name="TextBox 5">
            <a:extLst>
              <a:ext uri="{FF2B5EF4-FFF2-40B4-BE49-F238E27FC236}">
                <a16:creationId xmlns:a16="http://schemas.microsoft.com/office/drawing/2014/main" id="{27336288-7E63-934D-6942-19CD06D10204}"/>
              </a:ext>
            </a:extLst>
          </p:cNvPr>
          <p:cNvSpPr txBox="1"/>
          <p:nvPr/>
        </p:nvSpPr>
        <p:spPr>
          <a:xfrm>
            <a:off x="0" y="5117543"/>
            <a:ext cx="10897849" cy="123110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Price-to-Earnings (P/E) Ratio Over Time- </a:t>
            </a:r>
            <a:r>
              <a:rPr lang="en-US" dirty="0"/>
              <a:t>Assess how the stock's P/E ratio has evolved. A rising P/E might suggest growing investor confidence and expectations of future earnings growth, while a declining P/E could indicate that the stock is undervalued or that earnings are expected to decrease.</a:t>
            </a:r>
          </a:p>
          <a:p>
            <a:pPr marL="285750" indent="-285750">
              <a:buFont typeface="Arial" panose="020B0604020202020204" pitchFamily="34" charset="0"/>
              <a:buChar char="•"/>
            </a:pPr>
            <a:endParaRPr lang="en-IN" dirty="0"/>
          </a:p>
        </p:txBody>
      </p:sp>
      <p:graphicFrame>
        <p:nvGraphicFramePr>
          <p:cNvPr id="5" name="Chart 4">
            <a:extLst>
              <a:ext uri="{FF2B5EF4-FFF2-40B4-BE49-F238E27FC236}">
                <a16:creationId xmlns:a16="http://schemas.microsoft.com/office/drawing/2014/main" id="{0F6CC424-E484-3617-0CE5-7A3699B48EC3}"/>
              </a:ext>
            </a:extLst>
          </p:cNvPr>
          <p:cNvGraphicFramePr>
            <a:graphicFrameLocks/>
          </p:cNvGraphicFramePr>
          <p:nvPr>
            <p:extLst>
              <p:ext uri="{D42A27DB-BD31-4B8C-83A1-F6EECF244321}">
                <p14:modId xmlns:p14="http://schemas.microsoft.com/office/powerpoint/2010/main" val="1010952463"/>
              </p:ext>
            </p:extLst>
          </p:nvPr>
        </p:nvGraphicFramePr>
        <p:xfrm>
          <a:off x="6096000" y="963999"/>
          <a:ext cx="5903626" cy="34468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655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4BE330-C151-BB90-088D-897988CCCF8F}"/>
              </a:ext>
            </a:extLst>
          </p:cNvPr>
          <p:cNvSpPr txBox="1"/>
          <p:nvPr/>
        </p:nvSpPr>
        <p:spPr>
          <a:xfrm>
            <a:off x="0" y="209863"/>
            <a:ext cx="11452486" cy="523220"/>
          </a:xfrm>
          <a:prstGeom prst="rect">
            <a:avLst/>
          </a:prstGeom>
          <a:noFill/>
        </p:spPr>
        <p:txBody>
          <a:bodyPr wrap="square" rtlCol="0">
            <a:spAutoFit/>
          </a:bodyPr>
          <a:lstStyle/>
          <a:p>
            <a:r>
              <a:rPr lang="en-US" sz="2800" dirty="0">
                <a:highlight>
                  <a:srgbClr val="008000"/>
                </a:highlight>
                <a:latin typeface="Copperplate Gothic Light" panose="020E0507020206020404" pitchFamily="34" charset="0"/>
              </a:rPr>
              <a:t>Comparison Of EV-Sales With Z- Test &amp; T- Test </a:t>
            </a:r>
            <a:endParaRPr lang="en-IN" sz="2800" dirty="0">
              <a:highlight>
                <a:srgbClr val="008000"/>
              </a:highlight>
              <a:latin typeface="Copperplate Gothic Light" panose="020E0507020206020404" pitchFamily="34" charset="0"/>
            </a:endParaRPr>
          </a:p>
        </p:txBody>
      </p:sp>
      <p:sp>
        <p:nvSpPr>
          <p:cNvPr id="3" name="TextBox 2">
            <a:extLst>
              <a:ext uri="{FF2B5EF4-FFF2-40B4-BE49-F238E27FC236}">
                <a16:creationId xmlns:a16="http://schemas.microsoft.com/office/drawing/2014/main" id="{BFFBD8D2-F298-3C42-5D21-D470D94F9168}"/>
              </a:ext>
            </a:extLst>
          </p:cNvPr>
          <p:cNvSpPr txBox="1"/>
          <p:nvPr/>
        </p:nvSpPr>
        <p:spPr>
          <a:xfrm>
            <a:off x="7683086" y="733083"/>
            <a:ext cx="4290934" cy="6186309"/>
          </a:xfrm>
          <a:prstGeom prst="rect">
            <a:avLst/>
          </a:prstGeom>
          <a:noFill/>
        </p:spPr>
        <p:txBody>
          <a:bodyPr wrap="square" rtlCol="0">
            <a:spAutoFit/>
          </a:bodyPr>
          <a:lstStyle/>
          <a:p>
            <a:pPr marL="285750" indent="-285750">
              <a:buFont typeface="Arial" panose="020B0604020202020204" pitchFamily="34" charset="0"/>
              <a:buChar char="•"/>
            </a:pPr>
            <a:r>
              <a:rPr lang="en-US" dirty="0"/>
              <a:t>Both the Z-test and T-test confirm a significant difference between EV and non-EV sales, with EVs showing considerably higher sales figures.</a:t>
            </a:r>
          </a:p>
          <a:p>
            <a:pPr marL="285750" indent="-285750">
              <a:buFont typeface="Arial" panose="020B0604020202020204" pitchFamily="34" charset="0"/>
              <a:buChar char="•"/>
            </a:pP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1" dirty="0"/>
              <a:t>Significant Difference in Sales</a:t>
            </a:r>
            <a:r>
              <a:rPr lang="en-US" sz="1600" dirty="0"/>
              <a:t>: </a:t>
            </a:r>
            <a:r>
              <a:rPr kumimoji="0" lang="en-US" altLang="en-US" sz="1600" b="0" i="0" u="none" strike="noStrike" cap="none" normalizeH="0" baseline="0" dirty="0">
                <a:ln>
                  <a:noFill/>
                </a:ln>
                <a:solidFill>
                  <a:schemeClr val="tx1"/>
                </a:solidFill>
                <a:effectLst/>
                <a:latin typeface="Arial" panose="020B0604020202020204" pitchFamily="34" charset="0"/>
              </a:rPr>
              <a:t>The z-test and t-test are both used to compare the means of two groups, but they differ in their assumptions and applications. The z-test is appropriate when the sample size is large and the population variance is known, making it ideal for situations with more precise data. Conversely, the t-test is used when the sample size is small or when the population variance is unknown and must be estimated from the sample data, providing more flexibility in situations with limited or less certain data.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t>The consistency of results across both tests strengthens the conclusion that the EV market is experiencing robust growth, outpacing the sales of non-electric vehicles by a wide margin.</a:t>
            </a:r>
            <a:endParaRPr lang="en-IN" sz="1600" dirty="0"/>
          </a:p>
        </p:txBody>
      </p:sp>
      <p:graphicFrame>
        <p:nvGraphicFramePr>
          <p:cNvPr id="7" name="Table 6">
            <a:extLst>
              <a:ext uri="{FF2B5EF4-FFF2-40B4-BE49-F238E27FC236}">
                <a16:creationId xmlns:a16="http://schemas.microsoft.com/office/drawing/2014/main" id="{CCA85183-8604-CAB8-EB50-4C355EA4750D}"/>
              </a:ext>
            </a:extLst>
          </p:cNvPr>
          <p:cNvGraphicFramePr>
            <a:graphicFrameLocks noGrp="1"/>
          </p:cNvGraphicFramePr>
          <p:nvPr>
            <p:extLst>
              <p:ext uri="{D42A27DB-BD31-4B8C-83A1-F6EECF244321}">
                <p14:modId xmlns:p14="http://schemas.microsoft.com/office/powerpoint/2010/main" val="757841787"/>
              </p:ext>
            </p:extLst>
          </p:nvPr>
        </p:nvGraphicFramePr>
        <p:xfrm>
          <a:off x="1277287" y="836239"/>
          <a:ext cx="5648169" cy="2989998"/>
        </p:xfrm>
        <a:graphic>
          <a:graphicData uri="http://schemas.openxmlformats.org/drawingml/2006/table">
            <a:tbl>
              <a:tblPr>
                <a:tableStyleId>{5C22544A-7EE6-4342-B048-85BDC9FD1C3A}</a:tableStyleId>
              </a:tblPr>
              <a:tblGrid>
                <a:gridCol w="3347063">
                  <a:extLst>
                    <a:ext uri="{9D8B030D-6E8A-4147-A177-3AD203B41FA5}">
                      <a16:colId xmlns:a16="http://schemas.microsoft.com/office/drawing/2014/main" val="2978747678"/>
                    </a:ext>
                  </a:extLst>
                </a:gridCol>
                <a:gridCol w="717228">
                  <a:extLst>
                    <a:ext uri="{9D8B030D-6E8A-4147-A177-3AD203B41FA5}">
                      <a16:colId xmlns:a16="http://schemas.microsoft.com/office/drawing/2014/main" val="1019848111"/>
                    </a:ext>
                  </a:extLst>
                </a:gridCol>
                <a:gridCol w="1583878">
                  <a:extLst>
                    <a:ext uri="{9D8B030D-6E8A-4147-A177-3AD203B41FA5}">
                      <a16:colId xmlns:a16="http://schemas.microsoft.com/office/drawing/2014/main" val="986186831"/>
                    </a:ext>
                  </a:extLst>
                </a:gridCol>
              </a:tblGrid>
              <a:tr h="290683">
                <a:tc>
                  <a:txBody>
                    <a:bodyPr/>
                    <a:lstStyle/>
                    <a:p>
                      <a:pPr algn="l" fontAlgn="b"/>
                      <a:r>
                        <a:rPr lang="en-US" sz="1100" u="none" strike="noStrike">
                          <a:effectLst/>
                        </a:rPr>
                        <a:t>t-Test: Two-Sample Assuming Equal Variances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8493130"/>
                  </a:ext>
                </a:extLst>
              </a:tr>
              <a:tr h="141517">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6766567"/>
                  </a:ext>
                </a:extLst>
              </a:tr>
              <a:tr h="573335">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Electric Cars Sales(In $)</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Non-electric car sales</a:t>
                      </a:r>
                      <a:endParaRPr lang="en-IN" sz="11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0425383"/>
                  </a:ext>
                </a:extLst>
              </a:tr>
              <a:tr h="160598">
                <a:tc>
                  <a:txBody>
                    <a:bodyPr/>
                    <a:lstStyle/>
                    <a:p>
                      <a:pPr algn="l"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1.38E+09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3124418353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242963"/>
                  </a:ext>
                </a:extLst>
              </a:tr>
              <a:tr h="160598">
                <a:tc>
                  <a:txBody>
                    <a:bodyPr/>
                    <a:lstStyle/>
                    <a:p>
                      <a:pPr algn="l" fontAlgn="b"/>
                      <a:r>
                        <a:rPr lang="en-IN" sz="1100" u="none" strike="noStrike">
                          <a:effectLst/>
                        </a:rPr>
                        <a:t>Variance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7.77E+17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2.98055E+18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4446902"/>
                  </a:ext>
                </a:extLst>
              </a:tr>
              <a:tr h="160598">
                <a:tc>
                  <a:txBody>
                    <a:bodyPr/>
                    <a:lstStyle/>
                    <a:p>
                      <a:pPr algn="l" fontAlgn="b"/>
                      <a:r>
                        <a:rPr lang="en-IN" sz="1100" u="none" strike="noStrike">
                          <a:effectLst/>
                        </a:rPr>
                        <a:t>Observations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546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546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5637713"/>
                  </a:ext>
                </a:extLst>
              </a:tr>
              <a:tr h="160598">
                <a:tc>
                  <a:txBody>
                    <a:bodyPr/>
                    <a:lstStyle/>
                    <a:p>
                      <a:pPr algn="l" fontAlgn="b"/>
                      <a:r>
                        <a:rPr lang="en-IN" sz="1100" u="none" strike="noStrike">
                          <a:effectLst/>
                        </a:rPr>
                        <a:t>Pooled Variance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1.88E+18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5885933"/>
                  </a:ext>
                </a:extLst>
              </a:tr>
              <a:tr h="160598">
                <a:tc>
                  <a:txBody>
                    <a:bodyPr/>
                    <a:lstStyle/>
                    <a:p>
                      <a:pPr algn="l" fontAlgn="b"/>
                      <a:r>
                        <a:rPr lang="en-IN" sz="1100" u="none" strike="noStrike">
                          <a:effectLst/>
                        </a:rPr>
                        <a:t>Hypothesized Mean Difference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548358"/>
                  </a:ext>
                </a:extLst>
              </a:tr>
              <a:tr h="160598">
                <a:tc>
                  <a:txBody>
                    <a:bodyPr/>
                    <a:lstStyle/>
                    <a:p>
                      <a:pPr algn="l" fontAlgn="b"/>
                      <a:r>
                        <a:rPr lang="en-IN" sz="1100" u="none" strike="noStrike">
                          <a:effectLst/>
                        </a:rPr>
                        <a:t>df</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1090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9080950"/>
                  </a:ext>
                </a:extLst>
              </a:tr>
              <a:tr h="160598">
                <a:tc>
                  <a:txBody>
                    <a:bodyPr/>
                    <a:lstStyle/>
                    <a:p>
                      <a:pPr algn="l" fontAlgn="b"/>
                      <a:r>
                        <a:rPr lang="en-IN" sz="1100" u="none" strike="noStrike">
                          <a:effectLst/>
                        </a:rPr>
                        <a:t>t Stat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-21.0029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6665316"/>
                  </a:ext>
                </a:extLst>
              </a:tr>
              <a:tr h="160598">
                <a:tc>
                  <a:txBody>
                    <a:bodyPr/>
                    <a:lstStyle/>
                    <a:p>
                      <a:pPr algn="l" fontAlgn="b"/>
                      <a:r>
                        <a:rPr lang="en-IN" sz="1100" u="none" strike="noStrike">
                          <a:effectLst/>
                        </a:rPr>
                        <a:t>P(T&lt;=t) one-tail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8.29E-83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7496015"/>
                  </a:ext>
                </a:extLst>
              </a:tr>
              <a:tr h="168628">
                <a:tc>
                  <a:txBody>
                    <a:bodyPr/>
                    <a:lstStyle/>
                    <a:p>
                      <a:pPr algn="l" fontAlgn="b"/>
                      <a:r>
                        <a:rPr lang="en-IN" sz="1100" u="none" strike="noStrike">
                          <a:effectLst/>
                        </a:rPr>
                        <a:t>t Critical one-tail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1.646253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8292664"/>
                  </a:ext>
                </a:extLst>
              </a:tr>
              <a:tr h="160598">
                <a:tc>
                  <a:txBody>
                    <a:bodyPr/>
                    <a:lstStyle/>
                    <a:p>
                      <a:pPr algn="l" fontAlgn="b"/>
                      <a:r>
                        <a:rPr lang="en-IN" sz="1100" u="none" strike="noStrike">
                          <a:effectLst/>
                        </a:rPr>
                        <a:t>P(T&lt;=t) two-tail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1.66E-82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7691467"/>
                  </a:ext>
                </a:extLst>
              </a:tr>
              <a:tr h="168628">
                <a:tc>
                  <a:txBody>
                    <a:bodyPr/>
                    <a:lstStyle/>
                    <a:p>
                      <a:pPr algn="l" fontAlgn="b"/>
                      <a:r>
                        <a:rPr lang="en-IN" sz="1100" u="none" strike="noStrike">
                          <a:effectLst/>
                        </a:rPr>
                        <a:t>t Critical two-tail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1.962143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27435"/>
                  </a:ext>
                </a:extLst>
              </a:tr>
            </a:tbl>
          </a:graphicData>
        </a:graphic>
      </p:graphicFrame>
      <p:graphicFrame>
        <p:nvGraphicFramePr>
          <p:cNvPr id="8" name="Table 7">
            <a:extLst>
              <a:ext uri="{FF2B5EF4-FFF2-40B4-BE49-F238E27FC236}">
                <a16:creationId xmlns:a16="http://schemas.microsoft.com/office/drawing/2014/main" id="{052C2FC7-C99D-0C19-36F5-8783655F7AF2}"/>
              </a:ext>
            </a:extLst>
          </p:cNvPr>
          <p:cNvGraphicFramePr>
            <a:graphicFrameLocks noGrp="1"/>
          </p:cNvGraphicFramePr>
          <p:nvPr>
            <p:extLst>
              <p:ext uri="{D42A27DB-BD31-4B8C-83A1-F6EECF244321}">
                <p14:modId xmlns:p14="http://schemas.microsoft.com/office/powerpoint/2010/main" val="1201755133"/>
              </p:ext>
            </p:extLst>
          </p:nvPr>
        </p:nvGraphicFramePr>
        <p:xfrm>
          <a:off x="1179850" y="3965797"/>
          <a:ext cx="5843041" cy="2682340"/>
        </p:xfrm>
        <a:graphic>
          <a:graphicData uri="http://schemas.openxmlformats.org/drawingml/2006/table">
            <a:tbl>
              <a:tblPr>
                <a:tableStyleId>{5C22544A-7EE6-4342-B048-85BDC9FD1C3A}</a:tableStyleId>
              </a:tblPr>
              <a:tblGrid>
                <a:gridCol w="2389799">
                  <a:extLst>
                    <a:ext uri="{9D8B030D-6E8A-4147-A177-3AD203B41FA5}">
                      <a16:colId xmlns:a16="http://schemas.microsoft.com/office/drawing/2014/main" val="3728601691"/>
                    </a:ext>
                  </a:extLst>
                </a:gridCol>
                <a:gridCol w="1789407">
                  <a:extLst>
                    <a:ext uri="{9D8B030D-6E8A-4147-A177-3AD203B41FA5}">
                      <a16:colId xmlns:a16="http://schemas.microsoft.com/office/drawing/2014/main" val="114685539"/>
                    </a:ext>
                  </a:extLst>
                </a:gridCol>
                <a:gridCol w="1663835">
                  <a:extLst>
                    <a:ext uri="{9D8B030D-6E8A-4147-A177-3AD203B41FA5}">
                      <a16:colId xmlns:a16="http://schemas.microsoft.com/office/drawing/2014/main" val="2003183052"/>
                    </a:ext>
                  </a:extLst>
                </a:gridCol>
              </a:tblGrid>
              <a:tr h="221681">
                <a:tc>
                  <a:txBody>
                    <a:bodyPr/>
                    <a:lstStyle/>
                    <a:p>
                      <a:pPr algn="l" fontAlgn="b"/>
                      <a:r>
                        <a:rPr lang="en-US" sz="1100" u="none" strike="noStrike">
                          <a:effectLst/>
                        </a:rPr>
                        <a:t>z-Test: Two Sample for Means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24344"/>
                  </a:ext>
                </a:extLst>
              </a:tr>
              <a:tr h="232765">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3668199"/>
                  </a:ext>
                </a:extLst>
              </a:tr>
              <a:tr h="221681">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Electric Cars Sales(In $)</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Non-electric car sales</a:t>
                      </a:r>
                      <a:endParaRPr lang="en-IN" sz="11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4278222"/>
                  </a:ext>
                </a:extLst>
              </a:tr>
              <a:tr h="221681">
                <a:tc>
                  <a:txBody>
                    <a:bodyPr/>
                    <a:lstStyle/>
                    <a:p>
                      <a:pPr algn="l"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1382156278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3124418353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1791166"/>
                  </a:ext>
                </a:extLst>
              </a:tr>
              <a:tr h="221681">
                <a:tc>
                  <a:txBody>
                    <a:bodyPr/>
                    <a:lstStyle/>
                    <a:p>
                      <a:pPr algn="l" fontAlgn="b"/>
                      <a:r>
                        <a:rPr lang="en-IN" sz="1100" u="none" strike="noStrike">
                          <a:effectLst/>
                        </a:rPr>
                        <a:t>Known Variance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7.752E+17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2.975E+18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0966948"/>
                  </a:ext>
                </a:extLst>
              </a:tr>
              <a:tr h="221681">
                <a:tc>
                  <a:txBody>
                    <a:bodyPr/>
                    <a:lstStyle/>
                    <a:p>
                      <a:pPr algn="l" fontAlgn="b"/>
                      <a:r>
                        <a:rPr lang="en-IN" sz="1100" u="none" strike="noStrike">
                          <a:effectLst/>
                        </a:rPr>
                        <a:t>Observations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546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546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5153302"/>
                  </a:ext>
                </a:extLst>
              </a:tr>
              <a:tr h="221681">
                <a:tc>
                  <a:txBody>
                    <a:bodyPr/>
                    <a:lstStyle/>
                    <a:p>
                      <a:pPr algn="l" fontAlgn="b"/>
                      <a:r>
                        <a:rPr lang="en-IN" sz="1100" u="none" strike="noStrike">
                          <a:effectLst/>
                        </a:rPr>
                        <a:t>Hypothesized Mean Difference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2421385"/>
                  </a:ext>
                </a:extLst>
              </a:tr>
              <a:tr h="221681">
                <a:tc>
                  <a:txBody>
                    <a:bodyPr/>
                    <a:lstStyle/>
                    <a:p>
                      <a:pPr algn="l" fontAlgn="b"/>
                      <a:r>
                        <a:rPr lang="en-IN" sz="1100" u="none" strike="noStrike">
                          <a:effectLst/>
                        </a:rPr>
                        <a:t>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-21.02241425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2317759"/>
                  </a:ext>
                </a:extLst>
              </a:tr>
              <a:tr h="221681">
                <a:tc>
                  <a:txBody>
                    <a:bodyPr/>
                    <a:lstStyle/>
                    <a:p>
                      <a:pPr algn="l" fontAlgn="b"/>
                      <a:r>
                        <a:rPr lang="en-IN" sz="1100" u="none" strike="noStrike">
                          <a:effectLst/>
                        </a:rPr>
                        <a:t>P(Z&lt;=z) one-tail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8016308"/>
                  </a:ext>
                </a:extLst>
              </a:tr>
              <a:tr h="221681">
                <a:tc>
                  <a:txBody>
                    <a:bodyPr/>
                    <a:lstStyle/>
                    <a:p>
                      <a:pPr algn="l" fontAlgn="b"/>
                      <a:r>
                        <a:rPr lang="en-IN" sz="1100" u="none" strike="noStrike">
                          <a:effectLst/>
                        </a:rPr>
                        <a:t>z Critical one-tail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1.644853627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132667"/>
                  </a:ext>
                </a:extLst>
              </a:tr>
              <a:tr h="221681">
                <a:tc>
                  <a:txBody>
                    <a:bodyPr/>
                    <a:lstStyle/>
                    <a:p>
                      <a:pPr algn="l" fontAlgn="b"/>
                      <a:r>
                        <a:rPr lang="en-IN" sz="1100" u="none" strike="noStrike">
                          <a:effectLst/>
                        </a:rPr>
                        <a:t>P(Z&lt;=z) two-tail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717577"/>
                  </a:ext>
                </a:extLst>
              </a:tr>
              <a:tr h="232765">
                <a:tc>
                  <a:txBody>
                    <a:bodyPr/>
                    <a:lstStyle/>
                    <a:p>
                      <a:pPr algn="l" fontAlgn="b"/>
                      <a:r>
                        <a:rPr lang="en-IN" sz="1100" u="none" strike="noStrike">
                          <a:effectLst/>
                        </a:rPr>
                        <a:t>z Critical two-tail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1.959963985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5342055"/>
                  </a:ext>
                </a:extLst>
              </a:tr>
            </a:tbl>
          </a:graphicData>
        </a:graphic>
      </p:graphicFrame>
    </p:spTree>
    <p:extLst>
      <p:ext uri="{BB962C8B-B14F-4D97-AF65-F5344CB8AC3E}">
        <p14:creationId xmlns:p14="http://schemas.microsoft.com/office/powerpoint/2010/main" val="306582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445ADE-A09A-9883-0CF8-68036219CC77}"/>
              </a:ext>
            </a:extLst>
          </p:cNvPr>
          <p:cNvPicPr>
            <a:picLocks noChangeAspect="1"/>
          </p:cNvPicPr>
          <p:nvPr/>
        </p:nvPicPr>
        <p:blipFill>
          <a:blip r:embed="rId2"/>
          <a:stretch>
            <a:fillRect/>
          </a:stretch>
        </p:blipFill>
        <p:spPr>
          <a:xfrm>
            <a:off x="-2276006" y="-1115815"/>
            <a:ext cx="16744012" cy="9089630"/>
          </a:xfrm>
          <a:prstGeom prst="rect">
            <a:avLst/>
          </a:prstGeom>
        </p:spPr>
      </p:pic>
      <p:sp>
        <p:nvSpPr>
          <p:cNvPr id="10" name="TextBox 9">
            <a:extLst>
              <a:ext uri="{FF2B5EF4-FFF2-40B4-BE49-F238E27FC236}">
                <a16:creationId xmlns:a16="http://schemas.microsoft.com/office/drawing/2014/main" id="{6619F3BD-22EF-1DB4-79F0-F9F27E38298A}"/>
              </a:ext>
            </a:extLst>
          </p:cNvPr>
          <p:cNvSpPr txBox="1"/>
          <p:nvPr/>
        </p:nvSpPr>
        <p:spPr>
          <a:xfrm>
            <a:off x="3577652" y="4092315"/>
            <a:ext cx="5036695" cy="461665"/>
          </a:xfrm>
          <a:prstGeom prst="rect">
            <a:avLst/>
          </a:prstGeom>
          <a:noFill/>
        </p:spPr>
        <p:txBody>
          <a:bodyPr wrap="square" rtlCol="0">
            <a:spAutoFit/>
          </a:bodyPr>
          <a:lstStyle/>
          <a:p>
            <a:r>
              <a:rPr lang="en-US" sz="2400" dirty="0">
                <a:highlight>
                  <a:srgbClr val="008080"/>
                </a:highlight>
                <a:latin typeface="Verdana" panose="020B0604030504040204" pitchFamily="34" charset="0"/>
                <a:ea typeface="Verdana" panose="020B0604030504040204" pitchFamily="34" charset="0"/>
              </a:rPr>
              <a:t>Created By- Udit Kumar Shukla</a:t>
            </a:r>
            <a:endParaRPr lang="en-IN" sz="2400" dirty="0">
              <a:highlight>
                <a:srgbClr val="008080"/>
              </a:highlight>
              <a:latin typeface="Verdana" panose="020B0604030504040204" pitchFamily="34" charset="0"/>
              <a:ea typeface="Verdana" panose="020B0604030504040204" pitchFamily="34" charset="0"/>
            </a:endParaRPr>
          </a:p>
        </p:txBody>
      </p:sp>
      <p:grpSp>
        <p:nvGrpSpPr>
          <p:cNvPr id="18" name="Group 17">
            <a:extLst>
              <a:ext uri="{FF2B5EF4-FFF2-40B4-BE49-F238E27FC236}">
                <a16:creationId xmlns:a16="http://schemas.microsoft.com/office/drawing/2014/main" id="{A6C58A00-1308-8F1F-DD4A-CE8A7C66D549}"/>
              </a:ext>
            </a:extLst>
          </p:cNvPr>
          <p:cNvGrpSpPr/>
          <p:nvPr/>
        </p:nvGrpSpPr>
        <p:grpSpPr>
          <a:xfrm>
            <a:off x="6383544" y="4628130"/>
            <a:ext cx="2121362" cy="461665"/>
            <a:chOff x="6383544" y="4628130"/>
            <a:chExt cx="2121362" cy="461665"/>
          </a:xfrm>
        </p:grpSpPr>
        <p:sp>
          <p:nvSpPr>
            <p:cNvPr id="16" name="Rectangle: Diagonal Corners Snipped 15">
              <a:extLst>
                <a:ext uri="{FF2B5EF4-FFF2-40B4-BE49-F238E27FC236}">
                  <a16:creationId xmlns:a16="http://schemas.microsoft.com/office/drawing/2014/main" id="{F0EE77B4-2014-8DD2-6C73-D59432054369}"/>
                </a:ext>
              </a:extLst>
            </p:cNvPr>
            <p:cNvSpPr/>
            <p:nvPr/>
          </p:nvSpPr>
          <p:spPr>
            <a:xfrm>
              <a:off x="6383544" y="4628130"/>
              <a:ext cx="2121362" cy="461665"/>
            </a:xfrm>
            <a:prstGeom prst="snip2Diag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FA3035A-BCAF-4312-EF6B-B2EE14517A47}"/>
                </a:ext>
              </a:extLst>
            </p:cNvPr>
            <p:cNvSpPr txBox="1"/>
            <p:nvPr/>
          </p:nvSpPr>
          <p:spPr>
            <a:xfrm>
              <a:off x="6555783" y="4628130"/>
              <a:ext cx="1839682"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DA/DS 24</a:t>
              </a:r>
              <a:endParaRPr lang="en-IN" sz="2400" dirty="0">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22478690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BAC4-0A18-5A39-95A1-A0B07C8ECD1F}"/>
              </a:ext>
            </a:extLst>
          </p:cNvPr>
          <p:cNvSpPr>
            <a:spLocks noGrp="1"/>
          </p:cNvSpPr>
          <p:nvPr>
            <p:ph type="title" idx="4294967295"/>
          </p:nvPr>
        </p:nvSpPr>
        <p:spPr>
          <a:xfrm>
            <a:off x="0" y="287338"/>
            <a:ext cx="11318875" cy="657225"/>
          </a:xfr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p:spPr>
        <p:txBody>
          <a:bodyPr>
            <a:normAutofit/>
          </a:bodyPr>
          <a:lstStyle/>
          <a:p>
            <a:r>
              <a:rPr lang="en-US" b="1" dirty="0">
                <a:solidFill>
                  <a:schemeClr val="tx1"/>
                </a:solidFill>
                <a:latin typeface="Maiandra GD" panose="020E0502030308020204" pitchFamily="34" charset="0"/>
              </a:rPr>
              <a:t>STORY TELLING</a:t>
            </a:r>
            <a:endParaRPr lang="en-IN" b="1" dirty="0">
              <a:solidFill>
                <a:schemeClr val="tx1"/>
              </a:solidFill>
              <a:latin typeface="Maiandra GD" panose="020E0502030308020204" pitchFamily="34" charset="0"/>
            </a:endParaRPr>
          </a:p>
        </p:txBody>
      </p:sp>
      <p:sp>
        <p:nvSpPr>
          <p:cNvPr id="12" name="TextBox 11">
            <a:extLst>
              <a:ext uri="{FF2B5EF4-FFF2-40B4-BE49-F238E27FC236}">
                <a16:creationId xmlns:a16="http://schemas.microsoft.com/office/drawing/2014/main" id="{3968E54D-4DD2-2CE9-84A3-8825FAE4DE26}"/>
              </a:ext>
            </a:extLst>
          </p:cNvPr>
          <p:cNvSpPr txBox="1"/>
          <p:nvPr/>
        </p:nvSpPr>
        <p:spPr>
          <a:xfrm>
            <a:off x="254833" y="1229193"/>
            <a:ext cx="9608695" cy="5078313"/>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In this </a:t>
            </a:r>
            <a:r>
              <a:rPr lang="en-US" altLang="en-US" dirty="0">
                <a:latin typeface="Arial" panose="020B0604020202020204" pitchFamily="34" charset="0"/>
              </a:rPr>
              <a:t>rapid</a:t>
            </a:r>
            <a:r>
              <a:rPr kumimoji="0" lang="en-US" altLang="en-US" sz="1800" b="0" i="0" u="none" strike="noStrike" cap="none" normalizeH="0" baseline="0" dirty="0">
                <a:ln>
                  <a:noFill/>
                </a:ln>
                <a:solidFill>
                  <a:schemeClr val="tx1"/>
                </a:solidFill>
                <a:effectLst/>
                <a:latin typeface="Arial" panose="020B0604020202020204" pitchFamily="34" charset="0"/>
              </a:rPr>
              <a:t>ly changing world of electric vehicles (EVs), compare the pricing of four key car types: EVs, non-EVs, plug-in hybrids, and battery electric vehicles. In these four segments, we primarily compare different types of EV automobiles using static analysis, such as the Z-test and the T-test. Our goal is to examine whether the pricing disparities between these groups are statistically significant. This technique not only shows the cost differences between ancient and current automobile technology, but it also enables consumers and manufacturers to make informed decisions based on reliable facts. In this data, we examine the sales of several EV variations and use time series analysis, regression models, and forecasting approaches to anticipate future price movement and adoption rates in these vehicle categories. These predictions aid in identifying possible market shifts and guiding strategic planning for both customers and manufacturers, allowing them to stay ahead in a competitive and continually changing automotive industry. In this study report, we determine how much profit can be made across various areas and nations, and we discover that Asia-Pacific countries have larger profit margins, while many other countries, such as Denmark, France, and China, have a lot of sales. As a result, this market will provide significant information for developing future sales tactics and increasing profitability.</a:t>
            </a:r>
          </a:p>
          <a:p>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54441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10F39D-FCA4-3900-4037-F46A542717BC}"/>
              </a:ext>
            </a:extLst>
          </p:cNvPr>
          <p:cNvSpPr txBox="1"/>
          <p:nvPr/>
        </p:nvSpPr>
        <p:spPr>
          <a:xfrm>
            <a:off x="269823" y="109356"/>
            <a:ext cx="9114019" cy="2246769"/>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highlight>
                  <a:srgbClr val="008000"/>
                </a:highlight>
                <a:latin typeface="+mj-lt"/>
              </a:rPr>
              <a:t>Insights from the data plotting on the company, models, and the number of cars that have been sold and compared to several car models, as well as their prices</a:t>
            </a:r>
            <a:r>
              <a:rPr lang="en-US" sz="2800" dirty="0">
                <a:highlight>
                  <a:srgbClr val="008000"/>
                </a:highlight>
                <a:latin typeface="+mj-lt"/>
              </a:rPr>
              <a:t>.</a:t>
            </a:r>
          </a:p>
          <a:p>
            <a:r>
              <a:rPr lang="en-US" sz="2800" dirty="0">
                <a:latin typeface="+mj-lt"/>
              </a:rPr>
              <a:t> </a:t>
            </a:r>
          </a:p>
        </p:txBody>
      </p:sp>
      <p:sp>
        <p:nvSpPr>
          <p:cNvPr id="3" name="TextBox 2">
            <a:extLst>
              <a:ext uri="{FF2B5EF4-FFF2-40B4-BE49-F238E27FC236}">
                <a16:creationId xmlns:a16="http://schemas.microsoft.com/office/drawing/2014/main" id="{0D9D8F33-8104-A331-A80B-B62FD1223DF4}"/>
              </a:ext>
            </a:extLst>
          </p:cNvPr>
          <p:cNvSpPr txBox="1"/>
          <p:nvPr/>
        </p:nvSpPr>
        <p:spPr>
          <a:xfrm>
            <a:off x="269823" y="1933731"/>
            <a:ext cx="9114019" cy="677108"/>
          </a:xfrm>
          <a:prstGeom prst="rect">
            <a:avLst/>
          </a:prstGeom>
          <a:noFill/>
        </p:spPr>
        <p:txBody>
          <a:bodyPr wrap="square" rtlCol="0">
            <a:spAutoFit/>
          </a:bodyPr>
          <a:lstStyle/>
          <a:p>
            <a:pPr marL="285750" indent="-285750">
              <a:buFont typeface="Arial" panose="020B0604020202020204" pitchFamily="34" charset="0"/>
              <a:buChar char="•"/>
            </a:pPr>
            <a:r>
              <a:rPr lang="en-US" sz="2000" b="1" dirty="0"/>
              <a:t>Annual Sales</a:t>
            </a:r>
            <a:r>
              <a:rPr lang="en-US" sz="2000" dirty="0"/>
              <a:t>: </a:t>
            </a:r>
            <a:r>
              <a:rPr lang="en-US" dirty="0"/>
              <a:t>Highlight the growth in annual global EV sales over the past few years (from 2012 to 2023) and compare </a:t>
            </a:r>
            <a:r>
              <a:rPr lang="en-IN" dirty="0"/>
              <a:t>Year-over-Year Growth Rate.</a:t>
            </a:r>
          </a:p>
        </p:txBody>
      </p:sp>
      <p:sp>
        <p:nvSpPr>
          <p:cNvPr id="4" name="TextBox 3">
            <a:extLst>
              <a:ext uri="{FF2B5EF4-FFF2-40B4-BE49-F238E27FC236}">
                <a16:creationId xmlns:a16="http://schemas.microsoft.com/office/drawing/2014/main" id="{6DB08E1B-3187-9195-0C70-2AA0B7BA8D32}"/>
              </a:ext>
            </a:extLst>
          </p:cNvPr>
          <p:cNvSpPr txBox="1"/>
          <p:nvPr/>
        </p:nvSpPr>
        <p:spPr>
          <a:xfrm>
            <a:off x="269823" y="2753165"/>
            <a:ext cx="9114019" cy="1231106"/>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rPr>
              <a:t>Best-Selling EVs</a:t>
            </a:r>
            <a:r>
              <a:rPr kumimoji="0" lang="en-US" altLang="en-US" b="0" i="0" u="none" strike="noStrike" cap="none" normalizeH="0" baseline="0" dirty="0">
                <a:ln>
                  <a:noFill/>
                </a:ln>
                <a:solidFill>
                  <a:schemeClr val="tx1"/>
                </a:solidFill>
                <a:effectLst/>
                <a:latin typeface="Arial" panose="020B0604020202020204" pitchFamily="34" charset="0"/>
              </a:rPr>
              <a:t>: Include statistics on the best-selling EV models over various company’s different models globally or in specific regions and </a:t>
            </a:r>
            <a:r>
              <a:rPr kumimoji="0" lang="en-US" altLang="en-US" sz="1800" b="0" i="0" u="none" strike="noStrike" cap="none" normalizeH="0" baseline="0" dirty="0">
                <a:ln>
                  <a:noFill/>
                </a:ln>
                <a:solidFill>
                  <a:schemeClr val="tx1"/>
                </a:solidFill>
                <a:effectLst/>
                <a:latin typeface="Arial" panose="020B0604020202020204" pitchFamily="34" charset="0"/>
              </a:rPr>
              <a:t>Show the market share of the top EV models. </a:t>
            </a:r>
          </a:p>
          <a:p>
            <a:endParaRPr lang="en-IN" dirty="0"/>
          </a:p>
        </p:txBody>
      </p:sp>
      <p:sp>
        <p:nvSpPr>
          <p:cNvPr id="7" name="TextBox 6">
            <a:extLst>
              <a:ext uri="{FF2B5EF4-FFF2-40B4-BE49-F238E27FC236}">
                <a16:creationId xmlns:a16="http://schemas.microsoft.com/office/drawing/2014/main" id="{CF383941-C3C5-A209-B3B3-F59D0250FC1F}"/>
              </a:ext>
            </a:extLst>
          </p:cNvPr>
          <p:cNvSpPr txBox="1"/>
          <p:nvPr/>
        </p:nvSpPr>
        <p:spPr>
          <a:xfrm>
            <a:off x="269823" y="3688057"/>
            <a:ext cx="9009088" cy="150810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 Global Overview (2012-2023)</a:t>
            </a:r>
          </a:p>
          <a:p>
            <a:r>
              <a:rPr lang="en-US" sz="1400" b="1" dirty="0"/>
              <a:t> 1.</a:t>
            </a:r>
            <a:r>
              <a:rPr lang="en-US" b="1" dirty="0"/>
              <a:t>Total Vehicle Sales</a:t>
            </a:r>
            <a:r>
              <a:rPr lang="en-US" sz="1600" b="1" dirty="0"/>
              <a:t>:</a:t>
            </a:r>
            <a:r>
              <a:rPr lang="en-US" sz="1600" dirty="0"/>
              <a:t> </a:t>
            </a:r>
            <a:r>
              <a:rPr lang="en-US" dirty="0"/>
              <a:t>Display the total number of vehicles sold globally, dividing them   into non-EVs and EVs.</a:t>
            </a:r>
          </a:p>
          <a:p>
            <a:r>
              <a:rPr lang="en-US" sz="1600" b="1" dirty="0"/>
              <a:t>2.</a:t>
            </a:r>
            <a:r>
              <a:rPr lang="en-US" b="1" dirty="0"/>
              <a:t>EV Sales Breakdown</a:t>
            </a:r>
            <a:r>
              <a:rPr lang="en-US" sz="1600" b="1" dirty="0"/>
              <a:t>: </a:t>
            </a:r>
            <a:r>
              <a:rPr lang="en-US" dirty="0"/>
              <a:t>Show how EV sales are divided between PHEVs and BEVs.</a:t>
            </a:r>
          </a:p>
          <a:p>
            <a:pPr marL="285750" indent="-285750">
              <a:buFont typeface="Arial" panose="020B0604020202020204" pitchFamily="34" charset="0"/>
              <a:buChar char="•"/>
            </a:pPr>
            <a:endParaRPr lang="en-IN" dirty="0"/>
          </a:p>
        </p:txBody>
      </p:sp>
      <p:sp>
        <p:nvSpPr>
          <p:cNvPr id="12" name="TextBox 11">
            <a:extLst>
              <a:ext uri="{FF2B5EF4-FFF2-40B4-BE49-F238E27FC236}">
                <a16:creationId xmlns:a16="http://schemas.microsoft.com/office/drawing/2014/main" id="{C054DA6E-4987-87AE-1081-1BC43E51B307}"/>
              </a:ext>
            </a:extLst>
          </p:cNvPr>
          <p:cNvSpPr txBox="1"/>
          <p:nvPr/>
        </p:nvSpPr>
        <p:spPr>
          <a:xfrm>
            <a:off x="382248" y="4950894"/>
            <a:ext cx="8889167"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 Visual Representation- </a:t>
            </a:r>
            <a:endParaRPr lang="en-IN" sz="2400" b="1" dirty="0"/>
          </a:p>
        </p:txBody>
      </p:sp>
      <p:sp>
        <p:nvSpPr>
          <p:cNvPr id="14" name="TextBox 13">
            <a:extLst>
              <a:ext uri="{FF2B5EF4-FFF2-40B4-BE49-F238E27FC236}">
                <a16:creationId xmlns:a16="http://schemas.microsoft.com/office/drawing/2014/main" id="{F8115375-BE9C-FF99-8C4B-79ED6275098D}"/>
              </a:ext>
            </a:extLst>
          </p:cNvPr>
          <p:cNvSpPr txBox="1"/>
          <p:nvPr/>
        </p:nvSpPr>
        <p:spPr>
          <a:xfrm>
            <a:off x="269823" y="5003679"/>
            <a:ext cx="8679305" cy="123110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a:ln>
                  <a:noFill/>
                </a:ln>
                <a:solidFill>
                  <a:schemeClr val="tx1"/>
                </a:solidFill>
                <a:effectLst/>
                <a:latin typeface="Arial" panose="020B0604020202020204" pitchFamily="34" charset="0"/>
              </a:rPr>
              <a:t>We can quickly visualize our data or specific fields. This can aid with better analysis by using a bar chart for each country, comparing annual sales of EVs, PHEVs, and BEVs, or by using line graphs to indicate trends in market share.</a:t>
            </a:r>
          </a:p>
        </p:txBody>
      </p:sp>
    </p:spTree>
    <p:extLst>
      <p:ext uri="{BB962C8B-B14F-4D97-AF65-F5344CB8AC3E}">
        <p14:creationId xmlns:p14="http://schemas.microsoft.com/office/powerpoint/2010/main" val="227175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0E66E387-44C0-D050-9EEB-6B77E006FDE8}"/>
                  </a:ext>
                </a:extLst>
              </p:cNvPr>
              <p:cNvGraphicFramePr/>
              <p:nvPr>
                <p:extLst>
                  <p:ext uri="{D42A27DB-BD31-4B8C-83A1-F6EECF244321}">
                    <p14:modId xmlns:p14="http://schemas.microsoft.com/office/powerpoint/2010/main" val="2108565457"/>
                  </p:ext>
                </p:extLst>
              </p:nvPr>
            </p:nvGraphicFramePr>
            <p:xfrm>
              <a:off x="374755" y="674557"/>
              <a:ext cx="8904157" cy="574123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 name="Chart 1">
                <a:extLst>
                  <a:ext uri="{FF2B5EF4-FFF2-40B4-BE49-F238E27FC236}">
                    <a16:creationId xmlns:a16="http://schemas.microsoft.com/office/drawing/2014/main" id="{0E66E387-44C0-D050-9EEB-6B77E006FDE8}"/>
                  </a:ext>
                </a:extLst>
              </p:cNvPr>
              <p:cNvPicPr>
                <a:picLocks noGrp="1" noRot="1" noChangeAspect="1" noMove="1" noResize="1" noEditPoints="1" noAdjustHandles="1" noChangeArrowheads="1" noChangeShapeType="1"/>
              </p:cNvPicPr>
              <p:nvPr/>
            </p:nvPicPr>
            <p:blipFill>
              <a:blip r:embed="rId3"/>
              <a:stretch>
                <a:fillRect/>
              </a:stretch>
            </p:blipFill>
            <p:spPr>
              <a:xfrm>
                <a:off x="374755" y="674557"/>
                <a:ext cx="8904157" cy="5741234"/>
              </a:xfrm>
              <a:prstGeom prst="rect">
                <a:avLst/>
              </a:prstGeom>
            </p:spPr>
          </p:pic>
        </mc:Fallback>
      </mc:AlternateContent>
      <p:sp>
        <p:nvSpPr>
          <p:cNvPr id="3" name="TextBox 2">
            <a:extLst>
              <a:ext uri="{FF2B5EF4-FFF2-40B4-BE49-F238E27FC236}">
                <a16:creationId xmlns:a16="http://schemas.microsoft.com/office/drawing/2014/main" id="{FB9F36E3-402F-D4BA-DB25-E1BE4F4B7E53}"/>
              </a:ext>
            </a:extLst>
          </p:cNvPr>
          <p:cNvSpPr txBox="1"/>
          <p:nvPr/>
        </p:nvSpPr>
        <p:spPr>
          <a:xfrm>
            <a:off x="374755" y="-33330"/>
            <a:ext cx="8904157" cy="707886"/>
          </a:xfrm>
          <a:prstGeom prst="rect">
            <a:avLst/>
          </a:prstGeom>
          <a:noFill/>
        </p:spPr>
        <p:txBody>
          <a:bodyPr wrap="square" rtlCol="0">
            <a:spAutoFit/>
          </a:bodyPr>
          <a:lstStyle/>
          <a:p>
            <a:r>
              <a:rPr lang="en-US" sz="2000" b="1" dirty="0">
                <a:latin typeface="Century Gothic" panose="020B0502020202020204" pitchFamily="34" charset="0"/>
              </a:rPr>
              <a:t>Sum Of sales over different EV cars variant by Country &amp; Sum of cars sold(In units)</a:t>
            </a:r>
            <a:endParaRPr lang="en-IN" sz="2000" b="1" dirty="0">
              <a:latin typeface="Century Gothic" panose="020B0502020202020204" pitchFamily="34" charset="0"/>
            </a:endParaRPr>
          </a:p>
        </p:txBody>
      </p:sp>
    </p:spTree>
    <p:extLst>
      <p:ext uri="{BB962C8B-B14F-4D97-AF65-F5344CB8AC3E}">
        <p14:creationId xmlns:p14="http://schemas.microsoft.com/office/powerpoint/2010/main" val="222929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698410-E105-C0C5-902D-34F54B29DAF2}"/>
              </a:ext>
            </a:extLst>
          </p:cNvPr>
          <p:cNvSpPr txBox="1"/>
          <p:nvPr/>
        </p:nvSpPr>
        <p:spPr>
          <a:xfrm>
            <a:off x="179882" y="239843"/>
            <a:ext cx="9728616" cy="954107"/>
          </a:xfrm>
          <a:prstGeom prst="rect">
            <a:avLst/>
          </a:prstGeom>
          <a:noFill/>
        </p:spPr>
        <p:txBody>
          <a:bodyPr wrap="square" rtlCol="0">
            <a:spAutoFit/>
          </a:bodyPr>
          <a:lstStyle/>
          <a:p>
            <a:r>
              <a:rPr lang="en-US" sz="2800" dirty="0">
                <a:highlight>
                  <a:srgbClr val="008000"/>
                </a:highlight>
              </a:rPr>
              <a:t>Insight From The Data Plotting On Country/Year/Total Sales/Ev-Units Sold</a:t>
            </a:r>
            <a:endParaRPr lang="en-IN" sz="2800" dirty="0">
              <a:highlight>
                <a:srgbClr val="008000"/>
              </a:highlight>
            </a:endParaRPr>
          </a:p>
        </p:txBody>
      </p:sp>
      <p:sp>
        <p:nvSpPr>
          <p:cNvPr id="3" name="TextBox 2">
            <a:extLst>
              <a:ext uri="{FF2B5EF4-FFF2-40B4-BE49-F238E27FC236}">
                <a16:creationId xmlns:a16="http://schemas.microsoft.com/office/drawing/2014/main" id="{A695E572-6B4D-A183-6C0F-76B40EA95455}"/>
              </a:ext>
            </a:extLst>
          </p:cNvPr>
          <p:cNvSpPr txBox="1"/>
          <p:nvPr/>
        </p:nvSpPr>
        <p:spPr>
          <a:xfrm>
            <a:off x="284813" y="1484026"/>
            <a:ext cx="9368853" cy="5078313"/>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We combined several characteristics to better assess all categories, determine which country generates the most sales, and track its growth year over year.</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Each country is represented by a different color, the amount of sales it generates is calculated by comparing several data fields, and the results are displayed graphically.</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When we hover the cursor over any country, it displays how many sales it covers from that country, allowing us to </a:t>
            </a:r>
            <a:r>
              <a:rPr lang="en-US" altLang="en-US" dirty="0">
                <a:latin typeface="Arial" panose="020B0604020202020204" pitchFamily="34" charset="0"/>
              </a:rPr>
              <a:t>easily </a:t>
            </a:r>
            <a:r>
              <a:rPr kumimoji="0" lang="en-US" altLang="en-US" sz="1800" b="0" i="0" u="none" strike="noStrike" cap="none" normalizeH="0" baseline="0" dirty="0">
                <a:ln>
                  <a:noFill/>
                </a:ln>
                <a:solidFill>
                  <a:schemeClr val="tx1"/>
                </a:solidFill>
                <a:effectLst/>
                <a:latin typeface="Arial" panose="020B0604020202020204" pitchFamily="34" charset="0"/>
              </a:rPr>
              <a:t>identify all the countries sales year after year.</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At least We all know about basics of  tree map that how it will covers our data according to the user’s need so we’ll easily understand the meaning of that data.</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The figures are increasing from left to right, thus Japan is at the top left, and the values will gradually decreases from top left to bottom right, with Poland having the lowest value.</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So t</a:t>
            </a:r>
            <a:r>
              <a:rPr kumimoji="0" lang="en-US" altLang="en-US" sz="1800" b="0" i="0" u="none" strike="noStrike" cap="none" normalizeH="0" baseline="0" dirty="0">
                <a:ln>
                  <a:noFill/>
                </a:ln>
                <a:solidFill>
                  <a:schemeClr val="tx1"/>
                </a:solidFill>
                <a:effectLst/>
                <a:latin typeface="Arial" panose="020B0604020202020204" pitchFamily="34" charset="0"/>
              </a:rPr>
              <a:t>his approach provides a comprehensive comparison of sales across different vehicle types and countries, illustrating the global shift towards electric mobility.</a:t>
            </a:r>
            <a:endParaRPr lang="en-US" dirty="0">
              <a:latin typeface="Arial" panose="020B0604020202020204" pitchFamily="34" charset="0"/>
            </a:endParaRPr>
          </a:p>
        </p:txBody>
      </p:sp>
      <p:sp>
        <p:nvSpPr>
          <p:cNvPr id="5" name="Rectangle 2">
            <a:extLst>
              <a:ext uri="{FF2B5EF4-FFF2-40B4-BE49-F238E27FC236}">
                <a16:creationId xmlns:a16="http://schemas.microsoft.com/office/drawing/2014/main" id="{211C29CC-1195-90F9-F9D4-2C2B7277A7CE}"/>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551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E51656-4B0B-C03F-4DA8-95B8A2D17C8A}"/>
              </a:ext>
            </a:extLst>
          </p:cNvPr>
          <p:cNvSpPr txBox="1"/>
          <p:nvPr/>
        </p:nvSpPr>
        <p:spPr>
          <a:xfrm>
            <a:off x="179881" y="164892"/>
            <a:ext cx="9039070" cy="954107"/>
          </a:xfrm>
          <a:prstGeom prst="rect">
            <a:avLst/>
          </a:prstGeom>
          <a:noFill/>
        </p:spPr>
        <p:txBody>
          <a:bodyPr wrap="square" rtlCol="0">
            <a:spAutoFit/>
          </a:bodyPr>
          <a:lstStyle/>
          <a:p>
            <a:r>
              <a:rPr lang="en-US" sz="2800" dirty="0">
                <a:highlight>
                  <a:srgbClr val="008000"/>
                </a:highlight>
              </a:rPr>
              <a:t>Year over year sales Comparison b/w EV and Non-EV &amp; Sub-Variants of EV </a:t>
            </a:r>
            <a:endParaRPr lang="en-IN" sz="2800" dirty="0">
              <a:highlight>
                <a:srgbClr val="008000"/>
              </a:highlight>
            </a:endParaRPr>
          </a:p>
        </p:txBody>
      </p:sp>
      <p:sp>
        <p:nvSpPr>
          <p:cNvPr id="25" name="TextBox 24">
            <a:extLst>
              <a:ext uri="{FF2B5EF4-FFF2-40B4-BE49-F238E27FC236}">
                <a16:creationId xmlns:a16="http://schemas.microsoft.com/office/drawing/2014/main" id="{20765E1A-8095-1BCA-4E7B-686D4C6C746D}"/>
              </a:ext>
            </a:extLst>
          </p:cNvPr>
          <p:cNvSpPr txBox="1"/>
          <p:nvPr/>
        </p:nvSpPr>
        <p:spPr>
          <a:xfrm>
            <a:off x="358884" y="1118999"/>
            <a:ext cx="7120328" cy="2862322"/>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Since EV sales have somewhat increased over the last few years, non-EV car sales have gradually decreased. This pattern shows how consumer preferences are moving in favor of environmentally friendly cars.</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Market shares for EVs and non-EVs are now different, with EVs gaining proportion of the market annually. Thus, it will have a direct bearing on worldwide occurrences like the COVID-19 pandemic and variations in electric vehicles (EVs), which present as having zero fuel consumption, covering a wide area annually.</a:t>
            </a:r>
          </a:p>
          <a:p>
            <a:pPr marL="285750" indent="-285750">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TextBox 27">
            <a:extLst>
              <a:ext uri="{FF2B5EF4-FFF2-40B4-BE49-F238E27FC236}">
                <a16:creationId xmlns:a16="http://schemas.microsoft.com/office/drawing/2014/main" id="{FA43563A-8289-F6A5-984D-AF8206D25EF3}"/>
              </a:ext>
            </a:extLst>
          </p:cNvPr>
          <p:cNvSpPr txBox="1"/>
          <p:nvPr/>
        </p:nvSpPr>
        <p:spPr>
          <a:xfrm>
            <a:off x="5112527" y="3836042"/>
            <a:ext cx="618535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BEV’s which are rely entirely on electric power, are experiencing the fastest growth among EV sub-variant’s. BEV’s are particularly renowned for his robust charging technology &amp; strong government support such as Europe and China.</a:t>
            </a:r>
          </a:p>
          <a:p>
            <a:pPr marL="285750" indent="-285750">
              <a:buFont typeface="Arial" panose="020B0604020202020204" pitchFamily="34" charset="0"/>
              <a:buChar char="•"/>
            </a:pPr>
            <a:r>
              <a:rPr lang="en-US" dirty="0"/>
              <a:t>PHEV’s are  as a transitional choice these are combines as internal combustion engine with an electric motor, are appealing to customers who want the benefits of electric driving without the range anxiety associated with BEV’s. </a:t>
            </a:r>
            <a:endParaRPr lang="en-IN" dirty="0"/>
          </a:p>
        </p:txBody>
      </p:sp>
      <p:graphicFrame>
        <p:nvGraphicFramePr>
          <p:cNvPr id="3" name="Chart 2">
            <a:extLst>
              <a:ext uri="{FF2B5EF4-FFF2-40B4-BE49-F238E27FC236}">
                <a16:creationId xmlns:a16="http://schemas.microsoft.com/office/drawing/2014/main" id="{BD146FF4-863C-4FA9-AC16-649567D80005}"/>
              </a:ext>
            </a:extLst>
          </p:cNvPr>
          <p:cNvGraphicFramePr>
            <a:graphicFrameLocks/>
          </p:cNvGraphicFramePr>
          <p:nvPr>
            <p:extLst>
              <p:ext uri="{D42A27DB-BD31-4B8C-83A1-F6EECF244321}">
                <p14:modId xmlns:p14="http://schemas.microsoft.com/office/powerpoint/2010/main" val="2980881135"/>
              </p:ext>
            </p:extLst>
          </p:nvPr>
        </p:nvGraphicFramePr>
        <p:xfrm>
          <a:off x="7479212" y="944381"/>
          <a:ext cx="4259627" cy="26844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D495A667-3154-4A8B-9F4D-85BA3AB29687}"/>
              </a:ext>
            </a:extLst>
          </p:cNvPr>
          <p:cNvGraphicFramePr>
            <a:graphicFrameLocks/>
          </p:cNvGraphicFramePr>
          <p:nvPr>
            <p:extLst>
              <p:ext uri="{D42A27DB-BD31-4B8C-83A1-F6EECF244321}">
                <p14:modId xmlns:p14="http://schemas.microsoft.com/office/powerpoint/2010/main" val="2151783793"/>
              </p:ext>
            </p:extLst>
          </p:nvPr>
        </p:nvGraphicFramePr>
        <p:xfrm>
          <a:off x="1173918" y="3836042"/>
          <a:ext cx="3525498" cy="27356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0299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81D8518-E8DE-C090-1D67-EAD8C9B68F22}"/>
              </a:ext>
            </a:extLst>
          </p:cNvPr>
          <p:cNvSpPr/>
          <p:nvPr/>
        </p:nvSpPr>
        <p:spPr>
          <a:xfrm>
            <a:off x="6120982" y="699354"/>
            <a:ext cx="5961088" cy="3720979"/>
          </a:xfrm>
          <a:prstGeom prst="roundRect">
            <a:avLst>
              <a:gd name="adj" fmla="val 637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BF7AEB2-1899-20DF-A5DE-48E85966113C}"/>
              </a:ext>
            </a:extLst>
          </p:cNvPr>
          <p:cNvSpPr txBox="1"/>
          <p:nvPr/>
        </p:nvSpPr>
        <p:spPr>
          <a:xfrm>
            <a:off x="0" y="176134"/>
            <a:ext cx="9323882" cy="523220"/>
          </a:xfrm>
          <a:prstGeom prst="rect">
            <a:avLst/>
          </a:prstGeom>
          <a:noFill/>
        </p:spPr>
        <p:txBody>
          <a:bodyPr wrap="square" rtlCol="0">
            <a:spAutoFit/>
          </a:bodyPr>
          <a:lstStyle/>
          <a:p>
            <a:r>
              <a:rPr lang="en-US" sz="2800" dirty="0">
                <a:highlight>
                  <a:srgbClr val="008000"/>
                </a:highlight>
                <a:latin typeface="Britannic Bold" panose="020B0903060703020204" pitchFamily="34" charset="0"/>
              </a:rPr>
              <a:t>Year Over Year Growth In EV Sales</a:t>
            </a:r>
            <a:endParaRPr lang="en-IN" sz="2800" dirty="0">
              <a:highlight>
                <a:srgbClr val="008000"/>
              </a:highlight>
              <a:latin typeface="Britannic Bold" panose="020B0903060703020204" pitchFamily="34" charset="0"/>
            </a:endParaRPr>
          </a:p>
        </p:txBody>
      </p:sp>
      <p:sp>
        <p:nvSpPr>
          <p:cNvPr id="13" name="TextBox 12">
            <a:extLst>
              <a:ext uri="{FF2B5EF4-FFF2-40B4-BE49-F238E27FC236}">
                <a16:creationId xmlns:a16="http://schemas.microsoft.com/office/drawing/2014/main" id="{3B33B83C-D4BD-3C91-F96F-6FC0A9560C4D}"/>
              </a:ext>
            </a:extLst>
          </p:cNvPr>
          <p:cNvSpPr txBox="1"/>
          <p:nvPr/>
        </p:nvSpPr>
        <p:spPr>
          <a:xfrm>
            <a:off x="134911" y="879236"/>
            <a:ext cx="5961088" cy="3724096"/>
          </a:xfrm>
          <a:prstGeom prst="rect">
            <a:avLst/>
          </a:prstGeom>
          <a:noFill/>
        </p:spPr>
        <p:txBody>
          <a:bodyPr wrap="square" rtlCol="0">
            <a:spAutoFit/>
          </a:bodyPr>
          <a:lstStyle/>
          <a:p>
            <a:r>
              <a:rPr lang="en-US" sz="2000" b="1" dirty="0"/>
              <a:t>Consistent Double Digit Growth-</a:t>
            </a:r>
            <a:r>
              <a:rPr lang="en-US" sz="2000" dirty="0"/>
              <a:t> </a:t>
            </a:r>
            <a:r>
              <a:rPr lang="en-US" dirty="0"/>
              <a:t>EV have gradually shown his growth year over year from the past several years. This trend highlights the increasing consumer adoption of electric vehicles, driven by rising environmental awareness and also provides better technology.</a:t>
            </a:r>
          </a:p>
          <a:p>
            <a:endParaRPr lang="en-US" b="1"/>
          </a:p>
          <a:p>
            <a:r>
              <a:rPr lang="en-US" b="1"/>
              <a:t>Impact </a:t>
            </a:r>
            <a:r>
              <a:rPr lang="en-US" b="1" dirty="0"/>
              <a:t>of Government Policies</a:t>
            </a:r>
            <a:r>
              <a:rPr lang="en-US" dirty="0"/>
              <a:t>: Certain years show particularly high Year over Year growth rates, often coinciding with the introduction or expansion of government incentives, such as subsidies, tax breaks, and stricter emissions regulations.</a:t>
            </a:r>
          </a:p>
          <a:p>
            <a:endParaRPr lang="en-IN" dirty="0"/>
          </a:p>
        </p:txBody>
      </p:sp>
      <p:sp>
        <p:nvSpPr>
          <p:cNvPr id="15" name="TextBox 14">
            <a:extLst>
              <a:ext uri="{FF2B5EF4-FFF2-40B4-BE49-F238E27FC236}">
                <a16:creationId xmlns:a16="http://schemas.microsoft.com/office/drawing/2014/main" id="{AC49EFBB-E6DF-34C6-1C88-18BC8D6FD5D2}"/>
              </a:ext>
            </a:extLst>
          </p:cNvPr>
          <p:cNvSpPr txBox="1"/>
          <p:nvPr/>
        </p:nvSpPr>
        <p:spPr>
          <a:xfrm>
            <a:off x="134911" y="4557561"/>
            <a:ext cx="10972798" cy="2923877"/>
          </a:xfrm>
          <a:prstGeom prst="rect">
            <a:avLst/>
          </a:prstGeom>
          <a:noFill/>
        </p:spPr>
        <p:txBody>
          <a:bodyPr wrap="square" rtlCol="0">
            <a:spAutoFit/>
          </a:bodyPr>
          <a:lstStyle/>
          <a:p>
            <a:r>
              <a:rPr lang="en-US" sz="2000" b="1" dirty="0"/>
              <a:t>Emerging Markets Gaining Traction-</a:t>
            </a:r>
            <a:r>
              <a:rPr lang="en-US" dirty="0"/>
              <a:t> While traditionally strong  markets like Japan, Europe, United States and many other countries to see the significant growth, emerging markets such as India where government supports to citizens by providing the subsidies and bans the internal combustion engines in certain regions. So These efforts will play a larger role to the overall growth of in coming years.</a:t>
            </a:r>
          </a:p>
          <a:p>
            <a:r>
              <a:rPr lang="en-US" sz="2000" b="1" dirty="0"/>
              <a:t>Infrastructure Development Boosting- </a:t>
            </a:r>
            <a:r>
              <a:rPr lang="en-US" dirty="0"/>
              <a:t>The Rapid expansion of charging infrastructure, Including fast-charging networks, has removed a significant barrier to EV adoption, Contributing to the year-over-year sales increase. So this way the overall infrastructure will changes gradually especially in rural and suburban areas.</a:t>
            </a:r>
          </a:p>
          <a:p>
            <a:endParaRPr lang="en-US" dirty="0"/>
          </a:p>
          <a:p>
            <a:r>
              <a:rPr lang="en-US" dirty="0"/>
              <a:t>    </a:t>
            </a:r>
            <a:endParaRPr lang="en-IN" dirty="0"/>
          </a:p>
        </p:txBody>
      </p:sp>
      <p:graphicFrame>
        <p:nvGraphicFramePr>
          <p:cNvPr id="2" name="Chart 1">
            <a:extLst>
              <a:ext uri="{FF2B5EF4-FFF2-40B4-BE49-F238E27FC236}">
                <a16:creationId xmlns:a16="http://schemas.microsoft.com/office/drawing/2014/main" id="{02D72948-B0BF-44B4-B37D-38422321CCF7}"/>
              </a:ext>
            </a:extLst>
          </p:cNvPr>
          <p:cNvGraphicFramePr>
            <a:graphicFrameLocks/>
          </p:cNvGraphicFramePr>
          <p:nvPr>
            <p:extLst>
              <p:ext uri="{D42A27DB-BD31-4B8C-83A1-F6EECF244321}">
                <p14:modId xmlns:p14="http://schemas.microsoft.com/office/powerpoint/2010/main" val="807738522"/>
              </p:ext>
            </p:extLst>
          </p:nvPr>
        </p:nvGraphicFramePr>
        <p:xfrm>
          <a:off x="6120983" y="699353"/>
          <a:ext cx="5936106" cy="3678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482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B8BEE8-B10D-9F34-B606-EA84E4BFAAA8}"/>
              </a:ext>
            </a:extLst>
          </p:cNvPr>
          <p:cNvSpPr txBox="1"/>
          <p:nvPr/>
        </p:nvSpPr>
        <p:spPr>
          <a:xfrm>
            <a:off x="0" y="149901"/>
            <a:ext cx="11602387" cy="584775"/>
          </a:xfrm>
          <a:prstGeom prst="rect">
            <a:avLst/>
          </a:prstGeom>
          <a:noFill/>
        </p:spPr>
        <p:txBody>
          <a:bodyPr wrap="square" rtlCol="0">
            <a:spAutoFit/>
          </a:bodyPr>
          <a:lstStyle/>
          <a:p>
            <a:r>
              <a:rPr lang="en-US" sz="3200" dirty="0">
                <a:highlight>
                  <a:srgbClr val="008000"/>
                </a:highlight>
                <a:latin typeface="Britannic Bold" panose="020B0903060703020204" pitchFamily="34" charset="0"/>
              </a:rPr>
              <a:t>Company</a:t>
            </a:r>
            <a:r>
              <a:rPr lang="en-US" sz="2800" dirty="0">
                <a:highlight>
                  <a:srgbClr val="008000"/>
                </a:highlight>
                <a:latin typeface="Britannic Bold" panose="020B0903060703020204" pitchFamily="34" charset="0"/>
              </a:rPr>
              <a:t> Wise Growth Of EV’s</a:t>
            </a:r>
            <a:endParaRPr lang="en-IN" sz="2400" dirty="0">
              <a:highlight>
                <a:srgbClr val="008000"/>
              </a:highlight>
              <a:latin typeface="Britannic Bold" panose="020B0903060703020204" pitchFamily="34" charset="0"/>
            </a:endParaRPr>
          </a:p>
        </p:txBody>
      </p:sp>
      <p:graphicFrame>
        <p:nvGraphicFramePr>
          <p:cNvPr id="9" name="Chart 8">
            <a:extLst>
              <a:ext uri="{FF2B5EF4-FFF2-40B4-BE49-F238E27FC236}">
                <a16:creationId xmlns:a16="http://schemas.microsoft.com/office/drawing/2014/main" id="{876C38A9-1051-52D4-700A-4DCBACF93BCE}"/>
              </a:ext>
            </a:extLst>
          </p:cNvPr>
          <p:cNvGraphicFramePr>
            <a:graphicFrameLocks/>
          </p:cNvGraphicFramePr>
          <p:nvPr>
            <p:extLst>
              <p:ext uri="{D42A27DB-BD31-4B8C-83A1-F6EECF244321}">
                <p14:modId xmlns:p14="http://schemas.microsoft.com/office/powerpoint/2010/main" val="1146483560"/>
              </p:ext>
            </p:extLst>
          </p:nvPr>
        </p:nvGraphicFramePr>
        <p:xfrm>
          <a:off x="134911" y="811456"/>
          <a:ext cx="5456421" cy="4526872"/>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CC1D4751-04FA-C679-EEA6-EB0F1766EE9B}"/>
              </a:ext>
            </a:extLst>
          </p:cNvPr>
          <p:cNvSpPr txBox="1"/>
          <p:nvPr/>
        </p:nvSpPr>
        <p:spPr>
          <a:xfrm>
            <a:off x="5726243" y="734676"/>
            <a:ext cx="5876144" cy="5909310"/>
          </a:xfrm>
          <a:prstGeom prst="rect">
            <a:avLst/>
          </a:prstGeom>
          <a:noFill/>
        </p:spPr>
        <p:txBody>
          <a:bodyPr wrap="square" rtlCol="0">
            <a:spAutoFit/>
          </a:bodyPr>
          <a:lstStyle/>
          <a:p>
            <a:pPr marL="342900" indent="-342900">
              <a:buFont typeface="Arial" panose="020B0604020202020204" pitchFamily="34" charset="0"/>
              <a:buChar char="•"/>
            </a:pPr>
            <a:r>
              <a:rPr lang="en-US" dirty="0"/>
              <a:t>The growth of electric vehicles (EVs) varies significantly between companies, driven by their strategies in battery electric vehicles (BEVs) and plug-in hybrid electric vehicles (PHEVs). Companies like Tesla and BYD have focused primarily on BEVs, leading to substantial growth in this segment. Tesla's dominance is largely due to its early entry, innovative technology, and extensive Supercharger network.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Companies like BMW, Mercedes-Benz, and Toyota offer both BEVs and PHEVs, aiming to meet diverse customer needs and comply with varying regulations.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As BEVs gain popularity, companies with a significant share of PHEVs are experiencing slower growth compared to those heavily invested in BEVs. As Compared To Tesla All the Companies are working on BEV’s But tesla is the only company which is working on both the models.</a:t>
            </a:r>
            <a:endParaRPr lang="en-IN" dirty="0"/>
          </a:p>
        </p:txBody>
      </p:sp>
    </p:spTree>
    <p:extLst>
      <p:ext uri="{BB962C8B-B14F-4D97-AF65-F5344CB8AC3E}">
        <p14:creationId xmlns:p14="http://schemas.microsoft.com/office/powerpoint/2010/main" val="252267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FAC99F-5F7F-FE31-6596-86ABF32E79F2}"/>
              </a:ext>
            </a:extLst>
          </p:cNvPr>
          <p:cNvSpPr txBox="1"/>
          <p:nvPr/>
        </p:nvSpPr>
        <p:spPr>
          <a:xfrm>
            <a:off x="-134912" y="76386"/>
            <a:ext cx="8064708"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highlight>
                  <a:srgbClr val="008000"/>
                </a:highlight>
                <a:latin typeface="Californian FB" panose="0207040306080B030204" pitchFamily="18" charset="0"/>
              </a:rPr>
              <a:t> Comparing the EV market from 2010 to 2023</a:t>
            </a:r>
          </a:p>
        </p:txBody>
      </p:sp>
      <p:sp>
        <p:nvSpPr>
          <p:cNvPr id="14" name="TextBox 13">
            <a:extLst>
              <a:ext uri="{FF2B5EF4-FFF2-40B4-BE49-F238E27FC236}">
                <a16:creationId xmlns:a16="http://schemas.microsoft.com/office/drawing/2014/main" id="{2A524C7D-2110-6E97-5074-8053C138344C}"/>
              </a:ext>
            </a:extLst>
          </p:cNvPr>
          <p:cNvSpPr txBox="1"/>
          <p:nvPr/>
        </p:nvSpPr>
        <p:spPr>
          <a:xfrm>
            <a:off x="529889" y="599606"/>
            <a:ext cx="5701259" cy="649408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Sales Growth</a:t>
            </a:r>
            <a:r>
              <a:rPr lang="en-US" dirty="0"/>
              <a:t>: In 2010, global EV sales were just a few thousand units as the market was in its infancy. By 2023, EV sales had surged to over 10 million units globally, driven by technological advancements, increasing environmental awareness, and supportive government policies.</a:t>
            </a:r>
          </a:p>
          <a:p>
            <a:pPr marL="285750" indent="-285750">
              <a:buFont typeface="Arial" panose="020B0604020202020204" pitchFamily="34" charset="0"/>
              <a:buChar char="•"/>
            </a:pPr>
            <a:r>
              <a:rPr lang="en-US" b="1" dirty="0"/>
              <a:t>Market Share</a:t>
            </a:r>
            <a:r>
              <a:rPr lang="en-US" dirty="0"/>
              <a:t>: In 2010, EVs made up a tiny fraction of total vehicle sales, less than 0.1%. By 2023, EVs accounted for around 14% of global vehicle sales, with some countries like Israel, Japan, South Korea And Many Other Countries seeing more than 80% of new vehicle sales being electric.</a:t>
            </a:r>
          </a:p>
          <a:p>
            <a:pPr marL="285750" indent="-285750">
              <a:buFont typeface="Arial" panose="020B0604020202020204" pitchFamily="34" charset="0"/>
              <a:buChar char="•"/>
            </a:pPr>
            <a:r>
              <a:rPr lang="en-US" b="1" dirty="0"/>
              <a:t>Current EV Sales Rates Across Major Countries-</a:t>
            </a:r>
          </a:p>
          <a:p>
            <a:r>
              <a:rPr lang="en-US" dirty="0"/>
              <a:t>the growth of electric vehicle (EV) sales has varied significantly across different regions. In Italy, Russia, South Africa leads with over 80% of new vehicle sales being electric, driven by strong government incentives and a robust charging infrastructure. China, the world’s largest EV market, saw rapid growth with over 6 million units sold in 2023 by the support of his strong government policies.</a:t>
            </a:r>
            <a:endParaRPr lang="en-US" b="1" dirty="0"/>
          </a:p>
          <a:p>
            <a:pPr marL="285750" indent="-285750">
              <a:buFont typeface="Arial" panose="020B0604020202020204" pitchFamily="34" charset="0"/>
              <a:buChar char="•"/>
            </a:pPr>
            <a:endParaRPr lang="en-US" b="1" dirty="0"/>
          </a:p>
        </p:txBody>
      </p:sp>
      <p:sp>
        <p:nvSpPr>
          <p:cNvPr id="5" name="Rectangle 4">
            <a:extLst>
              <a:ext uri="{FF2B5EF4-FFF2-40B4-BE49-F238E27FC236}">
                <a16:creationId xmlns:a16="http://schemas.microsoft.com/office/drawing/2014/main" id="{701B4CE1-708C-B755-67C8-7D149AF34B14}"/>
              </a:ext>
            </a:extLst>
          </p:cNvPr>
          <p:cNvSpPr/>
          <p:nvPr/>
        </p:nvSpPr>
        <p:spPr>
          <a:xfrm>
            <a:off x="6625649" y="599606"/>
            <a:ext cx="5171612" cy="59361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98CB348D-5BB8-0BE6-BA5F-A471DB4D2ECE}"/>
              </a:ext>
            </a:extLst>
          </p:cNvPr>
          <p:cNvCxnSpPr>
            <a:stCxn id="5" idx="1"/>
            <a:endCxn id="5" idx="3"/>
          </p:cNvCxnSpPr>
          <p:nvPr/>
        </p:nvCxnSpPr>
        <p:spPr>
          <a:xfrm>
            <a:off x="6625649" y="3567659"/>
            <a:ext cx="5171612"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 name="Chart 2">
            <a:extLst>
              <a:ext uri="{FF2B5EF4-FFF2-40B4-BE49-F238E27FC236}">
                <a16:creationId xmlns:a16="http://schemas.microsoft.com/office/drawing/2014/main" id="{94364F40-A44D-4454-AB65-FB9771D93D57}"/>
              </a:ext>
            </a:extLst>
          </p:cNvPr>
          <p:cNvGraphicFramePr>
            <a:graphicFrameLocks/>
          </p:cNvGraphicFramePr>
          <p:nvPr>
            <p:extLst>
              <p:ext uri="{D42A27DB-BD31-4B8C-83A1-F6EECF244321}">
                <p14:modId xmlns:p14="http://schemas.microsoft.com/office/powerpoint/2010/main" val="263356694"/>
              </p:ext>
            </p:extLst>
          </p:nvPr>
        </p:nvGraphicFramePr>
        <p:xfrm>
          <a:off x="6895949" y="3606776"/>
          <a:ext cx="4766162" cy="27140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E1A8573C-2E93-3A1C-0892-9335AD57586B}"/>
              </a:ext>
            </a:extLst>
          </p:cNvPr>
          <p:cNvGraphicFramePr>
            <a:graphicFrameLocks/>
          </p:cNvGraphicFramePr>
          <p:nvPr>
            <p:extLst>
              <p:ext uri="{D42A27DB-BD31-4B8C-83A1-F6EECF244321}">
                <p14:modId xmlns:p14="http://schemas.microsoft.com/office/powerpoint/2010/main" val="475128355"/>
              </p:ext>
            </p:extLst>
          </p:nvPr>
        </p:nvGraphicFramePr>
        <p:xfrm>
          <a:off x="6730585" y="804901"/>
          <a:ext cx="5066676"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05014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1731</TotalTime>
  <Words>1908</Words>
  <Application>Microsoft Office PowerPoint</Application>
  <PresentationFormat>Widescreen</PresentationFormat>
  <Paragraphs>128</Paragraphs>
  <Slides>12</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Britannic Bold</vt:lpstr>
      <vt:lpstr>Calibri</vt:lpstr>
      <vt:lpstr>Californian FB</vt:lpstr>
      <vt:lpstr>Candara Light</vt:lpstr>
      <vt:lpstr>Century Gothic</vt:lpstr>
      <vt:lpstr>Copperplate Gothic Light</vt:lpstr>
      <vt:lpstr>Maiandra GD</vt:lpstr>
      <vt:lpstr>Trebuchet MS</vt:lpstr>
      <vt:lpstr>Verdana</vt:lpstr>
      <vt:lpstr>Wingdings 3</vt:lpstr>
      <vt:lpstr>Facet</vt:lpstr>
      <vt:lpstr>EV- SALES ANALYSIS REPORT</vt:lpstr>
      <vt:lpstr>STORY TELLING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Udit Kumar Shukla</dc:creator>
  <cp:lastModifiedBy>Udit Kumar Shukla</cp:lastModifiedBy>
  <cp:revision>2</cp:revision>
  <dcterms:created xsi:type="dcterms:W3CDTF">2024-08-07T15:20:32Z</dcterms:created>
  <dcterms:modified xsi:type="dcterms:W3CDTF">2024-11-29T06:36:32Z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