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58" r:id="rId6"/>
    <p:sldId id="259" r:id="rId7"/>
    <p:sldId id="260" r:id="rId8"/>
    <p:sldId id="261" r:id="rId9"/>
    <p:sldId id="269" r:id="rId10"/>
    <p:sldId id="278" r:id="rId11"/>
    <p:sldId id="276" r:id="rId12"/>
    <p:sldId id="277" r:id="rId13"/>
    <p:sldId id="265" r:id="rId14"/>
    <p:sldId id="275" r:id="rId15"/>
    <p:sldId id="270" r:id="rId16"/>
    <p:sldId id="279" r:id="rId17"/>
    <p:sldId id="28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history.com/this-day-in-history/worlds-largest-diamond-fou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81CB0-25FF-4B3A-AF9B-4B025D10D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Diamonds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B696C-0B83-4496-861C-D7DE1AA5A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Mark Rudolph, Sean Roth, &amp; Amber Moran</a:t>
            </a:r>
          </a:p>
        </p:txBody>
      </p:sp>
    </p:spTree>
    <p:extLst>
      <p:ext uri="{BB962C8B-B14F-4D97-AF65-F5344CB8AC3E}">
        <p14:creationId xmlns:p14="http://schemas.microsoft.com/office/powerpoint/2010/main" val="120086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2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F2CD9-948B-45F1-B654-BDAE020F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ML Code Example</a:t>
            </a:r>
          </a:p>
        </p:txBody>
      </p:sp>
      <p:grpSp>
        <p:nvGrpSpPr>
          <p:cNvPr id="35" name="Group 2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683731-E008-4FA6-A01C-551F600C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6" y="954405"/>
            <a:ext cx="7673165" cy="49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1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65E7A-0564-47CF-A06A-D1A9B447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565987"/>
            <a:ext cx="8825658" cy="586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Linear Regression: Prediction vs Actual</a:t>
            </a:r>
          </a:p>
        </p:txBody>
      </p:sp>
      <p:pic>
        <p:nvPicPr>
          <p:cNvPr id="11" name="slide4">
            <a:extLst>
              <a:ext uri="{FF2B5EF4-FFF2-40B4-BE49-F238E27FC236}">
                <a16:creationId xmlns:a16="http://schemas.microsoft.com/office/drawing/2014/main" id="{54C576B6-B500-444F-8063-CC78BAC182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97"/>
          <a:stretch/>
        </p:blipFill>
        <p:spPr>
          <a:xfrm>
            <a:off x="658188" y="705633"/>
            <a:ext cx="10875624" cy="4719405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20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65E7A-0564-47CF-A06A-D1A9B447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565987"/>
            <a:ext cx="8825658" cy="586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Random Forest: Prediction vs Actual </a:t>
            </a:r>
          </a:p>
        </p:txBody>
      </p:sp>
      <p:pic>
        <p:nvPicPr>
          <p:cNvPr id="8" name="slide5">
            <a:extLst>
              <a:ext uri="{FF2B5EF4-FFF2-40B4-BE49-F238E27FC236}">
                <a16:creationId xmlns:a16="http://schemas.microsoft.com/office/drawing/2014/main" id="{1526EBF2-B1A9-47BC-A5ED-A3E31CF2D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1334"/>
            <a:ext cx="10934700" cy="48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3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7A584F-CC0F-4B51-95BB-41C83404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3845"/>
            <a:ext cx="9154801" cy="2681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So, what’s your guess?</a:t>
            </a:r>
          </a:p>
        </p:txBody>
      </p:sp>
    </p:spTree>
    <p:extLst>
      <p:ext uri="{BB962C8B-B14F-4D97-AF65-F5344CB8AC3E}">
        <p14:creationId xmlns:p14="http://schemas.microsoft.com/office/powerpoint/2010/main" val="219608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6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6E5500-E701-4AAC-A8EB-BCACD3AF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Feature Importance</a:t>
            </a:r>
          </a:p>
        </p:txBody>
      </p:sp>
      <p:pic>
        <p:nvPicPr>
          <p:cNvPr id="11" name="Graphic 10" descr="Deciduous tree">
            <a:extLst>
              <a:ext uri="{FF2B5EF4-FFF2-40B4-BE49-F238E27FC236}">
                <a16:creationId xmlns:a16="http://schemas.microsoft.com/office/drawing/2014/main" id="{39E5CB3F-EA04-4100-875E-B2BC3B203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859" y="624761"/>
            <a:ext cx="2673741" cy="267374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6A75C9-503A-430A-BE37-2AEAA03A1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32152"/>
              </p:ext>
            </p:extLst>
          </p:nvPr>
        </p:nvGraphicFramePr>
        <p:xfrm>
          <a:off x="2504803" y="4132570"/>
          <a:ext cx="71823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090">
                  <a:extLst>
                    <a:ext uri="{9D8B030D-6E8A-4147-A177-3AD203B41FA5}">
                      <a16:colId xmlns:a16="http://schemas.microsoft.com/office/drawing/2014/main" val="2118672895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val="2954941515"/>
                    </a:ext>
                  </a:extLst>
                </a:gridCol>
                <a:gridCol w="1759811">
                  <a:extLst>
                    <a:ext uri="{9D8B030D-6E8A-4147-A177-3AD203B41FA5}">
                      <a16:colId xmlns:a16="http://schemas.microsoft.com/office/drawing/2014/main" val="356098709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val="3986486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3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4.689e-05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03222"/>
                  </a:ext>
                </a:extLst>
              </a:tr>
            </a:tbl>
          </a:graphicData>
        </a:graphic>
      </p:graphicFrame>
      <p:pic>
        <p:nvPicPr>
          <p:cNvPr id="17" name="Graphic 16" descr="Deciduous tree">
            <a:extLst>
              <a:ext uri="{FF2B5EF4-FFF2-40B4-BE49-F238E27FC236}">
                <a16:creationId xmlns:a16="http://schemas.microsoft.com/office/drawing/2014/main" id="{3D754A8D-AC54-4E69-AA0F-0B079154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974" y="624761"/>
            <a:ext cx="2673741" cy="26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2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C80E5-BCAA-4E39-9F4F-97813812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Vendor Test Scores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4DF482-4D64-425F-ADDE-067B70687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01736"/>
              </p:ext>
            </p:extLst>
          </p:nvPr>
        </p:nvGraphicFramePr>
        <p:xfrm>
          <a:off x="2032000" y="2777907"/>
          <a:ext cx="843523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987089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2671325"/>
                    </a:ext>
                  </a:extLst>
                </a:gridCol>
                <a:gridCol w="3016568">
                  <a:extLst>
                    <a:ext uri="{9D8B030D-6E8A-4147-A177-3AD203B41FA5}">
                      <a16:colId xmlns:a16="http://schemas.microsoft.com/office/drawing/2014/main" val="3950978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Jeweler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 Regression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9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Nile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7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2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Jewelry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2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9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Shane Co.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3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96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20" name="slide2">
            <a:extLst>
              <a:ext uri="{FF2B5EF4-FFF2-40B4-BE49-F238E27FC236}">
                <a16:creationId xmlns:a16="http://schemas.microsoft.com/office/drawing/2014/main" id="{A8306087-6016-4E0E-B3C9-92D6254D3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2" y="699388"/>
            <a:ext cx="9906634" cy="54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1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13" name="slide7">
            <a:extLst>
              <a:ext uri="{FF2B5EF4-FFF2-40B4-BE49-F238E27FC236}">
                <a16:creationId xmlns:a16="http://schemas.microsoft.com/office/drawing/2014/main" id="{55A17F0A-E183-4D2D-A240-6D5CE1356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791612"/>
            <a:ext cx="10060622" cy="52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8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7569D2-2C81-4DF8-86C3-8154012C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1"/>
            <a:ext cx="8761413" cy="898674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Which category has the biggest impact on a diamond’s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9BBE-2839-4503-937D-5B2C0BEB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079173"/>
            <a:ext cx="3620245" cy="37306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EBEBEB"/>
                </a:solidFill>
              </a:rPr>
              <a:t>Our data says Carat size has biggest impact on price.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C06133-5E17-4F0C-BD96-B78A333F8185}"/>
              </a:ext>
            </a:extLst>
          </p:cNvPr>
          <p:cNvSpPr txBox="1">
            <a:spLocks/>
          </p:cNvSpPr>
          <p:nvPr/>
        </p:nvSpPr>
        <p:spPr>
          <a:xfrm>
            <a:off x="5554133" y="1447800"/>
            <a:ext cx="5417079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/>
              <a:t>However…</a:t>
            </a:r>
          </a:p>
          <a:p>
            <a:pPr marL="0" indent="0">
              <a:buFont typeface="Wingdings 3" charset="2"/>
              <a:buNone/>
            </a:pPr>
            <a:r>
              <a:rPr lang="en-US" sz="2400" dirty="0"/>
              <a:t>THE MOST IMPORTANT C IS CUT. Irrespective of its carat weight, color, and clarity, if the fire and brilliance are absent, then the diamond is not that valuable. ... When a diamond is accurately cut, it will hide blemishes and will cause the diamond to pop and sparkle brilliantly.</a:t>
            </a:r>
          </a:p>
        </p:txBody>
      </p:sp>
    </p:spTree>
    <p:extLst>
      <p:ext uri="{BB962C8B-B14F-4D97-AF65-F5344CB8AC3E}">
        <p14:creationId xmlns:p14="http://schemas.microsoft.com/office/powerpoint/2010/main" val="309775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1E6D27-A829-4B6F-A675-1E1848FE861B}"/>
              </a:ext>
            </a:extLst>
          </p:cNvPr>
          <p:cNvSpPr txBox="1"/>
          <p:nvPr/>
        </p:nvSpPr>
        <p:spPr>
          <a:xfrm>
            <a:off x="1120324" y="5957118"/>
            <a:ext cx="995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 Fact: Diamonds are made of a single element—they’re nearly 100% carbon.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ED335B-8695-48B4-AE0F-D3DCF1146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330" y="1720850"/>
            <a:ext cx="3800415" cy="356877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EA8EA4-8DB6-41FE-B5DB-C3EC00EDDA95}"/>
              </a:ext>
            </a:extLst>
          </p:cNvPr>
          <p:cNvSpPr txBox="1"/>
          <p:nvPr/>
        </p:nvSpPr>
        <p:spPr>
          <a:xfrm>
            <a:off x="4847848" y="716216"/>
            <a:ext cx="64120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◊"/>
            </a:pPr>
            <a:r>
              <a:rPr lang="en-US" dirty="0"/>
              <a:t>Color</a:t>
            </a:r>
          </a:p>
          <a:p>
            <a:pPr marL="742950" lvl="1" indent="-285750">
              <a:buFont typeface="Century Gothic" panose="020B0502020202020204" pitchFamily="34" charset="0"/>
              <a:buChar char="◊"/>
            </a:pPr>
            <a:r>
              <a:rPr lang="en-US" dirty="0"/>
              <a:t>Diamond color actually means lack of color</a:t>
            </a:r>
          </a:p>
          <a:p>
            <a:pPr marL="742950" lvl="1" indent="-285750">
              <a:buFont typeface="Century Gothic" panose="020B0502020202020204" pitchFamily="34" charset="0"/>
              <a:buChar char="◊"/>
            </a:pPr>
            <a:r>
              <a:rPr lang="en-US" dirty="0"/>
              <a:t>Categorized as letters D (colorless) to Z (light)</a:t>
            </a:r>
          </a:p>
          <a:p>
            <a:pPr marL="285750" indent="-285750">
              <a:buFont typeface="Century Gothic" panose="020B0502020202020204" pitchFamily="34" charset="0"/>
              <a:buChar char="◊"/>
            </a:pPr>
            <a:r>
              <a:rPr lang="en-US" dirty="0"/>
              <a:t>Clarity</a:t>
            </a:r>
          </a:p>
          <a:p>
            <a:pPr marL="742950" lvl="1" indent="-285750">
              <a:buFont typeface="Century Gothic" panose="020B0502020202020204" pitchFamily="34" charset="0"/>
              <a:buChar char="◊"/>
            </a:pPr>
            <a:r>
              <a:rPr lang="en-US" dirty="0"/>
              <a:t>Diamond clarity refers to the absence of inclusions and blemishes</a:t>
            </a:r>
          </a:p>
          <a:p>
            <a:pPr marL="742950" lvl="1" indent="-285750">
              <a:buFont typeface="Century Gothic" panose="020B0502020202020204" pitchFamily="34" charset="0"/>
              <a:buChar char="◊"/>
            </a:pPr>
            <a:r>
              <a:rPr lang="en-US" dirty="0"/>
              <a:t>Clarity measurement: 1 (worst), SI2, SI1, VS2, VS1, VVS2, VVS1, IF (best)</a:t>
            </a:r>
          </a:p>
          <a:p>
            <a:pPr marL="285750" indent="-285750">
              <a:buFont typeface="Century Gothic" panose="020B0502020202020204" pitchFamily="34" charset="0"/>
              <a:buChar char="◊"/>
            </a:pPr>
            <a:r>
              <a:rPr lang="en-US" dirty="0"/>
              <a:t>Cut</a:t>
            </a:r>
          </a:p>
          <a:p>
            <a:pPr marL="742950" lvl="1" indent="-285750">
              <a:buFont typeface="Century Gothic" panose="020B0502020202020204" pitchFamily="34" charset="0"/>
              <a:buChar char="◊"/>
            </a:pPr>
            <a:r>
              <a:rPr lang="en-US" dirty="0"/>
              <a:t>Diamond cut grade is really about how well a diamond’s facets interact with light</a:t>
            </a:r>
          </a:p>
          <a:p>
            <a:pPr marL="742950" lvl="1" indent="-285750">
              <a:buFont typeface="Century Gothic" panose="020B0502020202020204" pitchFamily="34" charset="0"/>
              <a:buChar char="◊"/>
            </a:pPr>
            <a:r>
              <a:rPr lang="en-US" dirty="0"/>
              <a:t>Cut quality: Fair, Good, Very Good, Premium, &amp; Ideal</a:t>
            </a:r>
          </a:p>
          <a:p>
            <a:pPr marL="285750" indent="-285750">
              <a:buFont typeface="Century Gothic" panose="020B0502020202020204" pitchFamily="34" charset="0"/>
              <a:buChar char="◊"/>
            </a:pPr>
            <a:r>
              <a:rPr lang="en-US" dirty="0"/>
              <a:t>Carat</a:t>
            </a:r>
          </a:p>
          <a:p>
            <a:pPr marL="742950" lvl="1" indent="-285750">
              <a:buFont typeface="Century Gothic" panose="020B0502020202020204" pitchFamily="34" charset="0"/>
              <a:buChar char="◊"/>
            </a:pPr>
            <a:r>
              <a:rPr lang="en-US" dirty="0"/>
              <a:t>Two diamonds of equal carat weight can have very different values (and prices) depending on three other factors of the diamond </a:t>
            </a:r>
          </a:p>
          <a:p>
            <a:pPr marL="742950" lvl="1" indent="-285750">
              <a:buFont typeface="Century Gothic" panose="020B0502020202020204" pitchFamily="34" charset="0"/>
              <a:buChar char="◊"/>
            </a:pPr>
            <a:r>
              <a:rPr lang="en-US" dirty="0"/>
              <a:t>A metric “carat” is defined as 200 milligrams.</a:t>
            </a:r>
          </a:p>
          <a:p>
            <a:endParaRPr lang="en-US" dirty="0"/>
          </a:p>
          <a:p>
            <a:pPr marL="285750" indent="-285750">
              <a:buFont typeface="Century Gothic" panose="020B0502020202020204" pitchFamily="34" charset="0"/>
              <a:buChar char="◊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304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15707B-438B-45C6-A7BD-48D66124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Which category has the biggest impact on a diamond’s price?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35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8AAB5-0E7C-4D67-BE9B-FAB66997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Diamond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5A3E9-A603-4AE7-98D7-2DC74C31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979" y="2562499"/>
            <a:ext cx="5584365" cy="182887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71B7A9-1EF1-4E3A-8C79-6964E53E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851378"/>
            <a:ext cx="5132439" cy="4379099"/>
          </a:xfrm>
        </p:spPr>
        <p:txBody>
          <a:bodyPr anchor="t">
            <a:normAutofit fontScale="77500" lnSpcReduction="20000"/>
          </a:bodyPr>
          <a:lstStyle/>
          <a:p>
            <a:pPr>
              <a:buSzPct val="100000"/>
              <a:buFont typeface="Century Gothic" panose="020B0502020202020204" pitchFamily="34" charset="0"/>
              <a:buChar char="◊"/>
            </a:pPr>
            <a:r>
              <a:rPr lang="en-US" dirty="0">
                <a:solidFill>
                  <a:srgbClr val="FFFFFF"/>
                </a:solidFill>
              </a:rPr>
              <a:t>CSV from Kaggle consists of 55,000 rows of diamond information</a:t>
            </a:r>
          </a:p>
          <a:p>
            <a:pPr>
              <a:buSzPct val="100000"/>
              <a:buFont typeface="Century Gothic" panose="020B0502020202020204" pitchFamily="34" charset="0"/>
              <a:buChar char="◊"/>
            </a:pPr>
            <a:r>
              <a:rPr lang="en-US" dirty="0">
                <a:solidFill>
                  <a:srgbClr val="FFFFFF"/>
                </a:solidFill>
              </a:rPr>
              <a:t>Content</a:t>
            </a:r>
          </a:p>
          <a:p>
            <a:pPr lvl="1">
              <a:buSzPct val="100000"/>
              <a:buFont typeface="Century Gothic" panose="020B0502020202020204" pitchFamily="34" charset="0"/>
              <a:buChar char="◊"/>
            </a:pPr>
            <a:r>
              <a:rPr lang="en-US" dirty="0">
                <a:solidFill>
                  <a:srgbClr val="FFFFFF"/>
                </a:solidFill>
              </a:rPr>
              <a:t>price in US dollars (\$326--\$18,823)</a:t>
            </a:r>
          </a:p>
          <a:p>
            <a:pPr lvl="1">
              <a:buSzPct val="100000"/>
              <a:buFont typeface="Century Gothic" panose="020B0502020202020204" pitchFamily="34" charset="0"/>
              <a:buChar char="◊"/>
            </a:pPr>
            <a:r>
              <a:rPr lang="en-US" dirty="0">
                <a:solidFill>
                  <a:srgbClr val="FFFFFF"/>
                </a:solidFill>
              </a:rPr>
              <a:t>carat weight of the diamond (0.2--5.01)</a:t>
            </a:r>
          </a:p>
          <a:p>
            <a:pPr lvl="1">
              <a:buSzPct val="100000"/>
              <a:buFont typeface="Century Gothic" panose="020B0502020202020204" pitchFamily="34" charset="0"/>
              <a:buChar char="◊"/>
            </a:pPr>
            <a:r>
              <a:rPr lang="en-US" dirty="0">
                <a:solidFill>
                  <a:srgbClr val="FFFFFF"/>
                </a:solidFill>
              </a:rPr>
              <a:t>cut quality of the cut (Fair, Good, Very Good, Premium, Ideal)</a:t>
            </a:r>
          </a:p>
          <a:p>
            <a:pPr lvl="1">
              <a:buSzPct val="100000"/>
              <a:buFont typeface="Century Gothic" panose="020B0502020202020204" pitchFamily="34" charset="0"/>
              <a:buChar char="◊"/>
            </a:pPr>
            <a:r>
              <a:rPr lang="en-US" dirty="0">
                <a:solidFill>
                  <a:srgbClr val="FFFFFF"/>
                </a:solidFill>
              </a:rPr>
              <a:t>color diamond color, from J (worst) to D (best)</a:t>
            </a:r>
          </a:p>
          <a:p>
            <a:pPr lvl="1">
              <a:buSzPct val="100000"/>
              <a:buFont typeface="Century Gothic" panose="020B0502020202020204" pitchFamily="34" charset="0"/>
              <a:buChar char="◊"/>
            </a:pPr>
            <a:r>
              <a:rPr lang="en-US" dirty="0">
                <a:solidFill>
                  <a:srgbClr val="FFFFFF"/>
                </a:solidFill>
              </a:rPr>
              <a:t>clarity a measurement of how clear the diamond is (I1 (worst), SI2, SI1, VS2, VS1, VVS2, VVS1, IF (best))</a:t>
            </a:r>
          </a:p>
          <a:p>
            <a:pPr lvl="1">
              <a:buSzPct val="100000"/>
              <a:buFont typeface="Century Gothic" panose="020B0502020202020204" pitchFamily="34" charset="0"/>
              <a:buChar char="◊"/>
            </a:pPr>
            <a:r>
              <a:rPr lang="en-US" dirty="0">
                <a:solidFill>
                  <a:srgbClr val="FFFFFF"/>
                </a:solidFill>
              </a:rPr>
              <a:t>x length in mm (0--10.74)</a:t>
            </a:r>
          </a:p>
          <a:p>
            <a:pPr lvl="1">
              <a:buSzPct val="100000"/>
              <a:buFont typeface="Century Gothic" panose="020B0502020202020204" pitchFamily="34" charset="0"/>
              <a:buChar char="◊"/>
            </a:pPr>
            <a:r>
              <a:rPr lang="en-US" dirty="0">
                <a:solidFill>
                  <a:srgbClr val="FFFFFF"/>
                </a:solidFill>
              </a:rPr>
              <a:t>y width in mm (0--58.9)</a:t>
            </a:r>
          </a:p>
          <a:p>
            <a:pPr lvl="1">
              <a:buSzPct val="100000"/>
              <a:buFont typeface="Century Gothic" panose="020B0502020202020204" pitchFamily="34" charset="0"/>
              <a:buChar char="◊"/>
            </a:pPr>
            <a:r>
              <a:rPr lang="en-US" dirty="0">
                <a:solidFill>
                  <a:srgbClr val="FFFFFF"/>
                </a:solidFill>
              </a:rPr>
              <a:t>z depth in mm (0--31.8)</a:t>
            </a:r>
          </a:p>
          <a:p>
            <a:pPr lvl="1">
              <a:buSzPct val="100000"/>
              <a:buFont typeface="Century Gothic" panose="020B0502020202020204" pitchFamily="34" charset="0"/>
              <a:buChar char="◊"/>
            </a:pPr>
            <a:r>
              <a:rPr lang="en-US" dirty="0">
                <a:solidFill>
                  <a:srgbClr val="FFFFFF"/>
                </a:solidFill>
              </a:rPr>
              <a:t>depth total depth percentage = z / mean(x, y) = 2 * z / (x + y) (43--79)</a:t>
            </a:r>
          </a:p>
          <a:p>
            <a:pPr lvl="1">
              <a:buSzPct val="100000"/>
              <a:buFont typeface="Century Gothic" panose="020B0502020202020204" pitchFamily="34" charset="0"/>
              <a:buChar char="◊"/>
            </a:pPr>
            <a:r>
              <a:rPr lang="en-US" dirty="0">
                <a:solidFill>
                  <a:srgbClr val="FFFFFF"/>
                </a:solidFill>
              </a:rPr>
              <a:t>table width of top of diamond relative to widest point (43--95)</a:t>
            </a:r>
          </a:p>
          <a:p>
            <a:pPr>
              <a:buSzPct val="100000"/>
              <a:buFont typeface="Century Gothic" panose="020B0502020202020204" pitchFamily="34" charset="0"/>
              <a:buChar char="◊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3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B353-1F9F-4A47-9F69-97F45847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4098" name="Picture 2" descr="https://www.gia.edu/images/SP13_Shor_fig1_16x9.jpg">
            <a:extLst>
              <a:ext uri="{FF2B5EF4-FFF2-40B4-BE49-F238E27FC236}">
                <a16:creationId xmlns:a16="http://schemas.microsoft.com/office/drawing/2014/main" id="{79FACC49-AA57-4010-88D0-CA2D900615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05" y="2790427"/>
            <a:ext cx="3245250" cy="182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E7C544-5ACD-4073-A4E0-D7EDCF624D94}"/>
              </a:ext>
            </a:extLst>
          </p:cNvPr>
          <p:cNvSpPr txBox="1"/>
          <p:nvPr/>
        </p:nvSpPr>
        <p:spPr>
          <a:xfrm>
            <a:off x="8558768" y="4645066"/>
            <a:ext cx="2994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WITTELSBACH-GRAFF DIAMOND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D91A3-D76F-47EB-A033-81D909B82AAD}"/>
              </a:ext>
            </a:extLst>
          </p:cNvPr>
          <p:cNvSpPr/>
          <p:nvPr/>
        </p:nvSpPr>
        <p:spPr>
          <a:xfrm>
            <a:off x="180622" y="6019800"/>
            <a:ext cx="120113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Diamond Fact: D-to-Z color diamonds are the most widely used in jewelry, but diamonds come in all colors of the rainbow. For natural colored diamonds, blue, green, orange and red are the rarest; yellow and brown are the most common.</a:t>
            </a:r>
          </a:p>
        </p:txBody>
      </p:sp>
      <p:pic>
        <p:nvPicPr>
          <p:cNvPr id="7" name="slide9">
            <a:extLst>
              <a:ext uri="{FF2B5EF4-FFF2-40B4-BE49-F238E27FC236}">
                <a16:creationId xmlns:a16="http://schemas.microsoft.com/office/drawing/2014/main" id="{B4297B5A-6B51-4FD6-86D8-581E81FC9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3" y="2346902"/>
            <a:ext cx="7823200" cy="36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5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4297-8F4F-48B4-85A9-0269143E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8A8A1-486D-49AE-B160-AAB9E311556E}"/>
              </a:ext>
            </a:extLst>
          </p:cNvPr>
          <p:cNvSpPr txBox="1"/>
          <p:nvPr/>
        </p:nvSpPr>
        <p:spPr>
          <a:xfrm>
            <a:off x="180622" y="6423154"/>
            <a:ext cx="1201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Diamond Fact: Lab diamonds have the same physical, chemical, and optical properties as mined diamonds.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960062-74A7-444E-9DB5-90A76FF94DC5}"/>
              </a:ext>
            </a:extLst>
          </p:cNvPr>
          <p:cNvSpPr/>
          <p:nvPr/>
        </p:nvSpPr>
        <p:spPr>
          <a:xfrm>
            <a:off x="2736634" y="1111367"/>
            <a:ext cx="7179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solidFill>
                  <a:schemeClr val="bg1"/>
                </a:solidFill>
              </a:rPr>
              <a:t>While no diamond is perfectly pure, the closer it comes, the higher its value.</a:t>
            </a:r>
          </a:p>
        </p:txBody>
      </p:sp>
      <p:pic>
        <p:nvPicPr>
          <p:cNvPr id="10" name="Picture 2" descr="https://www.gia.edu/images/hope-necklace.jpg">
            <a:extLst>
              <a:ext uri="{FF2B5EF4-FFF2-40B4-BE49-F238E27FC236}">
                <a16:creationId xmlns:a16="http://schemas.microsoft.com/office/drawing/2014/main" id="{B23A7311-CB1D-4368-9886-8A012CD500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80" y="2373867"/>
            <a:ext cx="3323464" cy="18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53E2CD-B77A-4A44-927E-6446530F6F70}"/>
              </a:ext>
            </a:extLst>
          </p:cNvPr>
          <p:cNvSpPr txBox="1"/>
          <p:nvPr/>
        </p:nvSpPr>
        <p:spPr>
          <a:xfrm>
            <a:off x="9279466" y="4244622"/>
            <a:ext cx="200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Hope Diamond</a:t>
            </a:r>
          </a:p>
        </p:txBody>
      </p:sp>
      <p:pic>
        <p:nvPicPr>
          <p:cNvPr id="9" name="slide8">
            <a:extLst>
              <a:ext uri="{FF2B5EF4-FFF2-40B4-BE49-F238E27FC236}">
                <a16:creationId xmlns:a16="http://schemas.microsoft.com/office/drawing/2014/main" id="{89599111-5270-4087-AC5E-CE2D7412B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" y="2373867"/>
            <a:ext cx="8037689" cy="36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C616-A491-4EE5-B517-873365F7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pic>
        <p:nvPicPr>
          <p:cNvPr id="2050" name="Picture 2" descr="https://www.gia.edu/images/4288.jpg">
            <a:extLst>
              <a:ext uri="{FF2B5EF4-FFF2-40B4-BE49-F238E27FC236}">
                <a16:creationId xmlns:a16="http://schemas.microsoft.com/office/drawing/2014/main" id="{5F46AF5E-0A14-44A8-91FA-3494C1FDB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222" y="2528711"/>
            <a:ext cx="3188766" cy="179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C8B60-1027-4FE8-AA3F-157CA18AC4CE}"/>
              </a:ext>
            </a:extLst>
          </p:cNvPr>
          <p:cNvSpPr txBox="1"/>
          <p:nvPr/>
        </p:nvSpPr>
        <p:spPr>
          <a:xfrm>
            <a:off x="8653405" y="4323645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Uncle Sam Diamond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4ADAA-D402-456A-8E69-C1876B4876FA}"/>
              </a:ext>
            </a:extLst>
          </p:cNvPr>
          <p:cNvSpPr/>
          <p:nvPr/>
        </p:nvSpPr>
        <p:spPr>
          <a:xfrm>
            <a:off x="519289" y="6216570"/>
            <a:ext cx="112016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Diamond Fact: Diamond crystals are brought closer to the Earth’s surface through volcanic activity.</a:t>
            </a:r>
          </a:p>
        </p:txBody>
      </p:sp>
      <p:pic>
        <p:nvPicPr>
          <p:cNvPr id="9" name="slide10">
            <a:extLst>
              <a:ext uri="{FF2B5EF4-FFF2-40B4-BE49-F238E27FC236}">
                <a16:creationId xmlns:a16="http://schemas.microsoft.com/office/drawing/2014/main" id="{E126B39D-9166-4618-AE48-C91E78DD8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2294941"/>
            <a:ext cx="8116711" cy="35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5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A119-327F-4320-BBF7-2765A5EB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D2E97-120E-4692-8E6D-5FD988FF2006}"/>
              </a:ext>
            </a:extLst>
          </p:cNvPr>
          <p:cNvSpPr txBox="1"/>
          <p:nvPr/>
        </p:nvSpPr>
        <p:spPr>
          <a:xfrm>
            <a:off x="146756" y="6147122"/>
            <a:ext cx="1195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Diamond Fact: The largest diamond ever discovered was called the </a:t>
            </a:r>
            <a:r>
              <a:rPr lang="en-US" sz="1600" u="sng" dirty="0">
                <a:hlinkClick r:id="rId2"/>
              </a:rPr>
              <a:t>Cullinan</a:t>
            </a:r>
            <a:r>
              <a:rPr lang="en-US" sz="1600" dirty="0"/>
              <a:t> diamond, and weighed in at an amazing 3106 carats, or 1.33 pounds.</a:t>
            </a:r>
          </a:p>
        </p:txBody>
      </p:sp>
      <p:pic>
        <p:nvPicPr>
          <p:cNvPr id="8" name="Picture 2" descr="https://www.gia.edu/images/142985.jpg">
            <a:extLst>
              <a:ext uri="{FF2B5EF4-FFF2-40B4-BE49-F238E27FC236}">
                <a16:creationId xmlns:a16="http://schemas.microsoft.com/office/drawing/2014/main" id="{9BE6E011-6699-46A6-AF08-99965053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125" y="2128470"/>
            <a:ext cx="1742215" cy="23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3F8D89-254B-4385-B72E-76D1B3DE226A}"/>
              </a:ext>
            </a:extLst>
          </p:cNvPr>
          <p:cNvSpPr txBox="1"/>
          <p:nvPr/>
        </p:nvSpPr>
        <p:spPr>
          <a:xfrm>
            <a:off x="10206125" y="4436533"/>
            <a:ext cx="2210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Cullinan Diamond</a:t>
            </a:r>
          </a:p>
        </p:txBody>
      </p:sp>
      <p:pic>
        <p:nvPicPr>
          <p:cNvPr id="9" name="slide2">
            <a:extLst>
              <a:ext uri="{FF2B5EF4-FFF2-40B4-BE49-F238E27FC236}">
                <a16:creationId xmlns:a16="http://schemas.microsoft.com/office/drawing/2014/main" id="{2EBD36ED-ADF5-4484-8ECD-089F04668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8542"/>
            <a:ext cx="10035822" cy="38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9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4DB0C-4870-4107-8449-5871E12E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AA42EAF-4518-4192-8DFC-57F39D93B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66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305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Diamonds</vt:lpstr>
      <vt:lpstr>PowerPoint Presentation</vt:lpstr>
      <vt:lpstr>Which category has the biggest impact on a diamond’s price?</vt:lpstr>
      <vt:lpstr>Diamond Data</vt:lpstr>
      <vt:lpstr>Color</vt:lpstr>
      <vt:lpstr>Clarity</vt:lpstr>
      <vt:lpstr>Cut</vt:lpstr>
      <vt:lpstr>Carat</vt:lpstr>
      <vt:lpstr>Data Validation</vt:lpstr>
      <vt:lpstr>ML Code Example</vt:lpstr>
      <vt:lpstr>Linear Regression: Prediction vs Actual</vt:lpstr>
      <vt:lpstr>Random Forest: Prediction vs Actual </vt:lpstr>
      <vt:lpstr>So, what’s your guess?</vt:lpstr>
      <vt:lpstr>Feature Importance</vt:lpstr>
      <vt:lpstr>Vendor Test Scores</vt:lpstr>
      <vt:lpstr>PowerPoint Presentation</vt:lpstr>
      <vt:lpstr>PowerPoint Presentation</vt:lpstr>
      <vt:lpstr>Which category has the biggest impact on a diamond’s price?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Diamonds</dc:title>
  <dc:creator>Amber Moran</dc:creator>
  <cp:lastModifiedBy>Amber Moran</cp:lastModifiedBy>
  <cp:revision>1</cp:revision>
  <dcterms:created xsi:type="dcterms:W3CDTF">2019-05-21T02:55:39Z</dcterms:created>
  <dcterms:modified xsi:type="dcterms:W3CDTF">2019-05-21T03:01:28Z</dcterms:modified>
</cp:coreProperties>
</file>