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70" r:id="rId14"/>
    <p:sldId id="265" r:id="rId15"/>
    <p:sldId id="271" r:id="rId16"/>
    <p:sldId id="275" r:id="rId17"/>
    <p:sldId id="273" r:id="rId18"/>
    <p:sldId id="266" r:id="rId19"/>
    <p:sldId id="274"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D123D6-5F6E-4AB4-B71C-4C411952898D}" v="3" dt="2024-04-11T03:36:34.813"/>
    <p1510:client id="{B61AB66C-306E-46A8-AECB-33F9DEA4FB8B}" v="12" dt="2024-04-11T03:49:33.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7" d="100"/>
          <a:sy n="57" d="100"/>
        </p:scale>
        <p:origin x="10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a Daniel" userId="2bd9104a996a4fe7" providerId="LiveId" clId="{B61AB66C-306E-46A8-AECB-33F9DEA4FB8B}"/>
    <pc:docChg chg="undo custSel addSld modSld">
      <pc:chgData name="Christina Daniel" userId="2bd9104a996a4fe7" providerId="LiveId" clId="{B61AB66C-306E-46A8-AECB-33F9DEA4FB8B}" dt="2024-04-11T03:50:58.535" v="122" actId="20577"/>
      <pc:docMkLst>
        <pc:docMk/>
      </pc:docMkLst>
      <pc:sldChg chg="modSp mod">
        <pc:chgData name="Christina Daniel" userId="2bd9104a996a4fe7" providerId="LiveId" clId="{B61AB66C-306E-46A8-AECB-33F9DEA4FB8B}" dt="2024-04-11T03:47:02.166" v="26" actId="12"/>
        <pc:sldMkLst>
          <pc:docMk/>
          <pc:sldMk cId="630186628" sldId="258"/>
        </pc:sldMkLst>
        <pc:spChg chg="mod">
          <ac:chgData name="Christina Daniel" userId="2bd9104a996a4fe7" providerId="LiveId" clId="{B61AB66C-306E-46A8-AECB-33F9DEA4FB8B}" dt="2024-04-11T03:47:02.166" v="26" actId="12"/>
          <ac:spMkLst>
            <pc:docMk/>
            <pc:sldMk cId="630186628" sldId="258"/>
            <ac:spMk id="3" creationId="{45EA542B-3879-9D99-8F7C-5603A5A210D3}"/>
          </ac:spMkLst>
        </pc:spChg>
      </pc:sldChg>
      <pc:sldChg chg="modSp mod">
        <pc:chgData name="Christina Daniel" userId="2bd9104a996a4fe7" providerId="LiveId" clId="{B61AB66C-306E-46A8-AECB-33F9DEA4FB8B}" dt="2024-04-11T03:47:07.501" v="27" actId="12"/>
        <pc:sldMkLst>
          <pc:docMk/>
          <pc:sldMk cId="570643003" sldId="259"/>
        </pc:sldMkLst>
        <pc:spChg chg="mod">
          <ac:chgData name="Christina Daniel" userId="2bd9104a996a4fe7" providerId="LiveId" clId="{B61AB66C-306E-46A8-AECB-33F9DEA4FB8B}" dt="2024-04-11T03:47:07.501" v="27" actId="12"/>
          <ac:spMkLst>
            <pc:docMk/>
            <pc:sldMk cId="570643003" sldId="259"/>
            <ac:spMk id="8" creationId="{538E2003-C6B0-834D-4DED-B4F0F809758F}"/>
          </ac:spMkLst>
        </pc:spChg>
      </pc:sldChg>
      <pc:sldChg chg="modSp mod">
        <pc:chgData name="Christina Daniel" userId="2bd9104a996a4fe7" providerId="LiveId" clId="{B61AB66C-306E-46A8-AECB-33F9DEA4FB8B}" dt="2024-04-11T03:47:13.825" v="28" actId="12"/>
        <pc:sldMkLst>
          <pc:docMk/>
          <pc:sldMk cId="2623185666" sldId="261"/>
        </pc:sldMkLst>
        <pc:spChg chg="mod">
          <ac:chgData name="Christina Daniel" userId="2bd9104a996a4fe7" providerId="LiveId" clId="{B61AB66C-306E-46A8-AECB-33F9DEA4FB8B}" dt="2024-04-11T03:47:13.825" v="28" actId="12"/>
          <ac:spMkLst>
            <pc:docMk/>
            <pc:sldMk cId="2623185666" sldId="261"/>
            <ac:spMk id="3" creationId="{DEC589CA-0CE4-C6DA-9B1E-5F4279D195A7}"/>
          </ac:spMkLst>
        </pc:spChg>
      </pc:sldChg>
      <pc:sldChg chg="modSp mod">
        <pc:chgData name="Christina Daniel" userId="2bd9104a996a4fe7" providerId="LiveId" clId="{B61AB66C-306E-46A8-AECB-33F9DEA4FB8B}" dt="2024-04-11T03:47:23.677" v="29" actId="12"/>
        <pc:sldMkLst>
          <pc:docMk/>
          <pc:sldMk cId="3905081340" sldId="263"/>
        </pc:sldMkLst>
        <pc:spChg chg="mod">
          <ac:chgData name="Christina Daniel" userId="2bd9104a996a4fe7" providerId="LiveId" clId="{B61AB66C-306E-46A8-AECB-33F9DEA4FB8B}" dt="2024-04-11T03:47:23.677" v="29" actId="12"/>
          <ac:spMkLst>
            <pc:docMk/>
            <pc:sldMk cId="3905081340" sldId="263"/>
            <ac:spMk id="3" creationId="{6B2ECDB9-757F-B78A-2A5E-A0986EB7D71A}"/>
          </ac:spMkLst>
        </pc:spChg>
      </pc:sldChg>
      <pc:sldChg chg="modSp mod">
        <pc:chgData name="Christina Daniel" userId="2bd9104a996a4fe7" providerId="LiveId" clId="{B61AB66C-306E-46A8-AECB-33F9DEA4FB8B}" dt="2024-04-11T03:47:38.823" v="31" actId="12"/>
        <pc:sldMkLst>
          <pc:docMk/>
          <pc:sldMk cId="2453824640" sldId="264"/>
        </pc:sldMkLst>
        <pc:spChg chg="mod">
          <ac:chgData name="Christina Daniel" userId="2bd9104a996a4fe7" providerId="LiveId" clId="{B61AB66C-306E-46A8-AECB-33F9DEA4FB8B}" dt="2024-04-11T03:47:38.823" v="31" actId="12"/>
          <ac:spMkLst>
            <pc:docMk/>
            <pc:sldMk cId="2453824640" sldId="264"/>
            <ac:spMk id="3" creationId="{0D998AFF-24F6-C0B4-35A5-53A817847220}"/>
          </ac:spMkLst>
        </pc:spChg>
      </pc:sldChg>
      <pc:sldChg chg="addSp delSp modSp mod">
        <pc:chgData name="Christina Daniel" userId="2bd9104a996a4fe7" providerId="LiveId" clId="{B61AB66C-306E-46A8-AECB-33F9DEA4FB8B}" dt="2024-04-11T03:45:41.391" v="23" actId="20577"/>
        <pc:sldMkLst>
          <pc:docMk/>
          <pc:sldMk cId="3553185047" sldId="266"/>
        </pc:sldMkLst>
        <pc:spChg chg="add mod">
          <ac:chgData name="Christina Daniel" userId="2bd9104a996a4fe7" providerId="LiveId" clId="{B61AB66C-306E-46A8-AECB-33F9DEA4FB8B}" dt="2024-04-11T03:45:41.391" v="23" actId="20577"/>
          <ac:spMkLst>
            <pc:docMk/>
            <pc:sldMk cId="3553185047" sldId="266"/>
            <ac:spMk id="2" creationId="{9BBCE8EB-A437-087A-3605-BEB4F4113BF1}"/>
          </ac:spMkLst>
        </pc:spChg>
        <pc:spChg chg="del">
          <ac:chgData name="Christina Daniel" userId="2bd9104a996a4fe7" providerId="LiveId" clId="{B61AB66C-306E-46A8-AECB-33F9DEA4FB8B}" dt="2024-04-11T03:44:56.300" v="12"/>
          <ac:spMkLst>
            <pc:docMk/>
            <pc:sldMk cId="3553185047" sldId="266"/>
            <ac:spMk id="3" creationId="{88492BC5-7659-9D66-819C-20D81DC01AAA}"/>
          </ac:spMkLst>
        </pc:spChg>
      </pc:sldChg>
      <pc:sldChg chg="modSp mod">
        <pc:chgData name="Christina Daniel" userId="2bd9104a996a4fe7" providerId="LiveId" clId="{B61AB66C-306E-46A8-AECB-33F9DEA4FB8B}" dt="2024-04-11T03:47:30.372" v="30" actId="12"/>
        <pc:sldMkLst>
          <pc:docMk/>
          <pc:sldMk cId="2296376151" sldId="267"/>
        </pc:sldMkLst>
        <pc:spChg chg="mod">
          <ac:chgData name="Christina Daniel" userId="2bd9104a996a4fe7" providerId="LiveId" clId="{B61AB66C-306E-46A8-AECB-33F9DEA4FB8B}" dt="2024-04-11T03:47:30.372" v="30" actId="12"/>
          <ac:spMkLst>
            <pc:docMk/>
            <pc:sldMk cId="2296376151" sldId="267"/>
            <ac:spMk id="3" creationId="{0B7957C9-FDDF-5D6E-5659-3ABCF78D29CF}"/>
          </ac:spMkLst>
        </pc:spChg>
      </pc:sldChg>
      <pc:sldChg chg="delSp modSp mod">
        <pc:chgData name="Christina Daniel" userId="2bd9104a996a4fe7" providerId="LiveId" clId="{B61AB66C-306E-46A8-AECB-33F9DEA4FB8B}" dt="2024-04-11T03:48:16.958" v="39" actId="1076"/>
        <pc:sldMkLst>
          <pc:docMk/>
          <pc:sldMk cId="569782882" sldId="271"/>
        </pc:sldMkLst>
        <pc:spChg chg="mod">
          <ac:chgData name="Christina Daniel" userId="2bd9104a996a4fe7" providerId="LiveId" clId="{B61AB66C-306E-46A8-AECB-33F9DEA4FB8B}" dt="2024-04-11T03:48:16.958" v="39" actId="1076"/>
          <ac:spMkLst>
            <pc:docMk/>
            <pc:sldMk cId="569782882" sldId="271"/>
            <ac:spMk id="3" creationId="{B6AA33EF-4738-E3CF-14B6-A98F39B936F2}"/>
          </ac:spMkLst>
        </pc:spChg>
        <pc:spChg chg="del mod">
          <ac:chgData name="Christina Daniel" userId="2bd9104a996a4fe7" providerId="LiveId" clId="{B61AB66C-306E-46A8-AECB-33F9DEA4FB8B}" dt="2024-04-11T03:48:01.955" v="35" actId="478"/>
          <ac:spMkLst>
            <pc:docMk/>
            <pc:sldMk cId="569782882" sldId="271"/>
            <ac:spMk id="9" creationId="{30473A4E-CFA1-89FF-B9F8-FB8EC9363D14}"/>
          </ac:spMkLst>
        </pc:spChg>
        <pc:picChg chg="mod">
          <ac:chgData name="Christina Daniel" userId="2bd9104a996a4fe7" providerId="LiveId" clId="{B61AB66C-306E-46A8-AECB-33F9DEA4FB8B}" dt="2024-04-11T03:48:12.582" v="38" actId="1076"/>
          <ac:picMkLst>
            <pc:docMk/>
            <pc:sldMk cId="569782882" sldId="271"/>
            <ac:picMk id="6" creationId="{9AF20BCF-4191-7EFE-2F6A-CBF691C68424}"/>
          </ac:picMkLst>
        </pc:picChg>
        <pc:picChg chg="del">
          <ac:chgData name="Christina Daniel" userId="2bd9104a996a4fe7" providerId="LiveId" clId="{B61AB66C-306E-46A8-AECB-33F9DEA4FB8B}" dt="2024-04-11T03:47:58.214" v="33" actId="478"/>
          <ac:picMkLst>
            <pc:docMk/>
            <pc:sldMk cId="569782882" sldId="271"/>
            <ac:picMk id="8" creationId="{E57A1451-4350-5E67-7DBD-D5C324C64614}"/>
          </ac:picMkLst>
        </pc:picChg>
      </pc:sldChg>
      <pc:sldChg chg="modSp mod">
        <pc:chgData name="Christina Daniel" userId="2bd9104a996a4fe7" providerId="LiveId" clId="{B61AB66C-306E-46A8-AECB-33F9DEA4FB8B}" dt="2024-04-11T03:46:12.557" v="25"/>
        <pc:sldMkLst>
          <pc:docMk/>
          <pc:sldMk cId="3380747098" sldId="272"/>
        </pc:sldMkLst>
        <pc:spChg chg="mod">
          <ac:chgData name="Christina Daniel" userId="2bd9104a996a4fe7" providerId="LiveId" clId="{B61AB66C-306E-46A8-AECB-33F9DEA4FB8B}" dt="2024-04-11T03:46:12.557" v="25"/>
          <ac:spMkLst>
            <pc:docMk/>
            <pc:sldMk cId="3380747098" sldId="272"/>
            <ac:spMk id="3" creationId="{88492BC5-7659-9D66-819C-20D81DC01AAA}"/>
          </ac:spMkLst>
        </pc:spChg>
      </pc:sldChg>
      <pc:sldChg chg="addSp modSp mod">
        <pc:chgData name="Christina Daniel" userId="2bd9104a996a4fe7" providerId="LiveId" clId="{B61AB66C-306E-46A8-AECB-33F9DEA4FB8B}" dt="2024-04-11T03:43:53.767" v="11" actId="1076"/>
        <pc:sldMkLst>
          <pc:docMk/>
          <pc:sldMk cId="21402540" sldId="273"/>
        </pc:sldMkLst>
        <pc:spChg chg="add mod">
          <ac:chgData name="Christina Daniel" userId="2bd9104a996a4fe7" providerId="LiveId" clId="{B61AB66C-306E-46A8-AECB-33F9DEA4FB8B}" dt="2024-04-11T03:43:53.767" v="11" actId="1076"/>
          <ac:spMkLst>
            <pc:docMk/>
            <pc:sldMk cId="21402540" sldId="273"/>
            <ac:spMk id="3" creationId="{79BACAE2-7B9A-7161-E135-47FE2B3BFAFC}"/>
          </ac:spMkLst>
        </pc:spChg>
      </pc:sldChg>
      <pc:sldChg chg="addSp delSp modSp add mod">
        <pc:chgData name="Christina Daniel" userId="2bd9104a996a4fe7" providerId="LiveId" clId="{B61AB66C-306E-46A8-AECB-33F9DEA4FB8B}" dt="2024-04-11T03:50:58.535" v="122" actId="20577"/>
        <pc:sldMkLst>
          <pc:docMk/>
          <pc:sldMk cId="3357488188" sldId="275"/>
        </pc:sldMkLst>
        <pc:spChg chg="del">
          <ac:chgData name="Christina Daniel" userId="2bd9104a996a4fe7" providerId="LiveId" clId="{B61AB66C-306E-46A8-AECB-33F9DEA4FB8B}" dt="2024-04-11T03:48:30.054" v="46" actId="478"/>
          <ac:spMkLst>
            <pc:docMk/>
            <pc:sldMk cId="3357488188" sldId="275"/>
            <ac:spMk id="3" creationId="{B6AA33EF-4738-E3CF-14B6-A98F39B936F2}"/>
          </ac:spMkLst>
        </pc:spChg>
        <pc:spChg chg="del mod">
          <ac:chgData name="Christina Daniel" userId="2bd9104a996a4fe7" providerId="LiveId" clId="{B61AB66C-306E-46A8-AECB-33F9DEA4FB8B}" dt="2024-04-11T03:48:27.552" v="45" actId="478"/>
          <ac:spMkLst>
            <pc:docMk/>
            <pc:sldMk cId="3357488188" sldId="275"/>
            <ac:spMk id="7" creationId="{60C40B91-3E6E-C7F1-3085-5383398CE107}"/>
          </ac:spMkLst>
        </pc:spChg>
        <pc:spChg chg="del">
          <ac:chgData name="Christina Daniel" userId="2bd9104a996a4fe7" providerId="LiveId" clId="{B61AB66C-306E-46A8-AECB-33F9DEA4FB8B}" dt="2024-04-11T03:48:33.133" v="47" actId="478"/>
          <ac:spMkLst>
            <pc:docMk/>
            <pc:sldMk cId="3357488188" sldId="275"/>
            <ac:spMk id="9" creationId="{30473A4E-CFA1-89FF-B9F8-FB8EC9363D14}"/>
          </ac:spMkLst>
        </pc:spChg>
        <pc:spChg chg="add mod">
          <ac:chgData name="Christina Daniel" userId="2bd9104a996a4fe7" providerId="LiveId" clId="{B61AB66C-306E-46A8-AECB-33F9DEA4FB8B}" dt="2024-04-11T03:49:21.432" v="81" actId="20577"/>
          <ac:spMkLst>
            <pc:docMk/>
            <pc:sldMk cId="3357488188" sldId="275"/>
            <ac:spMk id="10" creationId="{CC0905BA-9346-8AD9-86E9-79E4439B56E1}"/>
          </ac:spMkLst>
        </pc:spChg>
        <pc:spChg chg="add mod">
          <ac:chgData name="Christina Daniel" userId="2bd9104a996a4fe7" providerId="LiveId" clId="{B61AB66C-306E-46A8-AECB-33F9DEA4FB8B}" dt="2024-04-11T03:50:58.535" v="122" actId="20577"/>
          <ac:spMkLst>
            <pc:docMk/>
            <pc:sldMk cId="3357488188" sldId="275"/>
            <ac:spMk id="13" creationId="{4E58BF39-FA2D-3AEF-4744-E69BE57EABC0}"/>
          </ac:spMkLst>
        </pc:spChg>
        <pc:picChg chg="del">
          <ac:chgData name="Christina Daniel" userId="2bd9104a996a4fe7" providerId="LiveId" clId="{B61AB66C-306E-46A8-AECB-33F9DEA4FB8B}" dt="2024-04-11T03:48:19.689" v="40" actId="478"/>
          <ac:picMkLst>
            <pc:docMk/>
            <pc:sldMk cId="3357488188" sldId="275"/>
            <ac:picMk id="2" creationId="{FF6C8511-3CBC-D6FC-65D3-36DAADD1B526}"/>
          </ac:picMkLst>
        </pc:picChg>
        <pc:picChg chg="del">
          <ac:chgData name="Christina Daniel" userId="2bd9104a996a4fe7" providerId="LiveId" clId="{B61AB66C-306E-46A8-AECB-33F9DEA4FB8B}" dt="2024-04-11T03:48:20.947" v="41" actId="478"/>
          <ac:picMkLst>
            <pc:docMk/>
            <pc:sldMk cId="3357488188" sldId="275"/>
            <ac:picMk id="4" creationId="{3649F944-D7A5-CD76-15F2-DAB7A2A109C7}"/>
          </ac:picMkLst>
        </pc:picChg>
        <pc:picChg chg="add mod">
          <ac:chgData name="Christina Daniel" userId="2bd9104a996a4fe7" providerId="LiveId" clId="{B61AB66C-306E-46A8-AECB-33F9DEA4FB8B}" dt="2024-04-11T03:48:58.565" v="49" actId="1076"/>
          <ac:picMkLst>
            <pc:docMk/>
            <pc:sldMk cId="3357488188" sldId="275"/>
            <ac:picMk id="5" creationId="{454C3F4A-4FB4-DC8E-5D99-BFA06930075A}"/>
          </ac:picMkLst>
        </pc:picChg>
        <pc:picChg chg="del">
          <ac:chgData name="Christina Daniel" userId="2bd9104a996a4fe7" providerId="LiveId" clId="{B61AB66C-306E-46A8-AECB-33F9DEA4FB8B}" dt="2024-04-11T03:48:22.354" v="42" actId="478"/>
          <ac:picMkLst>
            <pc:docMk/>
            <pc:sldMk cId="3357488188" sldId="275"/>
            <ac:picMk id="6" creationId="{9AF20BCF-4191-7EFE-2F6A-CBF691C68424}"/>
          </ac:picMkLst>
        </pc:picChg>
        <pc:picChg chg="del">
          <ac:chgData name="Christina Daniel" userId="2bd9104a996a4fe7" providerId="LiveId" clId="{B61AB66C-306E-46A8-AECB-33F9DEA4FB8B}" dt="2024-04-11T03:48:23.665" v="43" actId="478"/>
          <ac:picMkLst>
            <pc:docMk/>
            <pc:sldMk cId="3357488188" sldId="275"/>
            <ac:picMk id="8" creationId="{E57A1451-4350-5E67-7DBD-D5C324C64614}"/>
          </ac:picMkLst>
        </pc:picChg>
        <pc:picChg chg="add del mod">
          <ac:chgData name="Christina Daniel" userId="2bd9104a996a4fe7" providerId="LiveId" clId="{B61AB66C-306E-46A8-AECB-33F9DEA4FB8B}" dt="2024-04-11T03:49:27.377" v="83" actId="478"/>
          <ac:picMkLst>
            <pc:docMk/>
            <pc:sldMk cId="3357488188" sldId="275"/>
            <ac:picMk id="11" creationId="{DBA238BB-4EA1-54C5-927C-91C1C432DB4E}"/>
          </ac:picMkLst>
        </pc:picChg>
        <pc:picChg chg="add mod">
          <ac:chgData name="Christina Daniel" userId="2bd9104a996a4fe7" providerId="LiveId" clId="{B61AB66C-306E-46A8-AECB-33F9DEA4FB8B}" dt="2024-04-11T03:49:30.746" v="85"/>
          <ac:picMkLst>
            <pc:docMk/>
            <pc:sldMk cId="3357488188" sldId="275"/>
            <ac:picMk id="12" creationId="{4591C679-35B0-2082-D3CC-E73808F1E68B}"/>
          </ac:picMkLst>
        </pc:picChg>
      </pc:sldChg>
    </pc:docChg>
  </pc:docChgLst>
  <pc:docChgLst>
    <pc:chgData name="Christina Daniel" userId="2bd9104a996a4fe7" providerId="LiveId" clId="{A1D123D6-5F6E-4AB4-B71C-4C411952898D}"/>
    <pc:docChg chg="custSel addSld modSld">
      <pc:chgData name="Christina Daniel" userId="2bd9104a996a4fe7" providerId="LiveId" clId="{A1D123D6-5F6E-4AB4-B71C-4C411952898D}" dt="2024-04-11T03:42:18.022" v="35" actId="478"/>
      <pc:docMkLst>
        <pc:docMk/>
      </pc:docMkLst>
      <pc:sldChg chg="modSp mod">
        <pc:chgData name="Christina Daniel" userId="2bd9104a996a4fe7" providerId="LiveId" clId="{A1D123D6-5F6E-4AB4-B71C-4C411952898D}" dt="2024-04-11T02:15:28.312" v="26" actId="255"/>
        <pc:sldMkLst>
          <pc:docMk/>
          <pc:sldMk cId="3380747098" sldId="272"/>
        </pc:sldMkLst>
        <pc:spChg chg="mod">
          <ac:chgData name="Christina Daniel" userId="2bd9104a996a4fe7" providerId="LiveId" clId="{A1D123D6-5F6E-4AB4-B71C-4C411952898D}" dt="2024-04-11T02:15:28.312" v="26" actId="255"/>
          <ac:spMkLst>
            <pc:docMk/>
            <pc:sldMk cId="3380747098" sldId="272"/>
            <ac:spMk id="3" creationId="{88492BC5-7659-9D66-819C-20D81DC01AAA}"/>
          </ac:spMkLst>
        </pc:spChg>
      </pc:sldChg>
      <pc:sldChg chg="addSp delSp modSp mod">
        <pc:chgData name="Christina Daniel" userId="2bd9104a996a4fe7" providerId="LiveId" clId="{A1D123D6-5F6E-4AB4-B71C-4C411952898D}" dt="2024-04-11T03:42:18.022" v="35" actId="478"/>
        <pc:sldMkLst>
          <pc:docMk/>
          <pc:sldMk cId="21402540" sldId="273"/>
        </pc:sldMkLst>
        <pc:spChg chg="del">
          <ac:chgData name="Christina Daniel" userId="2bd9104a996a4fe7" providerId="LiveId" clId="{A1D123D6-5F6E-4AB4-B71C-4C411952898D}" dt="2024-04-11T03:36:24.109" v="29"/>
          <ac:spMkLst>
            <pc:docMk/>
            <pc:sldMk cId="21402540" sldId="273"/>
            <ac:spMk id="3" creationId="{88492BC5-7659-9D66-819C-20D81DC01AAA}"/>
          </ac:spMkLst>
        </pc:spChg>
        <pc:spChg chg="add del mod">
          <ac:chgData name="Christina Daniel" userId="2bd9104a996a4fe7" providerId="LiveId" clId="{A1D123D6-5F6E-4AB4-B71C-4C411952898D}" dt="2024-04-11T03:42:18.022" v="35" actId="478"/>
          <ac:spMkLst>
            <pc:docMk/>
            <pc:sldMk cId="21402540" sldId="273"/>
            <ac:spMk id="5" creationId="{F96CBCF3-899E-A76F-571A-425D3D9B269E}"/>
          </ac:spMkLst>
        </pc:spChg>
        <pc:picChg chg="add mod">
          <ac:chgData name="Christina Daniel" userId="2bd9104a996a4fe7" providerId="LiveId" clId="{A1D123D6-5F6E-4AB4-B71C-4C411952898D}" dt="2024-04-11T03:36:27.637" v="30" actId="1076"/>
          <ac:picMkLst>
            <pc:docMk/>
            <pc:sldMk cId="21402540" sldId="273"/>
            <ac:picMk id="2" creationId="{44AD1AD2-DFC4-6A6F-8151-D40EB8E7C50B}"/>
          </ac:picMkLst>
        </pc:picChg>
      </pc:sldChg>
      <pc:sldChg chg="modSp add mod">
        <pc:chgData name="Christina Daniel" userId="2bd9104a996a4fe7" providerId="LiveId" clId="{A1D123D6-5F6E-4AB4-B71C-4C411952898D}" dt="2024-04-11T02:16:29.739" v="28" actId="5793"/>
        <pc:sldMkLst>
          <pc:docMk/>
          <pc:sldMk cId="922164567" sldId="274"/>
        </pc:sldMkLst>
        <pc:spChg chg="mod">
          <ac:chgData name="Christina Daniel" userId="2bd9104a996a4fe7" providerId="LiveId" clId="{A1D123D6-5F6E-4AB4-B71C-4C411952898D}" dt="2024-04-11T02:16:29.739" v="28" actId="5793"/>
          <ac:spMkLst>
            <pc:docMk/>
            <pc:sldMk cId="922164567" sldId="274"/>
            <ac:spMk id="3" creationId="{88492BC5-7659-9D66-819C-20D81DC01AAA}"/>
          </ac:spMkLst>
        </pc:spChg>
        <pc:spChg chg="mod">
          <ac:chgData name="Christina Daniel" userId="2bd9104a996a4fe7" providerId="LiveId" clId="{A1D123D6-5F6E-4AB4-B71C-4C411952898D}" dt="2024-04-11T00:52:45.981" v="12" actId="20577"/>
          <ac:spMkLst>
            <pc:docMk/>
            <pc:sldMk cId="922164567" sldId="274"/>
            <ac:spMk id="4" creationId="{3DB12119-F274-5982-D5D0-FE0782696A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4/10/2024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4/10/2024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science/article/pii/S187705092030065X" TargetMode="External"/><Relationship Id="rId2" Type="http://schemas.openxmlformats.org/officeDocument/2006/relationships/hyperlink" Target="https://www.kaggle.com/datasets/kartik2112/fraud-detectio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A6D0-4B89-4529-EFEE-FA3A9BBE5C06}"/>
              </a:ext>
            </a:extLst>
          </p:cNvPr>
          <p:cNvSpPr>
            <a:spLocks noGrp="1"/>
          </p:cNvSpPr>
          <p:nvPr>
            <p:ph type="ctrTitle"/>
          </p:nvPr>
        </p:nvSpPr>
        <p:spPr/>
        <p:txBody>
          <a:bodyPr/>
          <a:lstStyle/>
          <a:p>
            <a:r>
              <a:rPr lang="en-IN" sz="4400" b="0" kern="100" dirty="0">
                <a:effectLst/>
                <a:latin typeface="Times New Roman" panose="02020603050405020304" pitchFamily="18" charset="0"/>
                <a:ea typeface="Calibri" panose="020F0502020204030204" pitchFamily="34" charset="0"/>
                <a:cs typeface="Times New Roman" panose="02020603050405020304" pitchFamily="18" charset="0"/>
              </a:rPr>
              <a:t>Team 11 </a:t>
            </a:r>
            <a:br>
              <a:rPr lang="en-IN" sz="44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4400" b="0" kern="100" dirty="0">
                <a:effectLst/>
                <a:latin typeface="Times New Roman" panose="02020603050405020304" pitchFamily="18" charset="0"/>
                <a:ea typeface="Calibri" panose="020F0502020204030204" pitchFamily="34" charset="0"/>
                <a:cs typeface="Times New Roman" panose="02020603050405020304" pitchFamily="18" charset="0"/>
              </a:rPr>
              <a:t>Credit Card Transactions Fraud Detection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4CA03FF-56EC-EE58-35BF-B7CB9490D9DF}"/>
              </a:ext>
            </a:extLst>
          </p:cNvPr>
          <p:cNvSpPr>
            <a:spLocks noGrp="1"/>
          </p:cNvSpPr>
          <p:nvPr>
            <p:ph type="subTitle" idx="1"/>
          </p:nvPr>
        </p:nvSpPr>
        <p:spPr/>
        <p:txBody>
          <a:bodyPr>
            <a:normAutofit fontScale="25000" lnSpcReduction="20000"/>
          </a:bodyPr>
          <a:lstStyle/>
          <a:p>
            <a:pPr algn="ctr">
              <a:lnSpc>
                <a:spcPct val="107000"/>
              </a:lnSpc>
              <a:spcAft>
                <a:spcPts val="800"/>
              </a:spcAft>
            </a:pPr>
            <a:r>
              <a:rPr lang="en-IN" sz="1800" b="1"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7200" b="1" u="sng" kern="100" dirty="0">
                <a:effectLst/>
                <a:latin typeface="Times New Roman" panose="02020603050405020304" pitchFamily="18" charset="0"/>
                <a:ea typeface="Calibri" panose="020F0502020204030204" pitchFamily="34" charset="0"/>
                <a:cs typeface="Times New Roman" panose="02020603050405020304" pitchFamily="18" charset="0"/>
              </a:rPr>
              <a:t>MEMBERS:</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Christina Albert Daniel- NUID 002833358</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Satya Siva Sai </a:t>
            </a:r>
            <a:r>
              <a:rPr lang="en-IN" sz="7200" b="1" kern="100" dirty="0" err="1">
                <a:effectLst/>
                <a:latin typeface="Times New Roman" panose="02020603050405020304" pitchFamily="18" charset="0"/>
                <a:ea typeface="Calibri" panose="020F0502020204030204" pitchFamily="34" charset="0"/>
                <a:cs typeface="Times New Roman" panose="02020603050405020304" pitchFamily="18" charset="0"/>
              </a:rPr>
              <a:t>Mrudula</a:t>
            </a: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7200" b="1" kern="100" dirty="0" err="1">
                <a:effectLst/>
                <a:latin typeface="Times New Roman" panose="02020603050405020304" pitchFamily="18" charset="0"/>
                <a:ea typeface="Calibri" panose="020F0502020204030204" pitchFamily="34" charset="0"/>
                <a:cs typeface="Times New Roman" panose="02020603050405020304" pitchFamily="18" charset="0"/>
              </a:rPr>
              <a:t>Chilukuri</a:t>
            </a: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 NUID  002644914</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27922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718209-C3B6-80F9-B783-3338B88529A8}"/>
              </a:ext>
            </a:extLst>
          </p:cNvPr>
          <p:cNvPicPr>
            <a:picLocks noChangeAspect="1"/>
          </p:cNvPicPr>
          <p:nvPr/>
        </p:nvPicPr>
        <p:blipFill>
          <a:blip r:embed="rId2"/>
          <a:stretch>
            <a:fillRect/>
          </a:stretch>
        </p:blipFill>
        <p:spPr>
          <a:xfrm>
            <a:off x="174081" y="162197"/>
            <a:ext cx="5399448" cy="3005546"/>
          </a:xfrm>
          <a:prstGeom prst="rect">
            <a:avLst/>
          </a:prstGeom>
        </p:spPr>
      </p:pic>
      <p:pic>
        <p:nvPicPr>
          <p:cNvPr id="3" name="Picture 2">
            <a:extLst>
              <a:ext uri="{FF2B5EF4-FFF2-40B4-BE49-F238E27FC236}">
                <a16:creationId xmlns:a16="http://schemas.microsoft.com/office/drawing/2014/main" id="{16CE6981-C9E9-5205-54D4-530AD5CFD56D}"/>
              </a:ext>
            </a:extLst>
          </p:cNvPr>
          <p:cNvPicPr>
            <a:picLocks noChangeAspect="1"/>
          </p:cNvPicPr>
          <p:nvPr/>
        </p:nvPicPr>
        <p:blipFill>
          <a:blip r:embed="rId3"/>
          <a:stretch>
            <a:fillRect/>
          </a:stretch>
        </p:blipFill>
        <p:spPr>
          <a:xfrm>
            <a:off x="6324510" y="78558"/>
            <a:ext cx="5518383" cy="3172823"/>
          </a:xfrm>
          <a:prstGeom prst="rect">
            <a:avLst/>
          </a:prstGeom>
        </p:spPr>
      </p:pic>
      <p:pic>
        <p:nvPicPr>
          <p:cNvPr id="4" name="Picture 3">
            <a:extLst>
              <a:ext uri="{FF2B5EF4-FFF2-40B4-BE49-F238E27FC236}">
                <a16:creationId xmlns:a16="http://schemas.microsoft.com/office/drawing/2014/main" id="{14657F72-5352-8C40-A9BE-7A1C452E8950}"/>
              </a:ext>
            </a:extLst>
          </p:cNvPr>
          <p:cNvPicPr>
            <a:picLocks noChangeAspect="1"/>
          </p:cNvPicPr>
          <p:nvPr/>
        </p:nvPicPr>
        <p:blipFill>
          <a:blip r:embed="rId4"/>
          <a:stretch>
            <a:fillRect/>
          </a:stretch>
        </p:blipFill>
        <p:spPr>
          <a:xfrm>
            <a:off x="258445" y="3486877"/>
            <a:ext cx="5731510" cy="2860040"/>
          </a:xfrm>
          <a:prstGeom prst="rect">
            <a:avLst/>
          </a:prstGeom>
        </p:spPr>
      </p:pic>
      <p:pic>
        <p:nvPicPr>
          <p:cNvPr id="5" name="Picture 4">
            <a:extLst>
              <a:ext uri="{FF2B5EF4-FFF2-40B4-BE49-F238E27FC236}">
                <a16:creationId xmlns:a16="http://schemas.microsoft.com/office/drawing/2014/main" id="{1F2AB689-FA73-E2C5-EEF6-6DC8D5A34BB5}"/>
              </a:ext>
            </a:extLst>
          </p:cNvPr>
          <p:cNvPicPr>
            <a:picLocks noChangeAspect="1"/>
          </p:cNvPicPr>
          <p:nvPr/>
        </p:nvPicPr>
        <p:blipFill>
          <a:blip r:embed="rId5"/>
          <a:stretch>
            <a:fillRect/>
          </a:stretch>
        </p:blipFill>
        <p:spPr>
          <a:xfrm>
            <a:off x="6324510" y="3391627"/>
            <a:ext cx="5731510" cy="2955290"/>
          </a:xfrm>
          <a:prstGeom prst="rect">
            <a:avLst/>
          </a:prstGeom>
        </p:spPr>
      </p:pic>
    </p:spTree>
    <p:extLst>
      <p:ext uri="{BB962C8B-B14F-4D97-AF65-F5344CB8AC3E}">
        <p14:creationId xmlns:p14="http://schemas.microsoft.com/office/powerpoint/2010/main" val="131684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2A026B-9017-0422-7E0F-2CF0383E7AB2}"/>
              </a:ext>
            </a:extLst>
          </p:cNvPr>
          <p:cNvPicPr>
            <a:picLocks noChangeAspect="1"/>
          </p:cNvPicPr>
          <p:nvPr/>
        </p:nvPicPr>
        <p:blipFill>
          <a:blip r:embed="rId2"/>
          <a:stretch>
            <a:fillRect/>
          </a:stretch>
        </p:blipFill>
        <p:spPr>
          <a:xfrm>
            <a:off x="1371600" y="381000"/>
            <a:ext cx="9220199" cy="5998029"/>
          </a:xfrm>
          <a:prstGeom prst="rect">
            <a:avLst/>
          </a:prstGeom>
        </p:spPr>
      </p:pic>
    </p:spTree>
    <p:extLst>
      <p:ext uri="{BB962C8B-B14F-4D97-AF65-F5344CB8AC3E}">
        <p14:creationId xmlns:p14="http://schemas.microsoft.com/office/powerpoint/2010/main" val="1343789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918F-67A8-2C64-6028-8C790EA60FF9}"/>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0D998AFF-24F6-C0B4-35A5-53A817847220}"/>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Categorical Variable Encoding:</a:t>
            </a:r>
            <a:endParaRPr lang="en-US" b="0" i="0" dirty="0">
              <a:solidFill>
                <a:srgbClr val="ECECEC"/>
              </a:solidFill>
              <a:effectLst/>
              <a:highlight>
                <a:srgbClr val="212121"/>
              </a:highlight>
              <a:latin typeface="Söhne"/>
            </a:endParaRPr>
          </a:p>
          <a:p>
            <a:pPr lvl="1" algn="l">
              <a:buFont typeface="Arial" panose="020B0604020202020204" pitchFamily="34" charset="0"/>
              <a:buChar char="•"/>
            </a:pPr>
            <a:r>
              <a:rPr lang="en-US" b="0" i="0" dirty="0">
                <a:solidFill>
                  <a:srgbClr val="ECECEC"/>
                </a:solidFill>
                <a:effectLst/>
                <a:highlight>
                  <a:srgbClr val="212121"/>
                </a:highlight>
                <a:latin typeface="Söhne"/>
              </a:rPr>
              <a:t>Categorical features such as 'category', 'gender', and 'state' were transformed into numerical representations to enable their use in machine learning models, as shown through various visualizations like pie and bar charts.</a:t>
            </a:r>
          </a:p>
          <a:p>
            <a:pPr algn="l">
              <a:buFont typeface="Arial" panose="020B0604020202020204" pitchFamily="34" charset="0"/>
              <a:buChar char="•"/>
            </a:pPr>
            <a:r>
              <a:rPr lang="en-US" b="1" i="0" dirty="0">
                <a:solidFill>
                  <a:srgbClr val="ECECEC"/>
                </a:solidFill>
                <a:effectLst/>
                <a:highlight>
                  <a:srgbClr val="212121"/>
                </a:highlight>
                <a:latin typeface="Söhne"/>
              </a:rPr>
              <a:t>Skewed Transaction Amounts:</a:t>
            </a:r>
            <a:endParaRPr lang="en-US" b="0" i="0" dirty="0">
              <a:solidFill>
                <a:srgbClr val="ECECEC"/>
              </a:solidFill>
              <a:effectLst/>
              <a:highlight>
                <a:srgbClr val="212121"/>
              </a:highlight>
              <a:latin typeface="Söhne"/>
            </a:endParaRPr>
          </a:p>
          <a:p>
            <a:pPr lvl="1" algn="l">
              <a:buFont typeface="Arial" panose="020B0604020202020204" pitchFamily="34" charset="0"/>
              <a:buChar char="•"/>
            </a:pPr>
            <a:r>
              <a:rPr lang="en-US" b="0" i="0" dirty="0">
                <a:solidFill>
                  <a:srgbClr val="ECECEC"/>
                </a:solidFill>
                <a:effectLst/>
                <a:highlight>
                  <a:srgbClr val="212121"/>
                </a:highlight>
                <a:latin typeface="Söhne"/>
              </a:rPr>
              <a:t>Transaction amounts in both the training and testing datasets are skewed towards lower values, with smaller transactions being significantly more common than larger ones, as highlighted by the bar graphs.</a:t>
            </a:r>
          </a:p>
          <a:p>
            <a:pPr algn="l">
              <a:buFont typeface="Arial" panose="020B0604020202020204" pitchFamily="34" charset="0"/>
              <a:buChar char="•"/>
            </a:pPr>
            <a:r>
              <a:rPr lang="en-US" b="1" i="0" dirty="0">
                <a:solidFill>
                  <a:srgbClr val="ECECEC"/>
                </a:solidFill>
                <a:effectLst/>
                <a:highlight>
                  <a:srgbClr val="212121"/>
                </a:highlight>
                <a:latin typeface="Söhne"/>
              </a:rPr>
              <a:t>Consistency for Model Representation:</a:t>
            </a:r>
            <a:endParaRPr lang="en-US" b="0" i="0" dirty="0">
              <a:solidFill>
                <a:srgbClr val="ECECEC"/>
              </a:solidFill>
              <a:effectLst/>
              <a:highlight>
                <a:srgbClr val="212121"/>
              </a:highlight>
              <a:latin typeface="Söhne"/>
            </a:endParaRPr>
          </a:p>
          <a:p>
            <a:pPr lvl="1" algn="l">
              <a:buFont typeface="Arial" panose="020B0604020202020204" pitchFamily="34" charset="0"/>
              <a:buChar char="•"/>
            </a:pPr>
            <a:r>
              <a:rPr lang="en-US" b="0" i="0" dirty="0">
                <a:solidFill>
                  <a:srgbClr val="ECECEC"/>
                </a:solidFill>
                <a:effectLst/>
                <a:highlight>
                  <a:srgbClr val="212121"/>
                </a:highlight>
                <a:latin typeface="Söhne"/>
              </a:rPr>
              <a:t>The consistent distribution of transaction amounts between the training and testing datasets indicates that the machine learning models should be trained on a representative sample that includes transactions of all sizes to ensure balanced learning and performance evaluation.</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5382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E5CF9-5087-44CF-3D91-63B956383AC3}"/>
              </a:ext>
            </a:extLst>
          </p:cNvPr>
          <p:cNvPicPr>
            <a:picLocks noChangeAspect="1"/>
          </p:cNvPicPr>
          <p:nvPr/>
        </p:nvPicPr>
        <p:blipFill>
          <a:blip r:embed="rId2"/>
          <a:stretch>
            <a:fillRect/>
          </a:stretch>
        </p:blipFill>
        <p:spPr>
          <a:xfrm>
            <a:off x="2569029" y="671127"/>
            <a:ext cx="7151913" cy="5515745"/>
          </a:xfrm>
          <a:prstGeom prst="rect">
            <a:avLst/>
          </a:prstGeom>
        </p:spPr>
      </p:pic>
    </p:spTree>
    <p:extLst>
      <p:ext uri="{BB962C8B-B14F-4D97-AF65-F5344CB8AC3E}">
        <p14:creationId xmlns:p14="http://schemas.microsoft.com/office/powerpoint/2010/main" val="20464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E60B-9867-EEC2-EB0D-301A601B963E}"/>
              </a:ext>
            </a:extLst>
          </p:cNvPr>
          <p:cNvSpPr>
            <a:spLocks noGrp="1"/>
          </p:cNvSpPr>
          <p:nvPr>
            <p:ph type="title"/>
          </p:nvPr>
        </p:nvSpPr>
        <p:spPr/>
        <p:txBody>
          <a:bodyPr/>
          <a:lstStyle/>
          <a:p>
            <a:r>
              <a:rPr lang="en-IN" dirty="0"/>
              <a:t>Model Selection and Evaluation</a:t>
            </a:r>
          </a:p>
        </p:txBody>
      </p:sp>
      <p:sp>
        <p:nvSpPr>
          <p:cNvPr id="3" name="Content Placeholder 2">
            <a:extLst>
              <a:ext uri="{FF2B5EF4-FFF2-40B4-BE49-F238E27FC236}">
                <a16:creationId xmlns:a16="http://schemas.microsoft.com/office/drawing/2014/main" id="{B381C064-ABF8-D455-EFE4-725975C00973}"/>
              </a:ext>
            </a:extLst>
          </p:cNvPr>
          <p:cNvSpPr>
            <a:spLocks noGrp="1"/>
          </p:cNvSpPr>
          <p:nvPr>
            <p:ph idx="1"/>
          </p:nvPr>
        </p:nvSpPr>
        <p:spPr/>
        <p:txBody>
          <a:bodyPr/>
          <a:lstStyle/>
          <a:p>
            <a:pPr algn="l">
              <a:buFont typeface="Arial" panose="020B0604020202020204" pitchFamily="34" charset="0"/>
              <a:buChar char="•"/>
            </a:pPr>
            <a:r>
              <a:rPr lang="en-IN" b="0" i="0" dirty="0">
                <a:solidFill>
                  <a:srgbClr val="ECECEC"/>
                </a:solidFill>
                <a:effectLst/>
                <a:highlight>
                  <a:srgbClr val="212121"/>
                </a:highlight>
                <a:latin typeface="Söhne"/>
              </a:rPr>
              <a:t>Chose Linear Classifier for initial feature engineering before using complex models.</a:t>
            </a:r>
          </a:p>
          <a:p>
            <a:pPr algn="l">
              <a:buFont typeface="Arial" panose="020B0604020202020204" pitchFamily="34" charset="0"/>
              <a:buChar char="•"/>
            </a:pPr>
            <a:r>
              <a:rPr lang="en-IN" b="0" i="0" dirty="0">
                <a:solidFill>
                  <a:srgbClr val="ECECEC"/>
                </a:solidFill>
                <a:effectLst/>
                <a:highlight>
                  <a:srgbClr val="212121"/>
                </a:highlight>
                <a:latin typeface="Söhne"/>
              </a:rPr>
              <a:t>Evaluated Decision Tree and Random Forest for handling potentially unbalanced data.</a:t>
            </a:r>
          </a:p>
          <a:p>
            <a:pPr algn="l">
              <a:buFont typeface="Arial" panose="020B0604020202020204" pitchFamily="34" charset="0"/>
              <a:buChar char="•"/>
            </a:pPr>
            <a:r>
              <a:rPr lang="en-IN" b="0" i="0" dirty="0">
                <a:solidFill>
                  <a:srgbClr val="ECECEC"/>
                </a:solidFill>
                <a:effectLst/>
                <a:highlight>
                  <a:srgbClr val="212121"/>
                </a:highlight>
                <a:latin typeface="Söhne"/>
              </a:rPr>
              <a:t>Employed Support Vector Classifier to better classify values through dimensional separation.</a:t>
            </a:r>
          </a:p>
          <a:p>
            <a:pPr algn="l">
              <a:buFont typeface="Arial" panose="020B0604020202020204" pitchFamily="34" charset="0"/>
              <a:buChar char="•"/>
            </a:pPr>
            <a:r>
              <a:rPr lang="en-IN" b="0" i="0" dirty="0">
                <a:solidFill>
                  <a:srgbClr val="ECECEC"/>
                </a:solidFill>
                <a:effectLst/>
                <a:highlight>
                  <a:srgbClr val="212121"/>
                </a:highlight>
                <a:latin typeface="Söhne"/>
              </a:rPr>
              <a:t>Applied Gaussian Naïve Bayes method for its proficiency with unbalanced datasets.</a:t>
            </a:r>
          </a:p>
          <a:p>
            <a:pPr algn="l">
              <a:buFont typeface="Arial" panose="020B0604020202020204" pitchFamily="34" charset="0"/>
              <a:buChar char="•"/>
            </a:pPr>
            <a:r>
              <a:rPr lang="en-IN" b="0" i="0" dirty="0">
                <a:solidFill>
                  <a:srgbClr val="ECECEC"/>
                </a:solidFill>
                <a:effectLst/>
                <a:highlight>
                  <a:srgbClr val="212121"/>
                </a:highlight>
                <a:latin typeface="Söhne"/>
              </a:rPr>
              <a:t>Prioritized model hyperparameter tuning to prevent overfitting and optimize performance.</a:t>
            </a:r>
          </a:p>
          <a:p>
            <a:pPr marL="0" indent="0">
              <a:buNone/>
            </a:pPr>
            <a:endParaRPr lang="en-IN" dirty="0"/>
          </a:p>
        </p:txBody>
      </p:sp>
    </p:spTree>
    <p:extLst>
      <p:ext uri="{BB962C8B-B14F-4D97-AF65-F5344CB8AC3E}">
        <p14:creationId xmlns:p14="http://schemas.microsoft.com/office/powerpoint/2010/main" val="421969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6C8511-3CBC-D6FC-65D3-36DAADD1B526}"/>
              </a:ext>
            </a:extLst>
          </p:cNvPr>
          <p:cNvPicPr>
            <a:picLocks noChangeAspect="1"/>
          </p:cNvPicPr>
          <p:nvPr/>
        </p:nvPicPr>
        <p:blipFill>
          <a:blip r:embed="rId2"/>
          <a:stretch>
            <a:fillRect/>
          </a:stretch>
        </p:blipFill>
        <p:spPr>
          <a:xfrm>
            <a:off x="256494" y="114300"/>
            <a:ext cx="3819525" cy="3429000"/>
          </a:xfrm>
          <a:prstGeom prst="rect">
            <a:avLst/>
          </a:prstGeom>
        </p:spPr>
      </p:pic>
      <p:sp>
        <p:nvSpPr>
          <p:cNvPr id="3" name="TextBox 2">
            <a:extLst>
              <a:ext uri="{FF2B5EF4-FFF2-40B4-BE49-F238E27FC236}">
                <a16:creationId xmlns:a16="http://schemas.microsoft.com/office/drawing/2014/main" id="{B6AA33EF-4738-E3CF-14B6-A98F39B936F2}"/>
              </a:ext>
            </a:extLst>
          </p:cNvPr>
          <p:cNvSpPr txBox="1"/>
          <p:nvPr/>
        </p:nvSpPr>
        <p:spPr>
          <a:xfrm>
            <a:off x="8793110" y="4853896"/>
            <a:ext cx="2097690" cy="368755"/>
          </a:xfrm>
          <a:prstGeom prst="rect">
            <a:avLst/>
          </a:prstGeom>
          <a:noFill/>
        </p:spPr>
        <p:txBody>
          <a:bodyPr wrap="none" rtlCol="0">
            <a:spAutoFit/>
          </a:bodyPr>
          <a:lstStyle/>
          <a:p>
            <a:pPr>
              <a:lnSpc>
                <a:spcPct val="107000"/>
              </a:lnSpc>
              <a:spcAft>
                <a:spcPts val="800"/>
              </a:spcAft>
            </a:pPr>
            <a:r>
              <a:rPr lang="en-IN" b="1" dirty="0">
                <a:latin typeface="Times New Roman" panose="02020603050405020304" pitchFamily="18" charset="0"/>
                <a:cs typeface="Times New Roman" panose="02020603050405020304" pitchFamily="18" charset="0"/>
              </a:rPr>
              <a:t>Logistic Regression</a:t>
            </a:r>
          </a:p>
        </p:txBody>
      </p:sp>
      <p:pic>
        <p:nvPicPr>
          <p:cNvPr id="4" name="Picture 3">
            <a:extLst>
              <a:ext uri="{FF2B5EF4-FFF2-40B4-BE49-F238E27FC236}">
                <a16:creationId xmlns:a16="http://schemas.microsoft.com/office/drawing/2014/main" id="{3649F944-D7A5-CD76-15F2-DAB7A2A109C7}"/>
              </a:ext>
            </a:extLst>
          </p:cNvPr>
          <p:cNvPicPr>
            <a:picLocks noChangeAspect="1"/>
          </p:cNvPicPr>
          <p:nvPr/>
        </p:nvPicPr>
        <p:blipFill>
          <a:blip r:embed="rId3"/>
          <a:stretch>
            <a:fillRect/>
          </a:stretch>
        </p:blipFill>
        <p:spPr>
          <a:xfrm>
            <a:off x="4209959" y="216580"/>
            <a:ext cx="5731510" cy="1787525"/>
          </a:xfrm>
          <a:prstGeom prst="rect">
            <a:avLst/>
          </a:prstGeom>
        </p:spPr>
      </p:pic>
      <p:pic>
        <p:nvPicPr>
          <p:cNvPr id="6" name="Picture 5">
            <a:extLst>
              <a:ext uri="{FF2B5EF4-FFF2-40B4-BE49-F238E27FC236}">
                <a16:creationId xmlns:a16="http://schemas.microsoft.com/office/drawing/2014/main" id="{9AF20BCF-4191-7EFE-2F6A-CBF691C68424}"/>
              </a:ext>
            </a:extLst>
          </p:cNvPr>
          <p:cNvPicPr>
            <a:picLocks noChangeAspect="1"/>
          </p:cNvPicPr>
          <p:nvPr/>
        </p:nvPicPr>
        <p:blipFill>
          <a:blip r:embed="rId4"/>
          <a:stretch>
            <a:fillRect/>
          </a:stretch>
        </p:blipFill>
        <p:spPr>
          <a:xfrm>
            <a:off x="4076019" y="3634013"/>
            <a:ext cx="3805617" cy="3007407"/>
          </a:xfrm>
          <a:prstGeom prst="rect">
            <a:avLst/>
          </a:prstGeom>
        </p:spPr>
      </p:pic>
      <p:sp>
        <p:nvSpPr>
          <p:cNvPr id="7" name="TextBox 6">
            <a:extLst>
              <a:ext uri="{FF2B5EF4-FFF2-40B4-BE49-F238E27FC236}">
                <a16:creationId xmlns:a16="http://schemas.microsoft.com/office/drawing/2014/main" id="{60C40B91-3E6E-C7F1-3085-5383398CE107}"/>
              </a:ext>
            </a:extLst>
          </p:cNvPr>
          <p:cNvSpPr txBox="1"/>
          <p:nvPr/>
        </p:nvSpPr>
        <p:spPr>
          <a:xfrm>
            <a:off x="5856515" y="2318657"/>
            <a:ext cx="2559547" cy="1045286"/>
          </a:xfrm>
          <a:prstGeom prst="rect">
            <a:avLst/>
          </a:prstGeom>
          <a:noFill/>
        </p:spPr>
        <p:txBody>
          <a:bodyPr wrap="non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rPr>
              <a:t>Decision Tree Classifier </a:t>
            </a:r>
            <a:br>
              <a:rPr lang="en-IN" sz="1800" b="1" dirty="0">
                <a:effectLst/>
                <a:latin typeface="Times New Roman" panose="02020603050405020304" pitchFamily="18" charset="0"/>
                <a:ea typeface="Calibri" panose="020F0502020204030204" pitchFamily="34" charset="0"/>
              </a:rPr>
            </a:br>
            <a:endParaRPr lang="en-IN" dirty="0"/>
          </a:p>
        </p:txBody>
      </p:sp>
    </p:spTree>
    <p:extLst>
      <p:ext uri="{BB962C8B-B14F-4D97-AF65-F5344CB8AC3E}">
        <p14:creationId xmlns:p14="http://schemas.microsoft.com/office/powerpoint/2010/main" val="56978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squares with numbers and a white background&#10;&#10;Description automatically generated">
            <a:extLst>
              <a:ext uri="{FF2B5EF4-FFF2-40B4-BE49-F238E27FC236}">
                <a16:creationId xmlns:a16="http://schemas.microsoft.com/office/drawing/2014/main" id="{454C3F4A-4FB4-DC8E-5D99-BFA069300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66" y="246813"/>
            <a:ext cx="4981575" cy="3688080"/>
          </a:xfrm>
          <a:prstGeom prst="rect">
            <a:avLst/>
          </a:prstGeom>
        </p:spPr>
      </p:pic>
      <p:sp>
        <p:nvSpPr>
          <p:cNvPr id="10" name="TextBox 9">
            <a:extLst>
              <a:ext uri="{FF2B5EF4-FFF2-40B4-BE49-F238E27FC236}">
                <a16:creationId xmlns:a16="http://schemas.microsoft.com/office/drawing/2014/main" id="{CC0905BA-9346-8AD9-86E9-79E4439B56E1}"/>
              </a:ext>
            </a:extLst>
          </p:cNvPr>
          <p:cNvSpPr txBox="1"/>
          <p:nvPr/>
        </p:nvSpPr>
        <p:spPr>
          <a:xfrm>
            <a:off x="6947210" y="1550020"/>
            <a:ext cx="2896947" cy="369332"/>
          </a:xfrm>
          <a:prstGeom prst="rect">
            <a:avLst/>
          </a:prstGeom>
          <a:noFill/>
        </p:spPr>
        <p:txBody>
          <a:bodyPr wrap="none" rtlCol="0">
            <a:spAutoFit/>
          </a:bodyPr>
          <a:lstStyle/>
          <a:p>
            <a:r>
              <a:rPr lang="en-IN" dirty="0"/>
              <a:t>Support Vector Classifier</a:t>
            </a:r>
          </a:p>
        </p:txBody>
      </p:sp>
      <p:sp>
        <p:nvSpPr>
          <p:cNvPr id="13" name="TextBox 12">
            <a:extLst>
              <a:ext uri="{FF2B5EF4-FFF2-40B4-BE49-F238E27FC236}">
                <a16:creationId xmlns:a16="http://schemas.microsoft.com/office/drawing/2014/main" id="{4E58BF39-FA2D-3AEF-4744-E69BE57EABC0}"/>
              </a:ext>
            </a:extLst>
          </p:cNvPr>
          <p:cNvSpPr txBox="1"/>
          <p:nvPr/>
        </p:nvSpPr>
        <p:spPr>
          <a:xfrm>
            <a:off x="810322" y="4479073"/>
            <a:ext cx="8868937" cy="1815882"/>
          </a:xfrm>
          <a:prstGeom prst="rect">
            <a:avLst/>
          </a:prstGeom>
          <a:noFill/>
        </p:spPr>
        <p:txBody>
          <a:bodyPr wrap="square" rtlCol="0">
            <a:spAutoFit/>
          </a:bodyPr>
          <a:lstStyle/>
          <a:p>
            <a:pPr algn="l"/>
            <a:r>
              <a:rPr lang="en-IN" sz="1400" dirty="0"/>
              <a:t>Time Series Analysis :</a:t>
            </a:r>
          </a:p>
          <a:p>
            <a:pPr algn="l"/>
            <a:br>
              <a:rPr lang="en-IN" sz="1400" dirty="0"/>
            </a:br>
            <a:r>
              <a:rPr lang="en-US" sz="1400" b="0" i="0" dirty="0">
                <a:solidFill>
                  <a:srgbClr val="ECECEC"/>
                </a:solidFill>
                <a:effectLst/>
                <a:highlight>
                  <a:srgbClr val="212121"/>
                </a:highlight>
                <a:latin typeface="Söhne"/>
              </a:rPr>
              <a:t>ARIMA analysis detects patterns and predicts future fraud trends by correlating time series insights with other predictive indicators identified through exploratory data analysis and feature engineering.</a:t>
            </a:r>
          </a:p>
          <a:p>
            <a:pPr algn="l"/>
            <a:endParaRPr lang="en-US" sz="1400" b="0" i="0" dirty="0">
              <a:solidFill>
                <a:srgbClr val="ECECEC"/>
              </a:solidFill>
              <a:effectLst/>
              <a:highlight>
                <a:srgbClr val="212121"/>
              </a:highlight>
              <a:latin typeface="Söhne"/>
            </a:endParaRPr>
          </a:p>
          <a:p>
            <a:pPr algn="l">
              <a:buFont typeface="Arial" panose="020B0604020202020204" pitchFamily="34" charset="0"/>
              <a:buChar char="•"/>
            </a:pPr>
            <a:r>
              <a:rPr lang="en-US" sz="1400" b="0" i="0" dirty="0">
                <a:solidFill>
                  <a:srgbClr val="ECECEC"/>
                </a:solidFill>
                <a:effectLst/>
                <a:highlight>
                  <a:srgbClr val="212121"/>
                </a:highlight>
                <a:latin typeface="Söhne"/>
              </a:rPr>
              <a:t>Trained ARIMA model with order (5, 1, 0) forecasts '</a:t>
            </a:r>
            <a:r>
              <a:rPr lang="en-US" sz="1400" b="0" i="0" dirty="0" err="1">
                <a:solidFill>
                  <a:srgbClr val="ECECEC"/>
                </a:solidFill>
                <a:effectLst/>
                <a:highlight>
                  <a:srgbClr val="212121"/>
                </a:highlight>
                <a:latin typeface="Söhne"/>
              </a:rPr>
              <a:t>is_fraud</a:t>
            </a:r>
            <a:r>
              <a:rPr lang="en-US" sz="1400" b="0" i="0" dirty="0">
                <a:solidFill>
                  <a:srgbClr val="ECECEC"/>
                </a:solidFill>
                <a:effectLst/>
                <a:highlight>
                  <a:srgbClr val="212121"/>
                </a:highlight>
                <a:latin typeface="Söhne"/>
              </a:rPr>
              <a:t>' values for the testing set, evaluated using Mean Squared Error (MSE) and Mean Absolute Error (MAE), with actual vs. predicted fraudulent transactions plotted using matplotlib.</a:t>
            </a:r>
          </a:p>
          <a:p>
            <a:endParaRPr lang="en-IN" sz="1400" dirty="0"/>
          </a:p>
        </p:txBody>
      </p:sp>
    </p:spTree>
    <p:extLst>
      <p:ext uri="{BB962C8B-B14F-4D97-AF65-F5344CB8AC3E}">
        <p14:creationId xmlns:p14="http://schemas.microsoft.com/office/powerpoint/2010/main" val="335748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12119-F274-5982-D5D0-FE0782696A33}"/>
              </a:ext>
            </a:extLst>
          </p:cNvPr>
          <p:cNvSpPr txBox="1">
            <a:spLocks noGrp="1"/>
          </p:cNvSpPr>
          <p:nvPr>
            <p:ph type="title"/>
          </p:nvPr>
        </p:nvSpPr>
        <p:spPr>
          <a:xfrm>
            <a:off x="809625" y="711098"/>
            <a:ext cx="4176143" cy="706540"/>
          </a:xfrm>
          <a:prstGeom prst="rect">
            <a:avLst/>
          </a:prstGeom>
          <a:noFill/>
        </p:spPr>
        <p:txBody>
          <a:bodyPr wrap="none" rtlCol="0">
            <a:spAutoFit/>
          </a:bodyPr>
          <a:lstStyle/>
          <a:p>
            <a:pPr>
              <a:lnSpc>
                <a:spcPct val="107000"/>
              </a:lnSpc>
              <a:spcAft>
                <a:spcPts val="800"/>
              </a:spcAft>
            </a:pPr>
            <a:r>
              <a:rPr lang="en-IN" b="1" dirty="0">
                <a:latin typeface="Times New Roman" panose="02020603050405020304" pitchFamily="18" charset="0"/>
                <a:cs typeface="Times New Roman" panose="02020603050405020304" pitchFamily="18" charset="0"/>
              </a:rPr>
              <a:t>Best Suited Model</a:t>
            </a:r>
          </a:p>
        </p:txBody>
      </p:sp>
      <p:pic>
        <p:nvPicPr>
          <p:cNvPr id="2" name="Content Placeholder 1">
            <a:extLst>
              <a:ext uri="{FF2B5EF4-FFF2-40B4-BE49-F238E27FC236}">
                <a16:creationId xmlns:a16="http://schemas.microsoft.com/office/drawing/2014/main" id="{44AD1AD2-DFC4-6A6F-8151-D40EB8E7C50B}"/>
              </a:ext>
            </a:extLst>
          </p:cNvPr>
          <p:cNvPicPr>
            <a:picLocks noGrp="1" noChangeAspect="1"/>
          </p:cNvPicPr>
          <p:nvPr>
            <p:ph idx="1"/>
          </p:nvPr>
        </p:nvPicPr>
        <p:blipFill>
          <a:blip r:embed="rId2"/>
          <a:stretch>
            <a:fillRect/>
          </a:stretch>
        </p:blipFill>
        <p:spPr>
          <a:xfrm>
            <a:off x="313518" y="2516094"/>
            <a:ext cx="5782482" cy="2962688"/>
          </a:xfrm>
          <a:prstGeom prst="rect">
            <a:avLst/>
          </a:prstGeom>
        </p:spPr>
      </p:pic>
      <p:sp>
        <p:nvSpPr>
          <p:cNvPr id="3" name="TextBox 2">
            <a:extLst>
              <a:ext uri="{FF2B5EF4-FFF2-40B4-BE49-F238E27FC236}">
                <a16:creationId xmlns:a16="http://schemas.microsoft.com/office/drawing/2014/main" id="{79BACAE2-7B9A-7161-E135-47FE2B3BFAFC}"/>
              </a:ext>
            </a:extLst>
          </p:cNvPr>
          <p:cNvSpPr txBox="1"/>
          <p:nvPr/>
        </p:nvSpPr>
        <p:spPr>
          <a:xfrm>
            <a:off x="7330865" y="1859864"/>
            <a:ext cx="4291139" cy="5355312"/>
          </a:xfrm>
          <a:prstGeom prst="rect">
            <a:avLst/>
          </a:prstGeom>
          <a:noFill/>
        </p:spPr>
        <p:txBody>
          <a:bodyPr wrap="square" rtlCol="0">
            <a:spAutoFit/>
          </a:bodyPr>
          <a:lstStyle/>
          <a:p>
            <a:pPr algn="l">
              <a:buFont typeface="Arial" panose="020B0604020202020204" pitchFamily="34" charset="0"/>
              <a:buChar char="•"/>
            </a:pPr>
            <a:r>
              <a:rPr lang="en-US" b="0" i="0" dirty="0">
                <a:solidFill>
                  <a:srgbClr val="ECECEC"/>
                </a:solidFill>
                <a:effectLst/>
                <a:highlight>
                  <a:srgbClr val="212121"/>
                </a:highlight>
                <a:latin typeface="Söhne"/>
              </a:rPr>
              <a:t>Logistic Regression Model excels in accurately identifying fraudulent transactions, leveraging its probabilistic outcomes and compatibility with linearly separable data.</a:t>
            </a:r>
          </a:p>
          <a:p>
            <a:pPr algn="l"/>
            <a:endParaRPr lang="en-US" b="0" i="0" dirty="0">
              <a:solidFill>
                <a:srgbClr val="ECECEC"/>
              </a:solidFill>
              <a:effectLst/>
              <a:highlight>
                <a:srgbClr val="212121"/>
              </a:highlight>
              <a:latin typeface="Söhne"/>
            </a:endParaRPr>
          </a:p>
          <a:p>
            <a:pPr algn="l">
              <a:buFont typeface="Arial" panose="020B0604020202020204" pitchFamily="34" charset="0"/>
              <a:buChar char="•"/>
            </a:pPr>
            <a:r>
              <a:rPr lang="en-US" b="0" i="0" dirty="0">
                <a:solidFill>
                  <a:srgbClr val="ECECEC"/>
                </a:solidFill>
                <a:effectLst/>
                <a:highlight>
                  <a:srgbClr val="212121"/>
                </a:highlight>
                <a:latin typeface="Söhne"/>
              </a:rPr>
              <a:t>Naive Bayes, though exhibiting lower accuracy, remains pivotal in fraud detection with its foundational statistical approach, simplifying computation and serving as a rapid assessment tool for imbalanced datasets.</a:t>
            </a:r>
          </a:p>
          <a:p>
            <a:pPr algn="l"/>
            <a:endParaRPr lang="en-US" b="0" i="0" dirty="0">
              <a:solidFill>
                <a:srgbClr val="ECECEC"/>
              </a:solidFill>
              <a:effectLst/>
              <a:highlight>
                <a:srgbClr val="212121"/>
              </a:highlight>
              <a:latin typeface="Söhne"/>
            </a:endParaRPr>
          </a:p>
          <a:p>
            <a:pPr algn="l">
              <a:buFont typeface="Arial" panose="020B0604020202020204" pitchFamily="34" charset="0"/>
              <a:buChar char="•"/>
            </a:pPr>
            <a:r>
              <a:rPr lang="en-US" b="0" i="0" dirty="0">
                <a:solidFill>
                  <a:srgbClr val="ECECEC"/>
                </a:solidFill>
                <a:effectLst/>
                <a:highlight>
                  <a:srgbClr val="212121"/>
                </a:highlight>
                <a:latin typeface="Söhne"/>
              </a:rPr>
              <a:t>Accuracy alone doesn't determine model utility in fraud detection; Naive Bayes' ability to prioritize recall for fraudulent transactions makes it indispensable in real-time fraud detection systems.</a:t>
            </a:r>
          </a:p>
          <a:p>
            <a:endParaRPr lang="en-IN" dirty="0"/>
          </a:p>
        </p:txBody>
      </p:sp>
    </p:spTree>
    <p:extLst>
      <p:ext uri="{BB962C8B-B14F-4D97-AF65-F5344CB8AC3E}">
        <p14:creationId xmlns:p14="http://schemas.microsoft.com/office/powerpoint/2010/main" val="2140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12119-F274-5982-D5D0-FE0782696A33}"/>
              </a:ext>
            </a:extLst>
          </p:cNvPr>
          <p:cNvSpPr txBox="1">
            <a:spLocks noGrp="1"/>
          </p:cNvSpPr>
          <p:nvPr>
            <p:ph type="title"/>
          </p:nvPr>
        </p:nvSpPr>
        <p:spPr>
          <a:xfrm>
            <a:off x="809625" y="711098"/>
            <a:ext cx="2637260" cy="706540"/>
          </a:xfrm>
          <a:prstGeom prst="rect">
            <a:avLst/>
          </a:prstGeom>
          <a:noFill/>
        </p:spPr>
        <p:txBody>
          <a:bodyPr wrap="none" rtlCol="0">
            <a:spAutoFit/>
          </a:bodyPr>
          <a:lstStyle/>
          <a:p>
            <a:pPr>
              <a:lnSpc>
                <a:spcPct val="107000"/>
              </a:lnSpc>
              <a:spcAft>
                <a:spcPts val="800"/>
              </a:spcAft>
            </a:pPr>
            <a:r>
              <a:rPr lang="en-IN" b="1" dirty="0">
                <a:latin typeface="Times New Roman" panose="02020603050405020304" pitchFamily="18" charset="0"/>
                <a:cs typeface="Times New Roman" panose="02020603050405020304" pitchFamily="18" charset="0"/>
              </a:rPr>
              <a:t>Conclusion</a:t>
            </a:r>
          </a:p>
        </p:txBody>
      </p:sp>
      <p:sp>
        <p:nvSpPr>
          <p:cNvPr id="2" name="Content Placeholder 1">
            <a:extLst>
              <a:ext uri="{FF2B5EF4-FFF2-40B4-BE49-F238E27FC236}">
                <a16:creationId xmlns:a16="http://schemas.microsoft.com/office/drawing/2014/main" id="{9BBCE8EB-A437-087A-3605-BEB4F4113BF1}"/>
              </a:ext>
            </a:extLst>
          </p:cNvPr>
          <p:cNvSpPr>
            <a:spLocks noGrp="1" noChangeArrowheads="1"/>
          </p:cNvSpPr>
          <p:nvPr>
            <p:ph idx="1"/>
          </p:nvPr>
        </p:nvSpPr>
        <p:spPr bwMode="auto">
          <a:xfrm>
            <a:off x="818712" y="3209547"/>
            <a:ext cx="9819551" cy="166199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ECECEC"/>
                </a:solidFill>
                <a:effectLst/>
                <a:latin typeface="Söhne"/>
              </a:rPr>
              <a:t> Analysis of 2019-2020 transaction data from 1000 customers and 800 merchants drove our proactive approach to enhancing fraud detection mechanisms amidst escalating fraudulent activities.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ECECEC"/>
                </a:solidFill>
                <a:effectLst/>
                <a:latin typeface="Söhne"/>
              </a:rPr>
              <a:t> Methodology involved meticulous data cleaning, exploratory analysis, and feature engineering, showcasing the potential of logistic regression, decision trees, and Naive Bayes in developing effective fraud detection 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ECECEC"/>
                </a:solidFill>
                <a:effectLst/>
                <a:latin typeface="Söhne"/>
              </a:rPr>
              <a:t> Logistic Regression Model 2 led in accuracy, while Naive Bayes, despite lower accuracy, proved crucial for rapid initial assessments in imbalanced datasets, highlighting the multifaceted approach needed in combating fraud.</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318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92BC5-7659-9D66-819C-20D81DC01AAA}"/>
              </a:ext>
            </a:extLst>
          </p:cNvPr>
          <p:cNvSpPr>
            <a:spLocks noGrp="1"/>
          </p:cNvSpPr>
          <p:nvPr>
            <p:ph idx="1"/>
          </p:nvPr>
        </p:nvSpPr>
        <p:spPr/>
        <p:txBody>
          <a:bodyPr/>
          <a:lstStyle/>
          <a:p>
            <a:pPr algn="l">
              <a:buFont typeface="+mj-lt"/>
              <a:buAutoNum type="arabicPeriod"/>
            </a:pPr>
            <a:r>
              <a:rPr lang="en-US" b="0" i="0" dirty="0">
                <a:solidFill>
                  <a:srgbClr val="ECECEC"/>
                </a:solidFill>
                <a:effectLst/>
                <a:highlight>
                  <a:srgbClr val="212121"/>
                </a:highlight>
                <a:latin typeface="Söhne"/>
              </a:rPr>
              <a:t>We aim to create a sophisticated fraud detection system that combines advanced machine learning, including deep learning and ensemble models, to not only identify but also adapt to new fraudulent patterns in real-time, significantly reducing false positives.</a:t>
            </a:r>
          </a:p>
          <a:p>
            <a:pPr algn="l">
              <a:buFont typeface="+mj-lt"/>
              <a:buAutoNum type="arabicPeriod"/>
            </a:pPr>
            <a:r>
              <a:rPr lang="en-US" b="0" i="0" dirty="0">
                <a:solidFill>
                  <a:srgbClr val="ECECEC"/>
                </a:solidFill>
                <a:effectLst/>
                <a:highlight>
                  <a:srgbClr val="212121"/>
                </a:highlight>
                <a:latin typeface="Söhne"/>
              </a:rPr>
              <a:t>By merging these machine learning models with live transactional data, our goal is to provide financial institutions with an adaptive, learning fraud prevention tool that integrates comprehensive data analysis and predictive analytics for a cutting-edge solution in financial security.</a:t>
            </a:r>
          </a:p>
          <a:p>
            <a:pPr marL="0" indent="0">
              <a:buNone/>
            </a:pPr>
            <a:endParaRPr lang="en-IN" dirty="0"/>
          </a:p>
        </p:txBody>
      </p:sp>
      <p:sp>
        <p:nvSpPr>
          <p:cNvPr id="4" name="Title 3">
            <a:extLst>
              <a:ext uri="{FF2B5EF4-FFF2-40B4-BE49-F238E27FC236}">
                <a16:creationId xmlns:a16="http://schemas.microsoft.com/office/drawing/2014/main" id="{3DB12119-F274-5982-D5D0-FE0782696A33}"/>
              </a:ext>
            </a:extLst>
          </p:cNvPr>
          <p:cNvSpPr txBox="1">
            <a:spLocks noGrp="1"/>
          </p:cNvSpPr>
          <p:nvPr>
            <p:ph type="title"/>
          </p:nvPr>
        </p:nvSpPr>
        <p:spPr>
          <a:xfrm>
            <a:off x="809625" y="711098"/>
            <a:ext cx="3058466" cy="706540"/>
          </a:xfrm>
          <a:prstGeom prst="rect">
            <a:avLst/>
          </a:prstGeom>
          <a:noFill/>
        </p:spPr>
        <p:txBody>
          <a:bodyPr wrap="none" rtlCol="0">
            <a:spAutoFit/>
          </a:bodyPr>
          <a:lstStyle/>
          <a:p>
            <a:pPr>
              <a:lnSpc>
                <a:spcPct val="107000"/>
              </a:lnSpc>
              <a:spcAft>
                <a:spcPts val="800"/>
              </a:spcAft>
            </a:pPr>
            <a:r>
              <a:rPr lang="en-IN" b="1" dirty="0">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92216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D504-8676-98EE-0CB2-E6DCC8D13BF0}"/>
              </a:ext>
            </a:extLst>
          </p:cNvPr>
          <p:cNvSpPr>
            <a:spLocks noGrp="1"/>
          </p:cNvSpPr>
          <p:nvPr>
            <p:ph type="title"/>
          </p:nvPr>
        </p:nvSpPr>
        <p:spPr/>
        <p:txBody>
          <a:bodyPr/>
          <a:lstStyle/>
          <a:p>
            <a:r>
              <a:rPr lang="en-IN" dirty="0"/>
              <a:t>Introduction</a:t>
            </a:r>
          </a:p>
        </p:txBody>
      </p:sp>
      <p:sp>
        <p:nvSpPr>
          <p:cNvPr id="4" name="Rectangle 1">
            <a:extLst>
              <a:ext uri="{FF2B5EF4-FFF2-40B4-BE49-F238E27FC236}">
                <a16:creationId xmlns:a16="http://schemas.microsoft.com/office/drawing/2014/main" id="{D575566F-C241-DCD7-E6DE-FE2760A769BD}"/>
              </a:ext>
            </a:extLst>
          </p:cNvPr>
          <p:cNvSpPr>
            <a:spLocks noGrp="1" noChangeArrowheads="1"/>
          </p:cNvSpPr>
          <p:nvPr>
            <p:ph idx="1"/>
          </p:nvPr>
        </p:nvSpPr>
        <p:spPr bwMode="auto">
          <a:xfrm>
            <a:off x="731626" y="2756536"/>
            <a:ext cx="10197631" cy="304698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Dataset: Detailed credit card transaction records from 2019 to 2020, encompassing 1000 customers and 800 merchants.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Motivation: Addressing the urgent need to enhance fraud detection amidst rising sophisticated fraudster tactics.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Opportunity: Leveraging machine learning on the dataset to proactively detect fraud, optimizing feature selection and model deployment.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Insights: Uncovering transactional patterns, fraudulent behaviors, and dynamics between customers and merchants to fortify fraud detection mechanisms.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83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92BC5-7659-9D66-819C-20D81DC01AAA}"/>
              </a:ext>
            </a:extLst>
          </p:cNvPr>
          <p:cNvSpPr>
            <a:spLocks noGrp="1"/>
          </p:cNvSpPr>
          <p:nvPr>
            <p:ph idx="1"/>
          </p:nvPr>
        </p:nvSpPr>
        <p:spPr/>
        <p:txBody>
          <a:bodyPr/>
          <a:lstStyle/>
          <a:p>
            <a:pPr marL="0" indent="0">
              <a:lnSpc>
                <a:spcPct val="107000"/>
              </a:lnSpc>
              <a:spcAft>
                <a:spcPts val="800"/>
              </a:spcAft>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https://www.kaggle.com/datasets/kartik2112/fraud-detection/dataTop</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of Form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https://www.sciencedirect.com/science/article/pii/S187705092030065X</a:t>
            </a:r>
            <a:endParaRPr lang="en-IN" sz="14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https://www.kaggle.com/datasets/mlg-ulb/creditcardfraud/data</a:t>
            </a:r>
          </a:p>
          <a:p>
            <a:pPr marL="0" indent="0">
              <a:buNone/>
            </a:pPr>
            <a:endParaRPr lang="en-IN" dirty="0"/>
          </a:p>
        </p:txBody>
      </p:sp>
      <p:sp>
        <p:nvSpPr>
          <p:cNvPr id="4" name="Title 3">
            <a:extLst>
              <a:ext uri="{FF2B5EF4-FFF2-40B4-BE49-F238E27FC236}">
                <a16:creationId xmlns:a16="http://schemas.microsoft.com/office/drawing/2014/main" id="{3DB12119-F274-5982-D5D0-FE0782696A33}"/>
              </a:ext>
            </a:extLst>
          </p:cNvPr>
          <p:cNvSpPr txBox="1">
            <a:spLocks noGrp="1"/>
          </p:cNvSpPr>
          <p:nvPr>
            <p:ph type="title"/>
          </p:nvPr>
        </p:nvSpPr>
        <p:spPr>
          <a:xfrm>
            <a:off x="809625" y="711098"/>
            <a:ext cx="2568652" cy="706540"/>
          </a:xfrm>
          <a:prstGeom prst="rect">
            <a:avLst/>
          </a:prstGeom>
          <a:noFill/>
        </p:spPr>
        <p:txBody>
          <a:bodyPr wrap="none" rtlCol="0">
            <a:spAutoFit/>
          </a:bodyPr>
          <a:lstStyle/>
          <a:p>
            <a:pPr>
              <a:lnSpc>
                <a:spcPct val="107000"/>
              </a:lnSpc>
              <a:spcAft>
                <a:spcPts val="800"/>
              </a:spcAft>
            </a:pPr>
            <a:r>
              <a:rPr lang="en-IN"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38074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D756-60BB-85C1-BA9E-19440185FFFB}"/>
              </a:ext>
            </a:extLst>
          </p:cNvPr>
          <p:cNvSpPr>
            <a:spLocks noGrp="1"/>
          </p:cNvSpPr>
          <p:nvPr>
            <p:ph type="title"/>
          </p:nvPr>
        </p:nvSpPr>
        <p:spPr/>
        <p:txBody>
          <a:bodyPr/>
          <a:lstStyle/>
          <a:p>
            <a:r>
              <a:rPr lang="en-IN" dirty="0"/>
              <a:t>GOAL</a:t>
            </a:r>
          </a:p>
        </p:txBody>
      </p:sp>
      <p:sp>
        <p:nvSpPr>
          <p:cNvPr id="3" name="Content Placeholder 2">
            <a:extLst>
              <a:ext uri="{FF2B5EF4-FFF2-40B4-BE49-F238E27FC236}">
                <a16:creationId xmlns:a16="http://schemas.microsoft.com/office/drawing/2014/main" id="{45EA542B-3879-9D99-8F7C-5603A5A210D3}"/>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highlight>
                  <a:srgbClr val="212121"/>
                </a:highlight>
                <a:latin typeface="Söhne"/>
              </a:rPr>
              <a:t>Objective: Develop and refine machine learning models to accurately detect fraudulent transactions, employing diverse classification strategies like logistic regression and neural networks.</a:t>
            </a:r>
          </a:p>
          <a:p>
            <a:pPr algn="l">
              <a:buFont typeface="Arial" panose="020B0604020202020204" pitchFamily="34" charset="0"/>
              <a:buChar char="•"/>
            </a:pPr>
            <a:r>
              <a:rPr lang="en-US" b="0" i="0" dirty="0">
                <a:solidFill>
                  <a:srgbClr val="ECECEC"/>
                </a:solidFill>
                <a:effectLst/>
                <a:highlight>
                  <a:srgbClr val="212121"/>
                </a:highlight>
                <a:latin typeface="Söhne"/>
              </a:rPr>
              <a:t>Ambition: Enrich academic discourse on machine learning applications in fraud detection, aiming to contribute actionable insights for enhancing security measures in financial infrastructures.</a:t>
            </a:r>
          </a:p>
          <a:p>
            <a:pPr algn="l">
              <a:buFont typeface="Arial" panose="020B0604020202020204" pitchFamily="34" charset="0"/>
              <a:buChar char="•"/>
            </a:pPr>
            <a:r>
              <a:rPr lang="en-US" b="0" i="0" dirty="0">
                <a:solidFill>
                  <a:srgbClr val="ECECEC"/>
                </a:solidFill>
                <a:effectLst/>
                <a:highlight>
                  <a:srgbClr val="212121"/>
                </a:highlight>
                <a:latin typeface="Söhne"/>
              </a:rPr>
              <a:t>Approach: Test and optimize classification algorithms to discern fraud patterns effectively, with the goal of fostering a safer transaction environment.</a:t>
            </a:r>
          </a:p>
          <a:p>
            <a:pPr algn="l">
              <a:buFont typeface="Arial" panose="020B0604020202020204" pitchFamily="34" charset="0"/>
              <a:buChar char="•"/>
            </a:pPr>
            <a:r>
              <a:rPr lang="en-US" b="0" i="0" dirty="0">
                <a:solidFill>
                  <a:srgbClr val="ECECEC"/>
                </a:solidFill>
                <a:effectLst/>
                <a:highlight>
                  <a:srgbClr val="212121"/>
                </a:highlight>
                <a:latin typeface="Söhne"/>
              </a:rPr>
              <a:t>Outcome: Delivering insights that can be implemented to bolster security measures and improve fraud detection in future financial transactions.</a:t>
            </a:r>
          </a:p>
        </p:txBody>
      </p:sp>
    </p:spTree>
    <p:extLst>
      <p:ext uri="{BB962C8B-B14F-4D97-AF65-F5344CB8AC3E}">
        <p14:creationId xmlns:p14="http://schemas.microsoft.com/office/powerpoint/2010/main" val="63018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C66A-578B-6C78-2A82-041CCA190896}"/>
              </a:ext>
            </a:extLst>
          </p:cNvPr>
          <p:cNvSpPr>
            <a:spLocks noGrp="1"/>
          </p:cNvSpPr>
          <p:nvPr>
            <p:ph type="title"/>
          </p:nvPr>
        </p:nvSpPr>
        <p:spPr/>
        <p:txBody>
          <a:bodyPr/>
          <a:lstStyle/>
          <a:p>
            <a:r>
              <a:rPr lang="en-IN" dirty="0"/>
              <a:t>Project GOAL</a:t>
            </a:r>
          </a:p>
        </p:txBody>
      </p:sp>
      <p:sp>
        <p:nvSpPr>
          <p:cNvPr id="3" name="Content Placeholder 2">
            <a:extLst>
              <a:ext uri="{FF2B5EF4-FFF2-40B4-BE49-F238E27FC236}">
                <a16:creationId xmlns:a16="http://schemas.microsoft.com/office/drawing/2014/main" id="{057591AC-DAC7-75EF-A087-E23FB0E35783}"/>
              </a:ext>
            </a:extLst>
          </p:cNvPr>
          <p:cNvSpPr>
            <a:spLocks noGrp="1"/>
          </p:cNvSpPr>
          <p:nvPr>
            <p:ph idx="1"/>
          </p:nvPr>
        </p:nvSpPr>
        <p:spPr>
          <a:xfrm>
            <a:off x="629140" y="2456462"/>
            <a:ext cx="10554574" cy="3636511"/>
          </a:xfrm>
        </p:spPr>
        <p:txBody>
          <a:bodyPr/>
          <a:lstStyle/>
          <a:p>
            <a:pPr marL="0" indent="0" algn="l">
              <a:buNone/>
            </a:pPr>
            <a:endParaRPr lang="en-US" b="0" i="0" dirty="0">
              <a:solidFill>
                <a:srgbClr val="ECECEC"/>
              </a:solidFill>
              <a:effectLst/>
              <a:highlight>
                <a:srgbClr val="212121"/>
              </a:highlight>
              <a:latin typeface="Söhne"/>
            </a:endParaRPr>
          </a:p>
          <a:p>
            <a:pPr marL="0" indent="0">
              <a:buNone/>
            </a:pPr>
            <a:endParaRPr lang="en-IN" dirty="0"/>
          </a:p>
        </p:txBody>
      </p:sp>
      <p:sp>
        <p:nvSpPr>
          <p:cNvPr id="8" name="Rectangle 5">
            <a:extLst>
              <a:ext uri="{FF2B5EF4-FFF2-40B4-BE49-F238E27FC236}">
                <a16:creationId xmlns:a16="http://schemas.microsoft.com/office/drawing/2014/main" id="{538E2003-C6B0-834D-4DED-B4F0F809758F}"/>
              </a:ext>
            </a:extLst>
          </p:cNvPr>
          <p:cNvSpPr>
            <a:spLocks noChangeArrowheads="1"/>
          </p:cNvSpPr>
          <p:nvPr/>
        </p:nvSpPr>
        <p:spPr bwMode="auto">
          <a:xfrm>
            <a:off x="1008286" y="2652730"/>
            <a:ext cx="8374566" cy="236988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285750" indent="-285750" algn="l">
              <a:buFont typeface="Arial" panose="020B0604020202020204" pitchFamily="34" charset="0"/>
              <a:buChar char="•"/>
            </a:pPr>
            <a:r>
              <a:rPr lang="en-US" sz="1400" b="0" i="0" dirty="0">
                <a:solidFill>
                  <a:srgbClr val="ECECEC"/>
                </a:solidFill>
                <a:effectLst/>
                <a:highlight>
                  <a:srgbClr val="212121"/>
                </a:highlight>
                <a:latin typeface="Times New Roman" panose="02020603050405020304" pitchFamily="18" charset="0"/>
                <a:cs typeface="Times New Roman" panose="02020603050405020304" pitchFamily="18" charset="0"/>
              </a:rPr>
              <a:t>Objectives for developing, testing, and refining ML models.</a:t>
            </a:r>
          </a:p>
          <a:p>
            <a:pPr marL="285750" indent="-285750" algn="l">
              <a:buFont typeface="Arial" panose="020B0604020202020204" pitchFamily="34" charset="0"/>
              <a:buChar char="•"/>
            </a:pPr>
            <a:endParaRPr lang="en-US" sz="1400" b="0" i="0" dirty="0">
              <a:solidFill>
                <a:srgbClr val="ECECEC"/>
              </a:solidFill>
              <a:effectLst/>
              <a:highlight>
                <a:srgbClr val="212121"/>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b="0" i="0" dirty="0">
                <a:solidFill>
                  <a:srgbClr val="ECECEC"/>
                </a:solidFill>
                <a:effectLst/>
                <a:highlight>
                  <a:srgbClr val="212121"/>
                </a:highlight>
                <a:latin typeface="Times New Roman" panose="02020603050405020304" pitchFamily="18" charset="0"/>
                <a:cs typeface="Times New Roman" panose="02020603050405020304" pitchFamily="18" charset="0"/>
              </a:rPr>
              <a:t>Aspirations to contribute to safer financial transactions.</a:t>
            </a:r>
          </a:p>
          <a:p>
            <a:pPr marL="285750" indent="-285750" algn="l">
              <a:buFont typeface="Arial" panose="020B0604020202020204" pitchFamily="34" charset="0"/>
              <a:buChar char="•"/>
            </a:pPr>
            <a:endParaRPr lang="en-US" altLang="en-US" sz="1400" dirty="0">
              <a:solidFill>
                <a:srgbClr val="ECECEC"/>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Data Processing &amp; Cleaning: Ensure dataset accuracy by removing irrelevant data, filling missing values, standardizing formats, and identifying anomalies.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Exploratory Data Analysis &amp; Feature Engineering: Uncover fraud patterns using EDA techniques, then select key predictors and engineer features for enhanced model performance, incorporating Linear Classifier, Decision Tree/Random Forest, Support Vector Classifier, and Gaussian Naïve Bayes. Additionally, employ time series analysis methods like ARIMA to predict future fraud trends.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64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7FE1-1043-FBEE-B4FE-DEB9128434C9}"/>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A88F96CB-BD5B-2FBA-F9A3-83ED715673F6}"/>
              </a:ext>
            </a:extLst>
          </p:cNvPr>
          <p:cNvSpPr>
            <a:spLocks noGrp="1"/>
          </p:cNvSpPr>
          <p:nvPr>
            <p:ph idx="1"/>
          </p:nvPr>
        </p:nvSpPr>
        <p:spPr/>
        <p:txBody>
          <a:bodyPr/>
          <a:lstStyle/>
          <a:p>
            <a:r>
              <a:rPr lang="en-US" b="0" i="0" dirty="0">
                <a:solidFill>
                  <a:srgbClr val="ECECEC"/>
                </a:solidFill>
                <a:effectLst/>
                <a:highlight>
                  <a:srgbClr val="212121"/>
                </a:highlight>
                <a:latin typeface="Söhne"/>
              </a:rPr>
              <a:t>This dataset comprises credit card transactions spanning from January 1, 2019, to December 31, 2020, involving 1000 customers and 800 merchants. Each transaction record contains various attributes such as transaction date and time, credit card number, merchant details, transaction amount, customer demographics including name, gender, address, city, state, and zip code, as well as geographical coordinates, city population, job information, date of birth, and transaction identifiers. The '</a:t>
            </a:r>
            <a:r>
              <a:rPr lang="en-US" b="0" i="0" dirty="0" err="1">
                <a:solidFill>
                  <a:srgbClr val="ECECEC"/>
                </a:solidFill>
                <a:effectLst/>
                <a:highlight>
                  <a:srgbClr val="212121"/>
                </a:highlight>
                <a:latin typeface="Söhne"/>
              </a:rPr>
              <a:t>is_fraud</a:t>
            </a:r>
            <a:r>
              <a:rPr lang="en-US" b="0" i="0" dirty="0">
                <a:solidFill>
                  <a:srgbClr val="ECECEC"/>
                </a:solidFill>
                <a:effectLst/>
                <a:highlight>
                  <a:srgbClr val="212121"/>
                </a:highlight>
                <a:latin typeface="Söhne"/>
              </a:rPr>
              <a:t>' column serves as the target variable indicating whether a transaction is fraudulent or not. This dataset offers a comprehensive view of credit card transactions, making it suitable for fraud detection analysis and modeling.</a:t>
            </a:r>
            <a:endParaRPr lang="en-IN" dirty="0"/>
          </a:p>
        </p:txBody>
      </p:sp>
    </p:spTree>
    <p:extLst>
      <p:ext uri="{BB962C8B-B14F-4D97-AF65-F5344CB8AC3E}">
        <p14:creationId xmlns:p14="http://schemas.microsoft.com/office/powerpoint/2010/main" val="281192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1479-180F-46F7-3A7E-BE6079A3D795}"/>
              </a:ext>
            </a:extLst>
          </p:cNvPr>
          <p:cNvSpPr>
            <a:spLocks noGrp="1"/>
          </p:cNvSpPr>
          <p:nvPr>
            <p:ph type="title"/>
          </p:nvPr>
        </p:nvSpPr>
        <p:spPr/>
        <p:txBody>
          <a:bodyPr/>
          <a:lstStyle/>
          <a:p>
            <a:r>
              <a:rPr lang="en-IN" dirty="0"/>
              <a:t>Methodology Overview </a:t>
            </a:r>
          </a:p>
        </p:txBody>
      </p:sp>
      <p:sp>
        <p:nvSpPr>
          <p:cNvPr id="3" name="Content Placeholder 2">
            <a:extLst>
              <a:ext uri="{FF2B5EF4-FFF2-40B4-BE49-F238E27FC236}">
                <a16:creationId xmlns:a16="http://schemas.microsoft.com/office/drawing/2014/main" id="{DEC589CA-0CE4-C6DA-9B1E-5F4279D195A7}"/>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ECECEC"/>
                </a:solidFill>
                <a:effectLst/>
                <a:highlight>
                  <a:srgbClr val="212121"/>
                </a:highlight>
                <a:latin typeface="Söhne"/>
              </a:rPr>
              <a:t>Data Processing &amp; Cleaning: Ensure dataset accuracy through removal of irrelevant data, filling missing values, and standardizing formats to prepare for analysis.</a:t>
            </a:r>
          </a:p>
          <a:p>
            <a:pPr algn="l">
              <a:buFont typeface="Arial" panose="020B0604020202020204" pitchFamily="34" charset="0"/>
              <a:buChar char="•"/>
            </a:pPr>
            <a:r>
              <a:rPr lang="en-US" b="0" i="0" dirty="0">
                <a:solidFill>
                  <a:srgbClr val="ECECEC"/>
                </a:solidFill>
                <a:effectLst/>
                <a:highlight>
                  <a:srgbClr val="212121"/>
                </a:highlight>
                <a:latin typeface="Söhne"/>
              </a:rPr>
              <a:t>Exploratory Data Analysis: Utilize histograms, scatter plots, and correlation matrices to uncover patterns, focusing on key features such as transaction amounts and demographics to identify potential fraud indicators.</a:t>
            </a:r>
          </a:p>
          <a:p>
            <a:pPr algn="l">
              <a:buFont typeface="Arial" panose="020B0604020202020204" pitchFamily="34" charset="0"/>
              <a:buChar char="•"/>
            </a:pPr>
            <a:r>
              <a:rPr lang="en-US" b="0" i="0" dirty="0">
                <a:solidFill>
                  <a:srgbClr val="ECECEC"/>
                </a:solidFill>
                <a:effectLst/>
                <a:highlight>
                  <a:srgbClr val="212121"/>
                </a:highlight>
                <a:latin typeface="Söhne"/>
              </a:rPr>
              <a:t>Feature Engineering: Select and create features from existing data, emphasizing transaction amount, merchant details, location, and demographic information to enhance model predictive power.</a:t>
            </a:r>
          </a:p>
          <a:p>
            <a:pPr algn="l">
              <a:buFont typeface="Arial" panose="020B0604020202020204" pitchFamily="34" charset="0"/>
              <a:buChar char="•"/>
            </a:pPr>
            <a:r>
              <a:rPr lang="en-US" b="0" i="0" dirty="0">
                <a:solidFill>
                  <a:srgbClr val="ECECEC"/>
                </a:solidFill>
                <a:effectLst/>
                <a:highlight>
                  <a:srgbClr val="212121"/>
                </a:highlight>
                <a:latin typeface="Söhne"/>
              </a:rPr>
              <a:t>Model Selection &amp; Evaluation: Implement Linear Classifier, Decision Tree/Random Forest, Support Vector Classifier, and Gaussian Naïve Bayes methods to classify transactions, addressing imbalanced data and achieving better classification results.</a:t>
            </a:r>
          </a:p>
          <a:p>
            <a:pPr algn="l">
              <a:buFont typeface="Arial" panose="020B0604020202020204" pitchFamily="34" charset="0"/>
              <a:buChar char="•"/>
            </a:pPr>
            <a:r>
              <a:rPr lang="en-US" b="0" i="0" dirty="0">
                <a:solidFill>
                  <a:srgbClr val="ECECEC"/>
                </a:solidFill>
                <a:effectLst/>
                <a:highlight>
                  <a:srgbClr val="212121"/>
                </a:highlight>
                <a:latin typeface="Söhne"/>
              </a:rPr>
              <a:t>Time Series Analysis: Apply ARIMA to detect and predict future fraud trends, integrating insights with exploratory data analysis and feature engineering to develop a robust fraud detection system.</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62318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38B6-D77E-34CE-44B0-18460283C622}"/>
              </a:ext>
            </a:extLst>
          </p:cNvPr>
          <p:cNvSpPr>
            <a:spLocks noGrp="1"/>
          </p:cNvSpPr>
          <p:nvPr>
            <p:ph type="title"/>
          </p:nvPr>
        </p:nvSpPr>
        <p:spPr/>
        <p:txBody>
          <a:bodyPr/>
          <a:lstStyle/>
          <a:p>
            <a:r>
              <a:rPr lang="en-IN" dirty="0"/>
              <a:t>Data Cleaning and Pre-processing</a:t>
            </a:r>
          </a:p>
        </p:txBody>
      </p:sp>
      <p:sp>
        <p:nvSpPr>
          <p:cNvPr id="3" name="Content Placeholder 2">
            <a:extLst>
              <a:ext uri="{FF2B5EF4-FFF2-40B4-BE49-F238E27FC236}">
                <a16:creationId xmlns:a16="http://schemas.microsoft.com/office/drawing/2014/main" id="{3A95A8BC-C95D-679E-7945-88481DE38396}"/>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highlight>
                  <a:srgbClr val="212121"/>
                </a:highlight>
                <a:latin typeface="Söhne"/>
              </a:rPr>
              <a:t>Loaded transaction datasets from CSV files and examined data structure for integrity.</a:t>
            </a:r>
          </a:p>
          <a:p>
            <a:pPr algn="l">
              <a:buFont typeface="Arial" panose="020B0604020202020204" pitchFamily="34" charset="0"/>
              <a:buChar char="•"/>
            </a:pPr>
            <a:r>
              <a:rPr lang="en-US" b="0" i="0" dirty="0">
                <a:solidFill>
                  <a:srgbClr val="ECECEC"/>
                </a:solidFill>
                <a:effectLst/>
                <a:highlight>
                  <a:srgbClr val="212121"/>
                </a:highlight>
                <a:latin typeface="Söhne"/>
              </a:rPr>
              <a:t>Utilized Pandas for data manipulation, ensuring correct data types and formats.</a:t>
            </a:r>
          </a:p>
          <a:p>
            <a:pPr algn="l">
              <a:buFont typeface="Arial" panose="020B0604020202020204" pitchFamily="34" charset="0"/>
              <a:buChar char="•"/>
            </a:pPr>
            <a:r>
              <a:rPr lang="en-US" b="0" i="0" dirty="0">
                <a:solidFill>
                  <a:srgbClr val="ECECEC"/>
                </a:solidFill>
                <a:effectLst/>
                <a:highlight>
                  <a:srgbClr val="212121"/>
                </a:highlight>
                <a:latin typeface="Söhne"/>
              </a:rPr>
              <a:t>Identified and addressed missing or duplicate data for dataset consistency.</a:t>
            </a:r>
          </a:p>
          <a:p>
            <a:pPr algn="l">
              <a:buFont typeface="Arial" panose="020B0604020202020204" pitchFamily="34" charset="0"/>
              <a:buChar char="•"/>
            </a:pPr>
            <a:r>
              <a:rPr lang="en-US" b="0" i="0" dirty="0">
                <a:solidFill>
                  <a:srgbClr val="ECECEC"/>
                </a:solidFill>
                <a:effectLst/>
                <a:highlight>
                  <a:srgbClr val="212121"/>
                </a:highlight>
                <a:latin typeface="Söhne"/>
              </a:rPr>
              <a:t>Streamlined data by removing irrelevant features such as the redundant index column.</a:t>
            </a:r>
          </a:p>
          <a:p>
            <a:pPr algn="l">
              <a:buFont typeface="Arial" panose="020B0604020202020204" pitchFamily="34" charset="0"/>
              <a:buChar char="•"/>
            </a:pPr>
            <a:r>
              <a:rPr lang="en-US" b="0" i="0" dirty="0">
                <a:solidFill>
                  <a:srgbClr val="ECECEC"/>
                </a:solidFill>
                <a:effectLst/>
                <a:highlight>
                  <a:srgbClr val="212121"/>
                </a:highlight>
                <a:latin typeface="Söhne"/>
              </a:rPr>
              <a:t>Checked and handled outliers and anomalies to prepare a clean dataset for analysis.</a:t>
            </a:r>
          </a:p>
          <a:p>
            <a:pPr marL="0" indent="0">
              <a:buNone/>
            </a:pPr>
            <a:endParaRPr lang="en-IN" dirty="0"/>
          </a:p>
        </p:txBody>
      </p:sp>
    </p:spTree>
    <p:extLst>
      <p:ext uri="{BB962C8B-B14F-4D97-AF65-F5344CB8AC3E}">
        <p14:creationId xmlns:p14="http://schemas.microsoft.com/office/powerpoint/2010/main" val="64626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DCC2-E45F-0138-06A7-C5ED9E33B7A0}"/>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6B2ECDB9-757F-B78A-2A5E-A0986EB7D71A}"/>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Exploratory Data Analysis (EDA) Importance:</a:t>
            </a:r>
            <a:endParaRPr lang="en-US" b="0" i="0" dirty="0">
              <a:solidFill>
                <a:srgbClr val="ECECEC"/>
              </a:solidFill>
              <a:effectLst/>
              <a:highlight>
                <a:srgbClr val="212121"/>
              </a:highlight>
              <a:latin typeface="Söhne"/>
            </a:endParaRPr>
          </a:p>
          <a:p>
            <a:pPr lvl="1" algn="l">
              <a:buFont typeface="Arial" panose="020B0604020202020204" pitchFamily="34" charset="0"/>
              <a:buChar char="•"/>
            </a:pPr>
            <a:r>
              <a:rPr lang="en-US" b="0" i="0" dirty="0">
                <a:solidFill>
                  <a:srgbClr val="ECECEC"/>
                </a:solidFill>
                <a:effectLst/>
                <a:highlight>
                  <a:srgbClr val="212121"/>
                </a:highlight>
                <a:latin typeface="Söhne"/>
              </a:rPr>
              <a:t>EDA is a fundamental step in data analysis, using statistical and visual methods to summarize and understand data characteristics, revealing patterns and anomalies.</a:t>
            </a:r>
          </a:p>
          <a:p>
            <a:pPr algn="l">
              <a:buFont typeface="Arial" panose="020B0604020202020204" pitchFamily="34" charset="0"/>
              <a:buChar char="•"/>
            </a:pPr>
            <a:r>
              <a:rPr lang="en-US" b="1" i="0" dirty="0">
                <a:solidFill>
                  <a:srgbClr val="ECECEC"/>
                </a:solidFill>
                <a:effectLst/>
                <a:highlight>
                  <a:srgbClr val="212121"/>
                </a:highlight>
                <a:latin typeface="Söhne"/>
              </a:rPr>
              <a:t>Transaction Categorization and Visualization:</a:t>
            </a:r>
            <a:endParaRPr lang="en-US" b="0" i="0" dirty="0">
              <a:solidFill>
                <a:srgbClr val="ECECEC"/>
              </a:solidFill>
              <a:effectLst/>
              <a:highlight>
                <a:srgbClr val="212121"/>
              </a:highlight>
              <a:latin typeface="Söhne"/>
            </a:endParaRPr>
          </a:p>
          <a:p>
            <a:pPr lvl="1" algn="l">
              <a:buFont typeface="Arial" panose="020B0604020202020204" pitchFamily="34" charset="0"/>
              <a:buChar char="•"/>
            </a:pPr>
            <a:r>
              <a:rPr lang="en-US" b="0" i="0" dirty="0">
                <a:solidFill>
                  <a:srgbClr val="ECECEC"/>
                </a:solidFill>
                <a:effectLst/>
                <a:highlight>
                  <a:srgbClr val="212121"/>
                </a:highlight>
                <a:latin typeface="Söhne"/>
              </a:rPr>
              <a:t>Transactions were categorized and visualized to identify variations in transaction frequency by category, highlighting potential areas for fraud monitoring.</a:t>
            </a:r>
          </a:p>
          <a:p>
            <a:pPr algn="l">
              <a:buFont typeface="Arial" panose="020B0604020202020204" pitchFamily="34" charset="0"/>
              <a:buChar char="•"/>
            </a:pPr>
            <a:r>
              <a:rPr lang="en-US" b="1" i="0" dirty="0">
                <a:solidFill>
                  <a:srgbClr val="ECECEC"/>
                </a:solidFill>
                <a:effectLst/>
                <a:highlight>
                  <a:srgbClr val="212121"/>
                </a:highlight>
                <a:latin typeface="Söhne"/>
              </a:rPr>
              <a:t>Fraud Proportion Analysis:</a:t>
            </a:r>
            <a:endParaRPr lang="en-US" b="0" i="0" dirty="0">
              <a:solidFill>
                <a:srgbClr val="ECECEC"/>
              </a:solidFill>
              <a:effectLst/>
              <a:highlight>
                <a:srgbClr val="212121"/>
              </a:highlight>
              <a:latin typeface="Söhne"/>
            </a:endParaRPr>
          </a:p>
          <a:p>
            <a:pPr lvl="1" algn="l">
              <a:buFont typeface="Arial" panose="020B0604020202020204" pitchFamily="34" charset="0"/>
              <a:buChar char="•"/>
            </a:pPr>
            <a:r>
              <a:rPr lang="en-US" b="0" i="0" dirty="0">
                <a:solidFill>
                  <a:srgbClr val="ECECEC"/>
                </a:solidFill>
                <a:effectLst/>
                <a:highlight>
                  <a:srgbClr val="212121"/>
                </a:highlight>
                <a:latin typeface="Söhne"/>
              </a:rPr>
              <a:t>Pie charts were created to analyze the proportion of fraudulent transactions within each category, indicating the prevalence of fraud and guiding fraud detection strategies.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90508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D9F2-2648-BAB4-4CB0-BC1A3778F498}"/>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0B7957C9-FDDF-5D6E-5659-3ABCF78D29CF}"/>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4. Gender Distribution and Correlation Analysis:</a:t>
            </a:r>
            <a:endParaRPr lang="en-US" b="0" i="0" dirty="0">
              <a:solidFill>
                <a:srgbClr val="ECECEC"/>
              </a:solidFill>
              <a:effectLst/>
              <a:highlight>
                <a:srgbClr val="212121"/>
              </a:highlight>
              <a:latin typeface="Söhne"/>
            </a:endParaRPr>
          </a:p>
          <a:p>
            <a:pPr lvl="1" algn="l">
              <a:buFont typeface="Arial" panose="020B0604020202020204" pitchFamily="34" charset="0"/>
              <a:buChar char="•"/>
            </a:pPr>
            <a:r>
              <a:rPr lang="en-US" b="0" i="0" dirty="0">
                <a:solidFill>
                  <a:srgbClr val="ECECEC"/>
                </a:solidFill>
                <a:effectLst/>
                <a:highlight>
                  <a:srgbClr val="212121"/>
                </a:highlight>
                <a:latin typeface="Söhne"/>
              </a:rPr>
              <a:t>A composite visualization showed transactions by gender, with the occurrence of fraud being slightly higher in male-associated transactions, which assists in gender-specific fraud prevention strategies.</a:t>
            </a:r>
          </a:p>
          <a:p>
            <a:pPr algn="l">
              <a:buFont typeface="Arial" panose="020B0604020202020204" pitchFamily="34" charset="0"/>
              <a:buChar char="•"/>
            </a:pPr>
            <a:r>
              <a:rPr lang="en-US" b="1" i="0" dirty="0">
                <a:solidFill>
                  <a:srgbClr val="ECECEC"/>
                </a:solidFill>
                <a:effectLst/>
                <a:highlight>
                  <a:srgbClr val="212121"/>
                </a:highlight>
                <a:latin typeface="Söhne"/>
              </a:rPr>
              <a:t>5. Correlation Heatmap and Feature Refinement:</a:t>
            </a:r>
            <a:endParaRPr lang="en-US" b="0" i="0" dirty="0">
              <a:solidFill>
                <a:srgbClr val="ECECEC"/>
              </a:solidFill>
              <a:effectLst/>
              <a:highlight>
                <a:srgbClr val="212121"/>
              </a:highlight>
              <a:latin typeface="Söhne"/>
            </a:endParaRPr>
          </a:p>
          <a:p>
            <a:pPr lvl="1" algn="l">
              <a:buFont typeface="Arial" panose="020B0604020202020204" pitchFamily="34" charset="0"/>
              <a:buChar char="•"/>
            </a:pPr>
            <a:r>
              <a:rPr lang="en-US" b="0" i="0" dirty="0">
                <a:solidFill>
                  <a:srgbClr val="ECECEC"/>
                </a:solidFill>
                <a:effectLst/>
                <a:highlight>
                  <a:srgbClr val="212121"/>
                </a:highlight>
                <a:latin typeface="Söhne"/>
              </a:rPr>
              <a:t>A heatmap was used to identify strong correlations among features and to address multicollinearity by removing redundant features, influencing data preprocessing and feature engineering.</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296376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70</TotalTime>
  <Words>1422</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Söhne</vt:lpstr>
      <vt:lpstr>Times New Roman</vt:lpstr>
      <vt:lpstr>Wingdings 2</vt:lpstr>
      <vt:lpstr>Quotable</vt:lpstr>
      <vt:lpstr>Team 11  Credit Card Transactions Fraud Detection </vt:lpstr>
      <vt:lpstr>Introduction</vt:lpstr>
      <vt:lpstr>GOAL</vt:lpstr>
      <vt:lpstr>Project GOAL</vt:lpstr>
      <vt:lpstr>DATASET Description</vt:lpstr>
      <vt:lpstr>Methodology Overview </vt:lpstr>
      <vt:lpstr>Data Cleaning and Pre-processing</vt:lpstr>
      <vt:lpstr>Exploratory Data Analysis (EDA)</vt:lpstr>
      <vt:lpstr>Exploratory Data Analysis (EDA)</vt:lpstr>
      <vt:lpstr>PowerPoint Presentation</vt:lpstr>
      <vt:lpstr>PowerPoint Presentation</vt:lpstr>
      <vt:lpstr>Feature Engineering</vt:lpstr>
      <vt:lpstr>PowerPoint Presentation</vt:lpstr>
      <vt:lpstr>Model Selection and Evaluation</vt:lpstr>
      <vt:lpstr>PowerPoint Presentation</vt:lpstr>
      <vt:lpstr>PowerPoint Presentation</vt:lpstr>
      <vt:lpstr>Best Suited Model</vt:lpstr>
      <vt:lpstr>Conclusion</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Credit Card Transactions Fraud Detection </dc:title>
  <dc:creator>Christina Daniel</dc:creator>
  <cp:lastModifiedBy>Christina Daniel</cp:lastModifiedBy>
  <cp:revision>1</cp:revision>
  <dcterms:created xsi:type="dcterms:W3CDTF">2024-04-10T23:57:23Z</dcterms:created>
  <dcterms:modified xsi:type="dcterms:W3CDTF">2024-04-11T03:51:03Z</dcterms:modified>
</cp:coreProperties>
</file>