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7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94" r:id="rId3"/>
    <p:sldId id="257" r:id="rId4"/>
    <p:sldId id="292" r:id="rId5"/>
    <p:sldId id="293" r:id="rId6"/>
    <p:sldId id="258" r:id="rId7"/>
    <p:sldId id="259" r:id="rId8"/>
    <p:sldId id="261" r:id="rId9"/>
    <p:sldId id="296" r:id="rId10"/>
    <p:sldId id="297" r:id="rId11"/>
    <p:sldId id="289" r:id="rId12"/>
    <p:sldId id="290" r:id="rId13"/>
    <p:sldId id="288" r:id="rId14"/>
    <p:sldId id="262" r:id="rId15"/>
    <p:sldId id="295" r:id="rId16"/>
    <p:sldId id="291" r:id="rId17"/>
  </p:sldIdLst>
  <p:sldSz cx="9144000" cy="5143500" type="screen16x9"/>
  <p:notesSz cx="6858000" cy="9144000"/>
  <p:embeddedFontLst>
    <p:embeddedFont>
      <p:font typeface="DM Serif Display" panose="020B0604020202020204" charset="0"/>
      <p:regular r:id="rId19"/>
      <p:italic r:id="rId20"/>
    </p:embeddedFont>
    <p:embeddedFont>
      <p:font typeface="Karla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917BCB-1119-439F-BA10-4EE9AF3CA049}">
  <a:tblStyle styleId="{0B917BCB-1119-439F-BA10-4EE9AF3CA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c3787e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c3787e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db157b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db157b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389774" y="77279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31525" y="-1746625"/>
            <a:ext cx="1446050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900" y="-333175"/>
            <a:ext cx="1730375" cy="1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41551" y="-1829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940574">
            <a:off x="7146222" y="322616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687250" y="3507625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83650" y="1704813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1835275" y="-22914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618850" y="-1483600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790253" y="248647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7253475" y="35565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7354915" y="2408773"/>
            <a:ext cx="1697478" cy="16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002333" y="1308750"/>
            <a:ext cx="1936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713225" y="1792596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25" y="2191724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603694" y="1308750"/>
            <a:ext cx="1936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3314587" y="1792596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3314590" y="2191724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205058" y="1308750"/>
            <a:ext cx="1936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5915950" y="1792597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5915954" y="2191724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2991" y="3085020"/>
            <a:ext cx="1936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013874" y="3568867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4904286" y="3085020"/>
            <a:ext cx="19368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4615140" y="3568867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nfidata.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EC0016-5FA2-4F24-9D10-458E7D91EB33}"/>
              </a:ext>
            </a:extLst>
          </p:cNvPr>
          <p:cNvSpPr txBox="1"/>
          <p:nvPr/>
        </p:nvSpPr>
        <p:spPr>
          <a:xfrm>
            <a:off x="2014871" y="413288"/>
            <a:ext cx="5773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INTERNSHIP DOMAIN: </a:t>
            </a:r>
            <a:r>
              <a:rPr lang="en-US" dirty="0"/>
              <a:t>MACHINE LEARNING</a:t>
            </a:r>
          </a:p>
          <a:p>
            <a:endParaRPr lang="en-US" dirty="0"/>
          </a:p>
          <a:p>
            <a:pPr algn="ctr"/>
            <a:r>
              <a:rPr lang="en-US" dirty="0"/>
              <a:t>Internship Work </a:t>
            </a:r>
          </a:p>
          <a:p>
            <a:pPr algn="ctr"/>
            <a:r>
              <a:rPr lang="en-US" dirty="0"/>
              <a:t>on</a:t>
            </a:r>
          </a:p>
          <a:p>
            <a:pPr algn="ctr"/>
            <a:r>
              <a:rPr lang="en-US" sz="2400" dirty="0"/>
              <a:t>“UBER DATA ANALYSIS"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B670E5-A7D2-41CF-9F8B-5C80D97B1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88270"/>
              </p:ext>
            </p:extLst>
          </p:nvPr>
        </p:nvGraphicFramePr>
        <p:xfrm>
          <a:off x="288852" y="2090394"/>
          <a:ext cx="5378302" cy="25443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519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Student</a:t>
                      </a:r>
                      <a:r>
                        <a:rPr lang="en-IN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Name</a:t>
                      </a:r>
                      <a:endParaRPr lang="en-IN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Mrudula</a:t>
                      </a:r>
                      <a:r>
                        <a:rPr 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Vasista</a:t>
                      </a:r>
                      <a:r>
                        <a:rPr 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SS</a:t>
                      </a:r>
                      <a:endParaRPr lang="en-IN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29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College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East West Institute of Technology</a:t>
                      </a:r>
                      <a:endParaRPr lang="en-IN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129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Information science and Engineering</a:t>
                      </a:r>
                      <a:endParaRPr lang="en-IN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12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USN /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</a:t>
                      </a:r>
                      <a:r>
                        <a:rPr lang="en-I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1EW18IS056</a:t>
                      </a:r>
                      <a:endParaRPr lang="en-IN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909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Internship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en-IN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Weeks ( 1</a:t>
                      </a:r>
                      <a:r>
                        <a:rPr lang="en-IN" sz="1400" b="1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</a:t>
                      </a:r>
                      <a:r>
                        <a:rPr lang="en-IN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September 2021to 30th September 2021)</a:t>
                      </a:r>
                    </a:p>
                    <a:p>
                      <a:endParaRPr lang="en-IN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909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Company Internship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</a:t>
                      </a:r>
                      <a:r>
                        <a:rPr lang="en-IN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Mr.Ajith</a:t>
                      </a:r>
                      <a:r>
                        <a:rPr lang="en-IN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koundinya</a:t>
                      </a:r>
                      <a:r>
                        <a:rPr lang="en-IN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986561-EA18-4CC2-B426-B5DFE300955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SCREEN SHOTS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405A4C-CCFF-414A-8AC4-5F591560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58" y="1198549"/>
            <a:ext cx="3878519" cy="2746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DDF4E0-3583-4B39-A4E3-93489790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52" y="2405270"/>
            <a:ext cx="4683589" cy="24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857BBF-8449-47A6-9ACF-800F6D3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765544"/>
            <a:ext cx="3880884" cy="2205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CAEC5-53DA-4D06-B0FE-C2CD3FE7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07" y="2645522"/>
            <a:ext cx="4572000" cy="21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B68A0F-E1F3-4D20-B878-AD96C632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48" y="825343"/>
            <a:ext cx="6368903" cy="3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DE622-2F83-4E10-9BD4-113B0357587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spc="-20" dirty="0"/>
              <a:t>What </a:t>
            </a:r>
            <a:r>
              <a:rPr lang="en-IN" spc="-15" dirty="0"/>
              <a:t>I</a:t>
            </a:r>
            <a:r>
              <a:rPr lang="en-IN" spc="-145" dirty="0"/>
              <a:t> </a:t>
            </a:r>
            <a:r>
              <a:rPr lang="en-IN" spc="-35" dirty="0"/>
              <a:t>learnt ?</a:t>
            </a:r>
            <a:endParaRPr lang="en-IN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37038FB-4A91-4635-B504-580772B431BB}"/>
              </a:ext>
            </a:extLst>
          </p:cNvPr>
          <p:cNvSpPr txBox="1"/>
          <p:nvPr/>
        </p:nvSpPr>
        <p:spPr>
          <a:xfrm>
            <a:off x="713225" y="1556055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Technical</a:t>
            </a:r>
            <a:r>
              <a:rPr sz="1800" b="1" spc="-1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skills: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A0FFC5-CF97-4BF9-AD7F-1F87B2AEED41}"/>
              </a:ext>
            </a:extLst>
          </p:cNvPr>
          <p:cNvSpPr txBox="1"/>
          <p:nvPr/>
        </p:nvSpPr>
        <p:spPr>
          <a:xfrm>
            <a:off x="803750" y="2039924"/>
            <a:ext cx="2393950" cy="2093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13384" indent="-366395">
              <a:lnSpc>
                <a:spcPct val="1493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3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Python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79095" marR="235585" indent="-366395">
              <a:lnSpc>
                <a:spcPct val="1493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IN" sz="1800" spc="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ML Algorithms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Working with Libraries and datasets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Frameworks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C6564186-F187-422B-B5BD-A123D957855D}"/>
              </a:ext>
            </a:extLst>
          </p:cNvPr>
          <p:cNvSpPr txBox="1"/>
          <p:nvPr/>
        </p:nvSpPr>
        <p:spPr>
          <a:xfrm>
            <a:off x="3445320" y="1556055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Soft</a:t>
            </a:r>
            <a:r>
              <a:rPr sz="1800" b="1" spc="-10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skills:</a:t>
            </a:r>
            <a:endParaRPr sz="180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071B43B-C88B-4D26-8071-3802C6B6516B}"/>
              </a:ext>
            </a:extLst>
          </p:cNvPr>
          <p:cNvSpPr txBox="1"/>
          <p:nvPr/>
        </p:nvSpPr>
        <p:spPr>
          <a:xfrm>
            <a:off x="3535845" y="2039924"/>
            <a:ext cx="257873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63500" indent="-366395">
              <a:lnSpc>
                <a:spcPct val="1493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Teamwork </a:t>
            </a:r>
            <a:r>
              <a:rPr sz="1800" spc="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an  </a:t>
            </a:r>
            <a:r>
              <a:rPr sz="1800" spc="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international</a:t>
            </a:r>
            <a:r>
              <a:rPr sz="1800" spc="-10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working  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environment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Communication</a:t>
            </a:r>
            <a:r>
              <a:rPr sz="1800" spc="-8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skills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79095" marR="604520" indent="-366395">
              <a:lnSpc>
                <a:spcPct val="149300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pc="-2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design</a:t>
            </a:r>
            <a:r>
              <a:rPr sz="1800" spc="-13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Working  </a:t>
            </a:r>
            <a:r>
              <a:rPr sz="1800" spc="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culture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ACCB74C-A88A-44E0-8019-D61FB94A2254}"/>
              </a:ext>
            </a:extLst>
          </p:cNvPr>
          <p:cNvSpPr txBox="1"/>
          <p:nvPr/>
        </p:nvSpPr>
        <p:spPr>
          <a:xfrm>
            <a:off x="6354087" y="1556055"/>
            <a:ext cx="2031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Management</a:t>
            </a:r>
            <a:r>
              <a:rPr sz="1800" b="1" spc="-12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skills</a:t>
            </a:r>
            <a:r>
              <a:rPr sz="1800" spc="-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672082C-5669-4BD8-8AD2-CB7B25DB7346}"/>
              </a:ext>
            </a:extLst>
          </p:cNvPr>
          <p:cNvSpPr txBox="1"/>
          <p:nvPr/>
        </p:nvSpPr>
        <p:spPr>
          <a:xfrm>
            <a:off x="6444612" y="2192323"/>
            <a:ext cx="224409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66725" indent="-366395">
              <a:lnSpc>
                <a:spcPct val="1493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project  </a:t>
            </a:r>
            <a:r>
              <a:rPr sz="18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management,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time</a:t>
            </a:r>
            <a:r>
              <a:rPr sz="1800" spc="-114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management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1800" spc="-1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more</a:t>
            </a:r>
            <a:endParaRPr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4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557425" y="25306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Internship</a:t>
            </a:r>
            <a:r>
              <a:rPr lang="en-IN" spc="-105" dirty="0"/>
              <a:t> </a:t>
            </a:r>
            <a:r>
              <a:rPr lang="en-IN" spc="25" dirty="0"/>
              <a:t>Outcomes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F5C27-9250-46FB-8087-53A7ACDD75C5}"/>
              </a:ext>
            </a:extLst>
          </p:cNvPr>
          <p:cNvSpPr txBox="1"/>
          <p:nvPr/>
        </p:nvSpPr>
        <p:spPr>
          <a:xfrm>
            <a:off x="470971" y="1376224"/>
            <a:ext cx="6296140" cy="165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1400" spc="5" dirty="0">
                <a:solidFill>
                  <a:srgbClr val="727272"/>
                </a:solidFill>
                <a:latin typeface="Arial"/>
                <a:cs typeface="Arial"/>
              </a:rPr>
              <a:t>Now I am able to design applications</a:t>
            </a:r>
            <a:endParaRPr lang="en-US" sz="14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30" dirty="0">
                <a:solidFill>
                  <a:srgbClr val="727272"/>
                </a:solidFill>
                <a:latin typeface="Arial"/>
                <a:cs typeface="Arial"/>
              </a:rPr>
              <a:t>Working with SDLC Approach</a:t>
            </a:r>
            <a:endParaRPr lang="en-US" sz="14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400" spc="-10" dirty="0">
                <a:solidFill>
                  <a:srgbClr val="727272"/>
                </a:solidFill>
                <a:latin typeface="Arial"/>
                <a:cs typeface="Arial"/>
              </a:rPr>
              <a:t>Growth </a:t>
            </a:r>
            <a:r>
              <a:rPr lang="en-US" sz="1400" spc="-65" dirty="0">
                <a:solidFill>
                  <a:srgbClr val="727272"/>
                </a:solidFill>
                <a:latin typeface="Arial"/>
                <a:cs typeface="Arial"/>
              </a:rPr>
              <a:t>: </a:t>
            </a:r>
            <a:r>
              <a:rPr lang="en-US" sz="1400" spc="5" dirty="0">
                <a:solidFill>
                  <a:srgbClr val="727272"/>
                </a:solidFill>
                <a:latin typeface="Arial"/>
                <a:cs typeface="Arial"/>
              </a:rPr>
              <a:t>Critical </a:t>
            </a:r>
            <a:r>
              <a:rPr lang="en-US" sz="1400" dirty="0">
                <a:solidFill>
                  <a:srgbClr val="727272"/>
                </a:solidFill>
                <a:latin typeface="Arial"/>
                <a:cs typeface="Arial"/>
              </a:rPr>
              <a:t>Thinking </a:t>
            </a:r>
            <a:r>
              <a:rPr lang="en-US" sz="1400" spc="-10" dirty="0">
                <a:solidFill>
                  <a:srgbClr val="727272"/>
                </a:solidFill>
                <a:latin typeface="Arial"/>
                <a:cs typeface="Arial"/>
              </a:rPr>
              <a:t>and</a:t>
            </a:r>
            <a:r>
              <a:rPr lang="en-US" sz="1400" spc="-2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727272"/>
                </a:solidFill>
                <a:latin typeface="Arial"/>
                <a:cs typeface="Arial"/>
              </a:rPr>
              <a:t>analysis</a:t>
            </a:r>
            <a:endParaRPr lang="en-US" sz="14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400" spc="-30" dirty="0">
                <a:solidFill>
                  <a:srgbClr val="727272"/>
                </a:solidFill>
                <a:latin typeface="Arial"/>
                <a:cs typeface="Arial"/>
              </a:rPr>
              <a:t>Lead </a:t>
            </a:r>
            <a:r>
              <a:rPr lang="en-US" sz="1400" spc="5" dirty="0">
                <a:solidFill>
                  <a:srgbClr val="727272"/>
                </a:solidFill>
                <a:latin typeface="Arial"/>
                <a:cs typeface="Arial"/>
              </a:rPr>
              <a:t>the </a:t>
            </a:r>
            <a:r>
              <a:rPr lang="en-US" sz="1400" spc="20" dirty="0">
                <a:solidFill>
                  <a:srgbClr val="727272"/>
                </a:solidFill>
                <a:latin typeface="Arial"/>
                <a:cs typeface="Arial"/>
              </a:rPr>
              <a:t>team </a:t>
            </a:r>
            <a:r>
              <a:rPr lang="en-US" sz="1400" spc="-10" dirty="0">
                <a:solidFill>
                  <a:srgbClr val="727272"/>
                </a:solidFill>
                <a:latin typeface="Arial"/>
                <a:cs typeface="Arial"/>
              </a:rPr>
              <a:t>and</a:t>
            </a:r>
            <a:r>
              <a:rPr lang="en-US" sz="1400" spc="-24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lang="en-US" sz="1400" spc="15" dirty="0">
                <a:solidFill>
                  <a:srgbClr val="727272"/>
                </a:solidFill>
                <a:latin typeface="Arial"/>
                <a:cs typeface="Arial"/>
              </a:rPr>
              <a:t>projects</a:t>
            </a:r>
            <a:endParaRPr lang="en-IN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A4A8A0B-9006-4EFA-9AB2-52FC5BA57376}"/>
              </a:ext>
            </a:extLst>
          </p:cNvPr>
          <p:cNvSpPr/>
          <p:nvPr/>
        </p:nvSpPr>
        <p:spPr>
          <a:xfrm>
            <a:off x="5090714" y="1024005"/>
            <a:ext cx="3352793" cy="3486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E8B-5371-48FC-A0F2-CB04C2C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2" y="208994"/>
            <a:ext cx="7717500" cy="5727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5328D-91AE-4F9E-B671-784EF6F8E80B}"/>
              </a:ext>
            </a:extLst>
          </p:cNvPr>
          <p:cNvSpPr txBox="1"/>
          <p:nvPr/>
        </p:nvSpPr>
        <p:spPr>
          <a:xfrm>
            <a:off x="1815029" y="841078"/>
            <a:ext cx="62961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93870" indent="-285750"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This </a:t>
            </a:r>
            <a:r>
              <a:rPr lang="en-US" sz="1600" spc="-60" dirty="0"/>
              <a:t>internship </a:t>
            </a:r>
            <a:r>
              <a:rPr lang="en-US" sz="1600" spc="-5" dirty="0">
                <a:latin typeface="Arial"/>
                <a:cs typeface="Arial"/>
              </a:rPr>
              <a:t>has </a:t>
            </a:r>
            <a:r>
              <a:rPr lang="en-US" sz="1600" spc="-30" dirty="0">
                <a:latin typeface="Arial"/>
                <a:cs typeface="Arial"/>
              </a:rPr>
              <a:t>been </a:t>
            </a:r>
            <a:r>
              <a:rPr lang="en-US" sz="1600" spc="-20" dirty="0">
                <a:latin typeface="Arial"/>
                <a:cs typeface="Arial"/>
              </a:rPr>
              <a:t>an</a:t>
            </a:r>
            <a:r>
              <a:rPr lang="en-US" sz="1600" spc="-204" dirty="0">
                <a:latin typeface="Arial"/>
                <a:cs typeface="Arial"/>
              </a:rPr>
              <a:t> </a:t>
            </a:r>
            <a:r>
              <a:rPr lang="en-US" sz="1600" spc="-45" dirty="0"/>
              <a:t>excellent </a:t>
            </a:r>
            <a:r>
              <a:rPr lang="en-US" sz="1600" spc="-10" dirty="0">
                <a:latin typeface="Arial"/>
                <a:cs typeface="Arial"/>
              </a:rPr>
              <a:t>and </a:t>
            </a:r>
            <a:r>
              <a:rPr lang="en-US" sz="1600" spc="-65" dirty="0"/>
              <a:t>rewarding</a:t>
            </a:r>
            <a:r>
              <a:rPr lang="en-US" sz="1600" spc="-90" dirty="0"/>
              <a:t> </a:t>
            </a:r>
            <a:r>
              <a:rPr lang="en-US" sz="1600" spc="-20" dirty="0">
                <a:latin typeface="Arial"/>
                <a:cs typeface="Arial"/>
              </a:rPr>
              <a:t>experience.</a:t>
            </a:r>
          </a:p>
          <a:p>
            <a:pPr marL="4293870" indent="-285750"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lang="en-US" sz="1600" spc="35" dirty="0">
                <a:latin typeface="Arial"/>
                <a:cs typeface="Arial"/>
              </a:rPr>
              <a:t>It </a:t>
            </a:r>
            <a:r>
              <a:rPr lang="en-US" sz="1600" spc="15" dirty="0">
                <a:latin typeface="Arial"/>
                <a:cs typeface="Arial"/>
              </a:rPr>
              <a:t>was </a:t>
            </a:r>
            <a:r>
              <a:rPr lang="en-US" sz="1600" spc="-25" dirty="0">
                <a:latin typeface="Arial"/>
                <a:cs typeface="Arial"/>
              </a:rPr>
              <a:t>a </a:t>
            </a:r>
            <a:r>
              <a:rPr lang="en-US" sz="1600" spc="-40" dirty="0"/>
              <a:t>great </a:t>
            </a:r>
            <a:r>
              <a:rPr lang="en-US" sz="1600" spc="-70" dirty="0"/>
              <a:t>opportunity </a:t>
            </a:r>
            <a:r>
              <a:rPr lang="en-US" sz="1600" spc="50" dirty="0">
                <a:latin typeface="Arial"/>
                <a:cs typeface="Arial"/>
              </a:rPr>
              <a:t>to</a:t>
            </a:r>
            <a:r>
              <a:rPr lang="en-US" sz="1600" spc="-240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improve  </a:t>
            </a:r>
            <a:r>
              <a:rPr lang="en-US" sz="1600" spc="-5" dirty="0">
                <a:latin typeface="Arial"/>
                <a:cs typeface="Arial"/>
              </a:rPr>
              <a:t>personal </a:t>
            </a:r>
            <a:r>
              <a:rPr lang="en-US" sz="1600" spc="-10" dirty="0">
                <a:latin typeface="Arial"/>
                <a:cs typeface="Arial"/>
              </a:rPr>
              <a:t>and </a:t>
            </a:r>
            <a:r>
              <a:rPr lang="en-US" sz="1600" spc="15" dirty="0">
                <a:latin typeface="Arial"/>
                <a:cs typeface="Arial"/>
              </a:rPr>
              <a:t>professional</a:t>
            </a:r>
            <a:r>
              <a:rPr lang="en-US" sz="1600" spc="-175" dirty="0">
                <a:latin typeface="Arial"/>
                <a:cs typeface="Arial"/>
              </a:rPr>
              <a:t> </a:t>
            </a:r>
            <a:r>
              <a:rPr lang="en-US" sz="1600" spc="15" dirty="0">
                <a:latin typeface="Arial"/>
                <a:cs typeface="Arial"/>
              </a:rPr>
              <a:t>skills.</a:t>
            </a:r>
          </a:p>
          <a:p>
            <a:pPr marL="4293870" indent="-285750"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lang="en-US" sz="1600" spc="-25" dirty="0">
                <a:latin typeface="Arial"/>
                <a:cs typeface="Arial"/>
              </a:rPr>
              <a:t>These </a:t>
            </a:r>
            <a:r>
              <a:rPr lang="en-US" sz="1600" spc="-15" dirty="0">
                <a:latin typeface="Arial"/>
                <a:cs typeface="Arial"/>
              </a:rPr>
              <a:t>valuable </a:t>
            </a:r>
            <a:r>
              <a:rPr lang="en-US" sz="1600" spc="25" dirty="0">
                <a:latin typeface="Arial"/>
                <a:cs typeface="Arial"/>
              </a:rPr>
              <a:t>skills </a:t>
            </a:r>
            <a:r>
              <a:rPr lang="en-US" sz="1600" spc="-35" dirty="0">
                <a:latin typeface="Arial"/>
                <a:cs typeface="Arial"/>
              </a:rPr>
              <a:t>have </a:t>
            </a:r>
            <a:r>
              <a:rPr lang="en-US" sz="1600" spc="-70" dirty="0"/>
              <a:t>boosted </a:t>
            </a:r>
            <a:r>
              <a:rPr lang="en-US" sz="1600" spc="5" dirty="0">
                <a:latin typeface="Arial"/>
                <a:cs typeface="Arial"/>
              </a:rPr>
              <a:t>my  </a:t>
            </a:r>
            <a:r>
              <a:rPr lang="en-US" sz="1600" spc="-55" dirty="0"/>
              <a:t>professional </a:t>
            </a:r>
            <a:r>
              <a:rPr lang="en-US" sz="1600" spc="-50" dirty="0"/>
              <a:t>skills </a:t>
            </a:r>
            <a:r>
              <a:rPr lang="en-US" sz="1600" spc="50" dirty="0">
                <a:latin typeface="Arial"/>
                <a:cs typeface="Arial"/>
              </a:rPr>
              <a:t>to </a:t>
            </a:r>
            <a:r>
              <a:rPr lang="en-US" sz="1600" spc="-25" dirty="0">
                <a:latin typeface="Arial"/>
                <a:cs typeface="Arial"/>
              </a:rPr>
              <a:t>a </a:t>
            </a:r>
            <a:r>
              <a:rPr lang="en-US" sz="1600" spc="-65" dirty="0"/>
              <a:t>higher </a:t>
            </a:r>
            <a:r>
              <a:rPr lang="en-US" sz="1600" spc="-45" dirty="0"/>
              <a:t>level</a:t>
            </a:r>
            <a:r>
              <a:rPr lang="en-US" sz="1600" spc="-170" dirty="0"/>
              <a:t> </a:t>
            </a:r>
            <a:r>
              <a:rPr lang="en-US" sz="1600" spc="-15" dirty="0">
                <a:latin typeface="Arial"/>
                <a:cs typeface="Arial"/>
              </a:rPr>
              <a:t>and  </a:t>
            </a:r>
            <a:r>
              <a:rPr lang="en-US" sz="1600" spc="-20" dirty="0">
                <a:latin typeface="Arial"/>
                <a:cs typeface="Arial"/>
              </a:rPr>
              <a:t>prepare </a:t>
            </a:r>
            <a:r>
              <a:rPr lang="en-US" sz="1600" spc="10" dirty="0">
                <a:latin typeface="Arial"/>
                <a:cs typeface="Arial"/>
              </a:rPr>
              <a:t>me </a:t>
            </a:r>
            <a:r>
              <a:rPr lang="en-US" sz="1600" spc="50" dirty="0">
                <a:latin typeface="Arial"/>
                <a:cs typeface="Arial"/>
              </a:rPr>
              <a:t>for </a:t>
            </a:r>
            <a:r>
              <a:rPr lang="en-US" sz="1600" spc="-40" dirty="0"/>
              <a:t>future</a:t>
            </a:r>
            <a:r>
              <a:rPr lang="en-US" sz="1600" spc="-270" dirty="0"/>
              <a:t> </a:t>
            </a:r>
            <a:r>
              <a:rPr lang="en-US" sz="1600" spc="-45" dirty="0"/>
              <a:t>career</a:t>
            </a:r>
            <a:r>
              <a:rPr lang="en-US" b="0" spc="-45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3D52F76-27B2-46D9-8338-5ACC0BB344E2}"/>
              </a:ext>
            </a:extLst>
          </p:cNvPr>
          <p:cNvSpPr/>
          <p:nvPr/>
        </p:nvSpPr>
        <p:spPr>
          <a:xfrm>
            <a:off x="1199935" y="1207300"/>
            <a:ext cx="4197941" cy="36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6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22AF-8CEA-4481-8539-9CB3C55A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24" y="2082154"/>
            <a:ext cx="4811100" cy="841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6" name="Google Shape;755;p61">
            <a:extLst>
              <a:ext uri="{FF2B5EF4-FFF2-40B4-BE49-F238E27FC236}">
                <a16:creationId xmlns:a16="http://schemas.microsoft.com/office/drawing/2014/main" id="{98309BE5-E0E0-407D-9C2A-F0813D358A0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9619" y="-166221"/>
            <a:ext cx="883215" cy="101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7;p61">
            <a:extLst>
              <a:ext uri="{FF2B5EF4-FFF2-40B4-BE49-F238E27FC236}">
                <a16:creationId xmlns:a16="http://schemas.microsoft.com/office/drawing/2014/main" id="{996F1DF3-C126-45B4-BA7C-0825B6E2BF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80807">
            <a:off x="5446147" y="2170269"/>
            <a:ext cx="686945" cy="1534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BFC5-85D3-455C-9B7A-A4B9EEE8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AD42B-3619-438F-9F50-375F6065A722}"/>
              </a:ext>
            </a:extLst>
          </p:cNvPr>
          <p:cNvSpPr txBox="1"/>
          <p:nvPr/>
        </p:nvSpPr>
        <p:spPr>
          <a:xfrm>
            <a:off x="608714" y="1547747"/>
            <a:ext cx="5746896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About Company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Internship Task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Introduction on Project work / Roles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Software / Hardware Tools Details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Implementation Details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 Learnt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Internship Outcomes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Project Demo / Screenshots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51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872738" y="24321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COMPANY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20B58-0EA0-40F7-8CC9-440EAC5C0A80}"/>
              </a:ext>
            </a:extLst>
          </p:cNvPr>
          <p:cNvSpPr txBox="1"/>
          <p:nvPr/>
        </p:nvSpPr>
        <p:spPr>
          <a:xfrm>
            <a:off x="3022305" y="1457258"/>
            <a:ext cx="5746896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InfiData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Technologies An ISO 9001:2015 Certified IT Company,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Accreditated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by An International Accreditation Service (IAS). Head quartered in "silicon valley" of India Bengaluru, started in the year 2015. We are highly specialized in the design and development of websites, software application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development,mobile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app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development,E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-Commerce solutions and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more.Our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team of expert professionals works on the latest software tools and technologies to give the best and promising services to our customers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077B8-3B77-4D31-AFE0-EA7A8FB6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2" y="862681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DC49F-A124-4B25-8F06-80A3D038A145}"/>
              </a:ext>
            </a:extLst>
          </p:cNvPr>
          <p:cNvSpPr txBox="1"/>
          <p:nvPr/>
        </p:nvSpPr>
        <p:spPr>
          <a:xfrm>
            <a:off x="108098" y="2371631"/>
            <a:ext cx="2826488" cy="2311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49300"/>
              </a:lnSpc>
              <a:spcBef>
                <a:spcPts val="100"/>
              </a:spcBef>
            </a:pPr>
            <a:r>
              <a:rPr lang="en-US" sz="1200" b="1" cap="all" dirty="0"/>
              <a:t>OUR SERVICES</a:t>
            </a:r>
          </a:p>
          <a:p>
            <a:pPr marL="12700" marR="5080" algn="ctr">
              <a:lnSpc>
                <a:spcPct val="1493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Development | Training |Consulting</a:t>
            </a:r>
          </a:p>
          <a:p>
            <a:pPr marL="12700" marR="5080" algn="just">
              <a:lnSpc>
                <a:spcPct val="149300"/>
              </a:lnSpc>
              <a:spcBef>
                <a:spcPts val="100"/>
              </a:spcBef>
            </a:pPr>
            <a:r>
              <a:rPr lang="en-US" sz="1200" b="1" dirty="0"/>
              <a:t>Address:</a:t>
            </a:r>
          </a:p>
          <a:p>
            <a:pPr marL="12700" marR="5080" algn="just">
              <a:lnSpc>
                <a:spcPct val="149300"/>
              </a:lnSpc>
              <a:spcBef>
                <a:spcPts val="100"/>
              </a:spcBef>
            </a:pPr>
            <a:r>
              <a:rPr lang="en-US" sz="1200" dirty="0"/>
              <a:t>#1421, 1st Floor,16th B Cross, Sri Radha Building, </a:t>
            </a:r>
            <a:r>
              <a:rPr lang="en-US" sz="1200" dirty="0" err="1"/>
              <a:t>Opp.To</a:t>
            </a:r>
            <a:r>
              <a:rPr lang="en-US" sz="1200" dirty="0"/>
              <a:t> Dr. Agarwal Eye Hospital, Yelahanka New Town, Bengaluru-64</a:t>
            </a:r>
          </a:p>
          <a:p>
            <a:pPr marL="12700" marR="5080" algn="just">
              <a:lnSpc>
                <a:spcPct val="149300"/>
              </a:lnSpc>
              <a:spcBef>
                <a:spcPts val="100"/>
              </a:spcBef>
            </a:pPr>
            <a:r>
              <a:rPr lang="en-US" sz="1200" dirty="0">
                <a:latin typeface="Arial"/>
                <a:cs typeface="Arial"/>
                <a:hlinkClick r:id="rId4"/>
              </a:rPr>
              <a:t>www.infidata.in</a:t>
            </a:r>
            <a:r>
              <a:rPr lang="en-US" sz="1200" dirty="0">
                <a:latin typeface="Arial"/>
                <a:cs typeface="Arial"/>
              </a:rPr>
              <a:t> | info@infidata.in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8AE65E-CC63-4037-8F56-DAACAB0B95AE}"/>
              </a:ext>
            </a:extLst>
          </p:cNvPr>
          <p:cNvSpPr/>
          <p:nvPr/>
        </p:nvSpPr>
        <p:spPr>
          <a:xfrm>
            <a:off x="2980661" y="1869932"/>
            <a:ext cx="571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Working  with python libraries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Working with ML Algorithms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Activities on Model Building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Project Development with datasets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996525E-310D-44D2-8EDF-4F55D040A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788" y="539750"/>
            <a:ext cx="7718425" cy="573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Internship</a:t>
            </a:r>
            <a:r>
              <a:rPr spc="-90" dirty="0"/>
              <a:t> </a:t>
            </a:r>
            <a:r>
              <a:rPr spc="-5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8271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1A828D-E3CC-4EF4-BE46-F873822344FD}"/>
              </a:ext>
            </a:extLst>
          </p:cNvPr>
          <p:cNvSpPr/>
          <p:nvPr/>
        </p:nvSpPr>
        <p:spPr>
          <a:xfrm>
            <a:off x="808075" y="1557012"/>
            <a:ext cx="73057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Software: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Python 3.6/3.7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Anaconda Navigator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 err="1"/>
              <a:t>Jupyter</a:t>
            </a:r>
            <a:r>
              <a:rPr lang="en-IN" sz="2400" dirty="0"/>
              <a:t> notebook</a:t>
            </a:r>
          </a:p>
          <a:p>
            <a:pPr lvl="1"/>
            <a:endParaRPr lang="en-IN" sz="3200" dirty="0"/>
          </a:p>
          <a:p>
            <a:r>
              <a:rPr lang="en-IN" sz="3200" b="1" dirty="0"/>
              <a:t>Hardware :</a:t>
            </a:r>
            <a:endParaRPr lang="en-US" sz="3200" dirty="0"/>
          </a:p>
          <a:p>
            <a:pPr marL="742950" lvl="1" indent="-285750">
              <a:buFont typeface="Arial"/>
              <a:buChar char="•"/>
            </a:pPr>
            <a:r>
              <a:rPr lang="en-IN" sz="2400" dirty="0"/>
              <a:t>Minimum PC Requirements</a:t>
            </a:r>
            <a:endParaRPr lang="en-US" sz="24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4970C0B-751A-449B-9E9F-38DE2955A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788" y="539750"/>
            <a:ext cx="771842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Software / Hardware Tools</a:t>
            </a:r>
            <a:r>
              <a:rPr lang="en-IN" sz="1800" spc="1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DETAILS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0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713250" y="31632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8103A-F081-43D2-9732-CB85CEF98F47}"/>
              </a:ext>
            </a:extLst>
          </p:cNvPr>
          <p:cNvSpPr txBox="1"/>
          <p:nvPr/>
        </p:nvSpPr>
        <p:spPr>
          <a:xfrm>
            <a:off x="1169581" y="1248213"/>
            <a:ext cx="704407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Karla" pitchFamily="2" charset="0"/>
                <a:cs typeface="Times New Roman" panose="02020603050405020304" pitchFamily="18" charset="0"/>
              </a:rPr>
              <a:t>The Uber platform connects you with drivers who can take you to your destination or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Karla" pitchFamily="2" charset="0"/>
                <a:cs typeface="Times New Roman" panose="02020603050405020304" pitchFamily="18" charset="0"/>
              </a:rPr>
              <a:t>This dataset includes primary data on Uber collections with details that include the date, time of travel, as well as information on longitude and latitude in San-Francisco and has operations in over 900 metropolitan areas worldwide.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Karla" pitchFamily="2" charset="0"/>
                <a:cs typeface="Times New Roman" panose="02020603050405020304" pitchFamily="18" charset="0"/>
              </a:rPr>
              <a:t>The prediction of the frequency of trips of data is by implementing a part of k-means clustering algorithm The standard algorithm describes the maximum variance within the group as the number of square distances Euclidean distances between the points and the corresponding centroid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Karla" pitchFamily="2" charset="0"/>
              </a:rPr>
              <a:t>Mostly focused on interpretation and understanding the concepts in the real world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1772368" y="538834"/>
            <a:ext cx="5599263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IMEPLENTATION</a:t>
            </a:r>
            <a:endParaRPr dirty="0"/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1"/>
          </p:nvPr>
        </p:nvSpPr>
        <p:spPr>
          <a:xfrm>
            <a:off x="619863" y="1348178"/>
            <a:ext cx="8112642" cy="3238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Karla" pitchFamily="2" charset="0"/>
              </a:rPr>
              <a:t>In this project , I have applied K-means clustering whose main goal is to </a:t>
            </a:r>
            <a:r>
              <a:rPr lang="en-US" b="0" i="0" dirty="0">
                <a:solidFill>
                  <a:srgbClr val="292929"/>
                </a:solidFill>
                <a:effectLst/>
                <a:latin typeface="Karla" pitchFamily="2" charset="0"/>
              </a:rPr>
              <a:t> group similar elements or data points into a cluster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For finding the k value , we use Elbow method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Karla" pitchFamily="2" charset="0"/>
              </a:rPr>
              <a:t>We will discuss </a:t>
            </a:r>
            <a:r>
              <a:rPr lang="en-US" b="0" i="0" dirty="0">
                <a:solidFill>
                  <a:srgbClr val="292929"/>
                </a:solidFill>
                <a:effectLst/>
                <a:latin typeface="Karla" pitchFamily="2" charset="0"/>
              </a:rPr>
              <a:t>the use case of how the clustering algorithm used in Uber ridesharing dataset.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Karla" pitchFamily="2" charset="0"/>
              </a:rPr>
              <a:t>Total 6 clusters identified .</a:t>
            </a:r>
            <a:endParaRPr dirty="0">
              <a:latin typeface="Karl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713250" y="27368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IMPLEMENTATION</a:t>
            </a:r>
            <a:endParaRPr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F1AB-90CF-4241-B778-1F95CB95D668}"/>
              </a:ext>
            </a:extLst>
          </p:cNvPr>
          <p:cNvSpPr txBox="1"/>
          <p:nvPr/>
        </p:nvSpPr>
        <p:spPr>
          <a:xfrm>
            <a:off x="930348" y="1067459"/>
            <a:ext cx="699090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10000"/>
                  </a:schemeClr>
                </a:solidFill>
                <a:effectLst/>
                <a:latin typeface="charter"/>
              </a:rPr>
              <a:t>K-means clustering is one of the simplest and popular unsupervised machine learning algorithms.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10000"/>
                  </a:schemeClr>
                </a:solidFill>
                <a:effectLst/>
                <a:latin typeface="charter"/>
              </a:rPr>
              <a:t>A cluster refers to a collection of data points aggregated together because of certain similarities.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First it selects </a:t>
            </a:r>
            <a:r>
              <a:rPr lang="en-US" sz="1400" i="1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k</a:t>
            </a:r>
            <a:r>
              <a:rPr lang="en-US" sz="1400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 number of objects at random from the set of n objects. These </a:t>
            </a:r>
            <a:r>
              <a:rPr lang="en-US" sz="1400" i="1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k</a:t>
            </a:r>
            <a:r>
              <a:rPr lang="en-US" sz="1400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 objects are treated as the centroids or center of gravities of </a:t>
            </a:r>
            <a:r>
              <a:rPr lang="en-US" sz="1400" i="1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k</a:t>
            </a:r>
            <a:r>
              <a:rPr lang="en-US" sz="1400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 clusters.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For each of the remaining objects, it is assigned to one of the closest centroid. Thus, it forms a collection of objects assigned to each centroid and is called a cluster.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Next, the centroid of each cluster is then updated (by calculating the mean values of attributes of each object).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10000"/>
                  </a:schemeClr>
                </a:solidFill>
                <a:latin typeface="charter"/>
                <a:cs typeface="Times New Roman" pitchFamily="18" charset="0"/>
              </a:rPr>
              <a:t>The assignment and update procedure is until it reaches some stopping criteria (such as, number of iteration, centroids remain unchanged or no assignment,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8F5FA-BE87-4E93-89BC-1871B7C2ED3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5E20E-EB2D-4ECB-B96C-27134D98E504}"/>
              </a:ext>
            </a:extLst>
          </p:cNvPr>
          <p:cNvSpPr txBox="1"/>
          <p:nvPr/>
        </p:nvSpPr>
        <p:spPr>
          <a:xfrm>
            <a:off x="388089" y="1949962"/>
            <a:ext cx="558209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uardian-text-oreilly"/>
              </a:rPr>
              <a:t>The elbow method is used to determine the optimal number of clusters in 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uardian-text-oreilly"/>
              </a:rPr>
              <a:t>The elbow method plots the value of the cost function produced by different values of </a:t>
            </a:r>
            <a:r>
              <a:rPr lang="en-US" b="0" i="1" dirty="0">
                <a:solidFill>
                  <a:srgbClr val="000000"/>
                </a:solidFill>
                <a:effectLst/>
                <a:latin typeface="guardian-text-oreilly"/>
              </a:rPr>
              <a:t>k</a:t>
            </a:r>
            <a:endParaRPr lang="en-US" dirty="0">
              <a:latin typeface="guardian-text-oreill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uardian-text-oreilly"/>
              </a:rPr>
              <a:t>As you know, if </a:t>
            </a:r>
            <a:r>
              <a:rPr lang="en-US" b="0" i="1" dirty="0">
                <a:solidFill>
                  <a:srgbClr val="000000"/>
                </a:solidFill>
                <a:effectLst/>
                <a:latin typeface="guardian-text-oreilly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guardian-text-oreilly"/>
              </a:rPr>
              <a:t> increases, average distortion will decrease, each cluster will have fewer constituent instances, and the instances will be closer to their respective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uardian-text-oreilly"/>
              </a:rPr>
              <a:t>The value of </a:t>
            </a:r>
            <a:r>
              <a:rPr lang="en-US" b="0" i="1" dirty="0">
                <a:solidFill>
                  <a:srgbClr val="000000"/>
                </a:solidFill>
                <a:effectLst/>
                <a:latin typeface="guardian-text-oreilly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guardian-text-oreilly"/>
              </a:rPr>
              <a:t> at which improvement in distortion declines the most is called the elbow, at which we should stop dividing the data into further clusters</a:t>
            </a:r>
            <a:endParaRPr lang="en-US" dirty="0">
              <a:latin typeface="guardian-text-oreill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BED069-E9E1-487D-AE75-5A912C9D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81" y="1777958"/>
            <a:ext cx="3169167" cy="218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777</Words>
  <Application>Microsoft Office PowerPoint</Application>
  <PresentationFormat>On-screen Show (16:9)</PresentationFormat>
  <Paragraphs>96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Karla</vt:lpstr>
      <vt:lpstr>Times New Roman</vt:lpstr>
      <vt:lpstr>guardian-text-oreilly</vt:lpstr>
      <vt:lpstr>DM Serif Display</vt:lpstr>
      <vt:lpstr>charter</vt:lpstr>
      <vt:lpstr>Arial</vt:lpstr>
      <vt:lpstr>Minimalist Hepatitis Clinical Case by Slidesgo</vt:lpstr>
      <vt:lpstr>PowerPoint Presentation</vt:lpstr>
      <vt:lpstr>CONTENTS</vt:lpstr>
      <vt:lpstr>ABOUT THE COMPANY</vt:lpstr>
      <vt:lpstr>Internship Tasks</vt:lpstr>
      <vt:lpstr>Software / Hardware Tools DETAILS</vt:lpstr>
      <vt:lpstr>INTRODUCTION</vt:lpstr>
      <vt:lpstr>IMEPLENTATION</vt:lpstr>
      <vt:lpstr>IMPLEMENTATION</vt:lpstr>
      <vt:lpstr>IMPLEMENTATION </vt:lpstr>
      <vt:lpstr>SCREEN SHOTS</vt:lpstr>
      <vt:lpstr>PowerPoint Presentation</vt:lpstr>
      <vt:lpstr>PowerPoint Presentation</vt:lpstr>
      <vt:lpstr>What I learnt ?</vt:lpstr>
      <vt:lpstr>Internship Outcomes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DATA ANALYSIS</dc:title>
  <dc:creator>SRINIVASA</dc:creator>
  <cp:lastModifiedBy>SRINIVASA</cp:lastModifiedBy>
  <cp:revision>9</cp:revision>
  <dcterms:modified xsi:type="dcterms:W3CDTF">2021-10-25T10:50:04Z</dcterms:modified>
</cp:coreProperties>
</file>