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65" r:id="rId6"/>
    <p:sldId id="266" r:id="rId7"/>
    <p:sldId id="267" r:id="rId8"/>
    <p:sldId id="264" r:id="rId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443789"/>
            <a:ext cx="12191400" cy="5413491"/>
          </a:xfrm>
          <a:prstGeom prst="rect">
            <a:avLst/>
          </a:prstGeom>
          <a:noFill/>
          <a:ln w="0">
            <a:noFill/>
          </a:ln>
        </p:spPr>
        <p:txBody>
          <a:bodyPr lIns="90000" tIns="45000" rIns="90000" bIns="45000" anchor="t">
            <a:normAutofit fontScale="70000" lnSpcReduction="20000"/>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200000"/>
              </a:lnSpc>
              <a:spcBef>
                <a:spcPts val="1001"/>
              </a:spcBef>
              <a:buNone/>
              <a:tabLst>
                <a:tab pos="0" algn="l"/>
              </a:tabLst>
            </a:pPr>
            <a:r>
              <a:rPr lang="en-US" sz="2400" b="1" spc="-1" dirty="0">
                <a:solidFill>
                  <a:srgbClr val="333333"/>
                </a:solidFill>
                <a:latin typeface="Times New Roman" panose="02020603050405020304" pitchFamily="18" charset="0"/>
                <a:cs typeface="Times New Roman" panose="02020603050405020304" pitchFamily="18" charset="0"/>
              </a:rPr>
              <a:t>Y. Mrudula(2010030571) </a:t>
            </a:r>
          </a:p>
          <a:p>
            <a:pPr marL="246960" indent="0" algn="ctr">
              <a:lnSpc>
                <a:spcPct val="200000"/>
              </a:lnSpc>
              <a:spcBef>
                <a:spcPts val="1001"/>
              </a:spcBef>
              <a:buNone/>
              <a:tabLst>
                <a:tab pos="0" algn="l"/>
              </a:tabLst>
            </a:pPr>
            <a:r>
              <a:rPr lang="en-US" sz="2400" b="1" spc="-1" dirty="0">
                <a:solidFill>
                  <a:srgbClr val="333333"/>
                </a:solidFill>
                <a:latin typeface="Times New Roman" panose="02020603050405020304" pitchFamily="18" charset="0"/>
                <a:cs typeface="Times New Roman" panose="02020603050405020304" pitchFamily="18" charset="0"/>
              </a:rPr>
              <a:t>R. </a:t>
            </a:r>
            <a:r>
              <a:rPr lang="en-US" sz="2400" b="1" spc="-1" dirty="0" err="1">
                <a:solidFill>
                  <a:srgbClr val="333333"/>
                </a:solidFill>
                <a:latin typeface="Times New Roman" panose="02020603050405020304" pitchFamily="18" charset="0"/>
                <a:cs typeface="Times New Roman" panose="02020603050405020304" pitchFamily="18" charset="0"/>
              </a:rPr>
              <a:t>Sreenik</a:t>
            </a:r>
            <a:r>
              <a:rPr lang="en-US" sz="2400" b="1" spc="-1" dirty="0">
                <a:solidFill>
                  <a:srgbClr val="333333"/>
                </a:solidFill>
                <a:latin typeface="Times New Roman" panose="02020603050405020304" pitchFamily="18" charset="0"/>
                <a:cs typeface="Times New Roman" panose="02020603050405020304" pitchFamily="18" charset="0"/>
              </a:rPr>
              <a:t> Goud(2010030527) </a:t>
            </a:r>
          </a:p>
          <a:p>
            <a:pPr marL="246960" indent="0" algn="ctr">
              <a:lnSpc>
                <a:spcPct val="200000"/>
              </a:lnSpc>
              <a:spcBef>
                <a:spcPts val="1001"/>
              </a:spcBef>
              <a:buNone/>
              <a:tabLst>
                <a:tab pos="0" algn="l"/>
              </a:tabLst>
            </a:pPr>
            <a:r>
              <a:rPr lang="en-US" sz="2400" b="1" spc="-1" dirty="0">
                <a:solidFill>
                  <a:srgbClr val="333333"/>
                </a:solidFill>
                <a:latin typeface="Times New Roman" panose="02020603050405020304" pitchFamily="18" charset="0"/>
                <a:cs typeface="Times New Roman" panose="02020603050405020304" pitchFamily="18" charset="0"/>
              </a:rPr>
              <a:t>S. </a:t>
            </a:r>
            <a:r>
              <a:rPr lang="en-US" sz="2400" b="1" spc="-1" dirty="0" err="1">
                <a:solidFill>
                  <a:srgbClr val="333333"/>
                </a:solidFill>
                <a:latin typeface="Times New Roman" panose="02020603050405020304" pitchFamily="18" charset="0"/>
                <a:cs typeface="Times New Roman" panose="02020603050405020304" pitchFamily="18" charset="0"/>
              </a:rPr>
              <a:t>Kowshik</a:t>
            </a:r>
            <a:r>
              <a:rPr lang="en-US" sz="2400" b="1" spc="-1" dirty="0">
                <a:solidFill>
                  <a:srgbClr val="333333"/>
                </a:solidFill>
                <a:latin typeface="Times New Roman" panose="02020603050405020304" pitchFamily="18" charset="0"/>
                <a:cs typeface="Times New Roman" panose="02020603050405020304" pitchFamily="18" charset="0"/>
              </a:rPr>
              <a:t> Goud(2010030558) </a:t>
            </a:r>
          </a:p>
          <a:p>
            <a:pPr marL="246960" indent="0" algn="ctr">
              <a:lnSpc>
                <a:spcPct val="200000"/>
              </a:lnSpc>
              <a:spcBef>
                <a:spcPts val="1001"/>
              </a:spcBef>
              <a:buNone/>
              <a:tabLst>
                <a:tab pos="0" algn="l"/>
              </a:tabLst>
            </a:pPr>
            <a:r>
              <a:rPr lang="en-US" sz="2400" b="1" spc="-1" dirty="0">
                <a:solidFill>
                  <a:srgbClr val="333333"/>
                </a:solidFill>
                <a:latin typeface="Times New Roman" panose="02020603050405020304" pitchFamily="18" charset="0"/>
                <a:cs typeface="Times New Roman" panose="02020603050405020304" pitchFamily="18" charset="0"/>
              </a:rPr>
              <a:t>B. Dinesh Yadav(2010030387) </a:t>
            </a:r>
          </a:p>
          <a:p>
            <a:pPr marL="246960" indent="0" algn="ctr">
              <a:lnSpc>
                <a:spcPct val="200000"/>
              </a:lnSpc>
              <a:spcBef>
                <a:spcPts val="1001"/>
              </a:spcBef>
              <a:buNone/>
              <a:tabLst>
                <a:tab pos="0" algn="l"/>
              </a:tabLst>
            </a:pPr>
            <a:endParaRPr lang="en-IN" sz="1800" spc="-1" dirty="0">
              <a:solidFill>
                <a:srgbClr val="000000"/>
              </a:solidFill>
            </a:endParaRPr>
          </a:p>
          <a:p>
            <a:pPr marL="246960" indent="0" algn="ctr">
              <a:lnSpc>
                <a:spcPct val="100000"/>
              </a:lnSpc>
              <a:spcBef>
                <a:spcPts val="1001"/>
              </a:spcBef>
              <a:buNone/>
              <a:tabLst>
                <a:tab pos="0" algn="l"/>
              </a:tabLst>
            </a:pPr>
            <a:r>
              <a:rPr lang="en-US" sz="1800" spc="-1" dirty="0">
                <a:solidFill>
                  <a:srgbClr val="333333"/>
                </a:solidFill>
                <a:latin typeface="Times New Roman"/>
              </a:rPr>
              <a:t>Under the Guidance of</a:t>
            </a:r>
            <a:endParaRPr lang="en-IN" sz="1800" spc="-1" dirty="0">
              <a:solidFill>
                <a:srgbClr val="000000"/>
              </a:solidFill>
            </a:endParaRPr>
          </a:p>
          <a:p>
            <a:pPr marL="246960" indent="0" algn="ctr">
              <a:lnSpc>
                <a:spcPct val="100000"/>
              </a:lnSpc>
              <a:spcBef>
                <a:spcPts val="1001"/>
              </a:spcBef>
              <a:buNone/>
              <a:tabLst>
                <a:tab pos="0" algn="l"/>
              </a:tabLst>
            </a:pPr>
            <a:r>
              <a:rPr lang="en-US" sz="1800" spc="-1" dirty="0">
                <a:solidFill>
                  <a:srgbClr val="333333"/>
                </a:solidFill>
                <a:latin typeface="Times New Roman"/>
              </a:rPr>
              <a:t>Dr. PAVAN KUMAR PAGADALA</a:t>
            </a:r>
            <a:endParaRPr lang="en-IN" sz="1800" spc="-1" dirty="0">
              <a:solidFill>
                <a:srgbClr val="000000"/>
              </a:solidFill>
            </a:endParaRPr>
          </a:p>
          <a:p>
            <a:pPr marL="246960" indent="0" algn="ctr">
              <a:lnSpc>
                <a:spcPct val="100000"/>
              </a:lnSpc>
              <a:spcBef>
                <a:spcPts val="1001"/>
              </a:spcBef>
              <a:buNone/>
              <a:tabLst>
                <a:tab pos="0" algn="l"/>
              </a:tabLst>
            </a:pPr>
            <a:r>
              <a:rPr lang="en-US" sz="1800" spc="-1" dirty="0">
                <a:solidFill>
                  <a:srgbClr val="333333"/>
                </a:solidFill>
                <a:latin typeface="Times New Roman"/>
              </a:rPr>
              <a:t>ASSISTANT PROFESSOR</a:t>
            </a:r>
            <a:endParaRPr lang="en-IN" sz="1800" spc="-1" dirty="0">
              <a:solidFill>
                <a:srgbClr val="000000"/>
              </a:solidFill>
            </a:endParaRPr>
          </a:p>
          <a:p>
            <a:pPr marL="246960" indent="0" algn="ctr">
              <a:lnSpc>
                <a:spcPct val="100000"/>
              </a:lnSpc>
              <a:spcBef>
                <a:spcPts val="1001"/>
              </a:spcBef>
              <a:buNone/>
              <a:tabLst>
                <a:tab pos="0" algn="l"/>
              </a:tabLst>
            </a:pP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0" strike="noStrike" spc="-1" dirty="0">
                <a:solidFill>
                  <a:srgbClr val="000000"/>
                </a:solidFill>
                <a:latin typeface="Calibri Light"/>
              </a:rPr>
              <a:t>Review-2 on</a:t>
            </a:r>
            <a:br>
              <a:rPr sz="4000" dirty="0"/>
            </a:br>
            <a:r>
              <a:rPr lang="en-US" sz="4000" b="1" spc="-1" dirty="0">
                <a:solidFill>
                  <a:srgbClr val="000000"/>
                </a:solidFill>
                <a:latin typeface="Calibri Light"/>
              </a:rPr>
              <a:t>Stroke Prediction Using </a:t>
            </a:r>
            <a:br>
              <a:rPr lang="en-US" sz="4000" b="1" spc="-1" dirty="0">
                <a:solidFill>
                  <a:srgbClr val="000000"/>
                </a:solidFill>
                <a:latin typeface="Calibri Light"/>
              </a:rPr>
            </a:br>
            <a:r>
              <a:rPr lang="en-US" sz="4000" b="1" spc="-1" dirty="0">
                <a:solidFill>
                  <a:srgbClr val="000000"/>
                </a:solidFill>
                <a:latin typeface="Calibri Light"/>
              </a:rPr>
              <a:t>Machine Learning Ensemble Methods</a:t>
            </a:r>
            <a:endParaRPr lang="en-IN" sz="4000" b="1"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 calcmode="lin" valueType="num">
                                      <p:cBhvr additive="repl">
                                        <p:cTn id="7"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2" end="2"/>
                                            </p:txEl>
                                          </p:spTgt>
                                        </p:tgtEl>
                                        <p:attrNameLst>
                                          <p:attrName>style.visibility</p:attrName>
                                        </p:attrNameLst>
                                      </p:cBhvr>
                                      <p:to>
                                        <p:strVal val="visible"/>
                                      </p:to>
                                    </p:set>
                                    <p:anim calcmode="lin" valueType="num">
                                      <p:cBhvr additive="repl">
                                        <p:cTn id="13"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3" end="3"/>
                                            </p:txEl>
                                          </p:spTgt>
                                        </p:tgtEl>
                                        <p:attrNameLst>
                                          <p:attrName>style.visibility</p:attrName>
                                        </p:attrNameLst>
                                      </p:cBhvr>
                                      <p:to>
                                        <p:strVal val="visible"/>
                                      </p:to>
                                    </p:set>
                                    <p:anim calcmode="lin" valueType="num">
                                      <p:cBhvr additive="repl">
                                        <p:cTn id="19"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xEl>
                                              <p:pRg st="4" end="4"/>
                                            </p:txEl>
                                          </p:spTgt>
                                        </p:tgtEl>
                                        <p:attrNameLst>
                                          <p:attrName>style.visibility</p:attrName>
                                        </p:attrNameLst>
                                      </p:cBhvr>
                                      <p:to>
                                        <p:strVal val="visible"/>
                                      </p:to>
                                    </p:set>
                                    <p:anim calcmode="lin" valueType="num">
                                      <p:cBhvr additive="repl">
                                        <p:cTn id="25"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
                                            <p:txEl>
                                              <p:pRg st="6" end="6"/>
                                            </p:txEl>
                                          </p:spTgt>
                                        </p:tgtEl>
                                        <p:attrNameLst>
                                          <p:attrName>style.visibility</p:attrName>
                                        </p:attrNameLst>
                                      </p:cBhvr>
                                      <p:to>
                                        <p:strVal val="visible"/>
                                      </p:to>
                                    </p:set>
                                    <p:anim calcmode="lin" valueType="num">
                                      <p:cBhvr additive="repl">
                                        <p:cTn id="31"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
                                            <p:txEl>
                                              <p:pRg st="7" end="7"/>
                                            </p:txEl>
                                          </p:spTgt>
                                        </p:tgtEl>
                                        <p:attrNameLst>
                                          <p:attrName>style.visibility</p:attrName>
                                        </p:attrNameLst>
                                      </p:cBhvr>
                                      <p:to>
                                        <p:strVal val="visible"/>
                                      </p:to>
                                    </p:set>
                                    <p:anim calcmode="lin" valueType="num">
                                      <p:cBhvr additive="repl">
                                        <p:cTn id="37"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2">
                                            <p:txEl>
                                              <p:pRg st="8" end="8"/>
                                            </p:txEl>
                                          </p:spTgt>
                                        </p:tgtEl>
                                        <p:attrNameLst>
                                          <p:attrName>style.visibility</p:attrName>
                                        </p:attrNameLst>
                                      </p:cBhvr>
                                      <p:to>
                                        <p:strVal val="visible"/>
                                      </p:to>
                                    </p:set>
                                    <p:anim calcmode="lin" valueType="num">
                                      <p:cBhvr additive="repl">
                                        <p:cTn id="43"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dirty="0">
                <a:solidFill>
                  <a:srgbClr val="000000"/>
                </a:solidFill>
                <a:latin typeface="Calibri Light"/>
              </a:rPr>
              <a:t>Overview</a:t>
            </a:r>
            <a:endParaRPr lang="en-IN" sz="4400" b="0" strike="noStrike" spc="-1" dirty="0">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Abstract</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Problem Statement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526320" y="1325520"/>
            <a:ext cx="11498400" cy="5412164"/>
          </a:xfrm>
          <a:prstGeom prst="rect">
            <a:avLst/>
          </a:prstGeom>
          <a:noFill/>
          <a:ln w="0">
            <a:noFill/>
          </a:ln>
        </p:spPr>
        <p:txBody>
          <a:bodyPr lIns="90000" tIns="45000" rIns="90000" bIns="45000" anchor="t">
            <a:normAutofit lnSpcReduction="10000"/>
          </a:bodyPr>
          <a:lstStyle/>
          <a:p>
            <a:r>
              <a:rPr lang="en-US" sz="2400" dirty="0">
                <a:solidFill>
                  <a:srgbClr val="0E101A"/>
                </a:solidFill>
                <a:latin typeface="Times New Roman" panose="02020603050405020304" pitchFamily="18" charset="0"/>
                <a:cs typeface="Times New Roman" panose="02020603050405020304" pitchFamily="18" charset="0"/>
              </a:rPr>
              <a:t>Introduction In recent years, stroke has emerged as a significant health concern worldwide, leading to substantial morbidity, mortality, and economic burden. </a:t>
            </a:r>
          </a:p>
          <a:p>
            <a:r>
              <a:rPr lang="en-US" sz="2400" dirty="0">
                <a:solidFill>
                  <a:srgbClr val="0E101A"/>
                </a:solidFill>
                <a:latin typeface="Times New Roman" panose="02020603050405020304" pitchFamily="18" charset="0"/>
                <a:cs typeface="Times New Roman" panose="02020603050405020304" pitchFamily="18" charset="0"/>
              </a:rPr>
              <a:t>Prompt identification of individuals at risk of stroke is crucial for implementing preventive measures and improving patient outcomes. Machine learning techniques have shown promise in aiding stroke prediction by leveraging various risk factors and clinical data.</a:t>
            </a:r>
          </a:p>
          <a:p>
            <a:r>
              <a:rPr lang="en-US" sz="2400" dirty="0">
                <a:solidFill>
                  <a:srgbClr val="0E101A"/>
                </a:solidFill>
                <a:latin typeface="Times New Roman" panose="02020603050405020304" pitchFamily="18" charset="0"/>
                <a:cs typeface="Times New Roman" panose="02020603050405020304" pitchFamily="18" charset="0"/>
              </a:rPr>
              <a:t> Over </a:t>
            </a:r>
            <a:r>
              <a:rPr lang="en-US" sz="2400" b="0" i="0" dirty="0">
                <a:solidFill>
                  <a:srgbClr val="0E101A"/>
                </a:solidFill>
                <a:effectLst/>
                <a:latin typeface="Times New Roman" panose="02020603050405020304" pitchFamily="18" charset="0"/>
                <a:cs typeface="Times New Roman" panose="02020603050405020304" pitchFamily="18" charset="0"/>
              </a:rPr>
              <a:t>the years, various </a:t>
            </a:r>
            <a:r>
              <a:rPr lang="en-US" sz="2400" dirty="0">
                <a:solidFill>
                  <a:srgbClr val="36393E"/>
                </a:solidFill>
                <a:latin typeface="Times New Roman" panose="02020603050405020304" pitchFamily="18" charset="0"/>
                <a:cs typeface="Times New Roman" panose="02020603050405020304" pitchFamily="18" charset="0"/>
              </a:rPr>
              <a:t>machine learning methods</a:t>
            </a:r>
            <a:r>
              <a:rPr lang="en-US" sz="2400" b="0" i="0" strike="noStrike" dirty="0">
                <a:solidFill>
                  <a:srgbClr val="36393E"/>
                </a:solidFill>
                <a:effectLst/>
                <a:latin typeface="Times New Roman" panose="02020603050405020304" pitchFamily="18" charset="0"/>
                <a:cs typeface="Times New Roman" panose="02020603050405020304" pitchFamily="18" charset="0"/>
              </a:rPr>
              <a:t>, have changed to </a:t>
            </a:r>
            <a:r>
              <a:rPr lang="en-US" sz="2400" b="0" i="0" dirty="0">
                <a:solidFill>
                  <a:srgbClr val="0E101A"/>
                </a:solidFill>
                <a:effectLst/>
                <a:latin typeface="Times New Roman" panose="02020603050405020304" pitchFamily="18" charset="0"/>
                <a:cs typeface="Times New Roman" panose="02020603050405020304" pitchFamily="18" charset="0"/>
              </a:rPr>
              <a:t>deep learning which have proven that they have more advantage over traditional machine learning methods in terms of accuracy and speed of prediction.</a:t>
            </a:r>
            <a:endParaRPr lang="en-US" sz="2400" b="0" i="0" dirty="0">
              <a:solidFill>
                <a:srgbClr val="36393E"/>
              </a:solidFill>
              <a:effectLst/>
              <a:latin typeface="Times New Roman" panose="02020603050405020304" pitchFamily="18" charset="0"/>
              <a:cs typeface="Times New Roman" panose="02020603050405020304" pitchFamily="18" charset="0"/>
            </a:endParaRPr>
          </a:p>
          <a:p>
            <a:r>
              <a:rPr lang="en-US" sz="2400" dirty="0">
                <a:solidFill>
                  <a:srgbClr val="0E101A"/>
                </a:solidFill>
                <a:latin typeface="Times New Roman" panose="02020603050405020304" pitchFamily="18" charset="0"/>
                <a:cs typeface="Times New Roman" panose="02020603050405020304" pitchFamily="18" charset="0"/>
              </a:rPr>
              <a:t>Machine learning regression models offer a powerful framework for analyzing complex datasets and identifying patterns that may not be apparent through traditional statistical methods. </a:t>
            </a:r>
          </a:p>
          <a:p>
            <a:r>
              <a:rPr lang="en-US" sz="2400" dirty="0">
                <a:solidFill>
                  <a:srgbClr val="0E101A"/>
                </a:solidFill>
                <a:latin typeface="Times New Roman" panose="02020603050405020304" pitchFamily="18" charset="0"/>
                <a:cs typeface="Times New Roman" panose="02020603050405020304" pitchFamily="18" charset="0"/>
              </a:rPr>
              <a:t>By training on historical data containing information about individuals who have experienced strokes and those who have not, regression models can learn to predict the likelihood of stroke occurrence in new cases based on a set of input features.. </a:t>
            </a:r>
            <a:endParaRPr lang="en-US" sz="2400" b="0" i="0" dirty="0">
              <a:solidFill>
                <a:srgbClr val="0E101A"/>
              </a:solidFill>
              <a:effectLst/>
              <a:latin typeface="Times New Roman" panose="02020603050405020304" pitchFamily="18" charset="0"/>
              <a:cs typeface="Times New Roman" panose="02020603050405020304" pitchFamily="18" charset="0"/>
            </a:endParaRPr>
          </a:p>
          <a:p>
            <a:r>
              <a:rPr lang="en-US" sz="2400" dirty="0">
                <a:solidFill>
                  <a:srgbClr val="0E101A"/>
                </a:solidFill>
                <a:latin typeface="Times New Roman" panose="02020603050405020304" pitchFamily="18" charset="0"/>
                <a:cs typeface="Times New Roman" panose="02020603050405020304" pitchFamily="18" charset="0"/>
              </a:rPr>
              <a:t> We will highlight the significance of accurate stroke prediction in clinical practice and its implications for public health interventions.</a:t>
            </a:r>
            <a:endParaRPr lang="en-US" sz="2000" b="0" i="0" dirty="0">
              <a:solidFill>
                <a:srgbClr val="36393E"/>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Problem Statement</a:t>
            </a:r>
            <a:br>
              <a:rPr lang="en-IN" b="1" dirty="0"/>
            </a:br>
            <a:endParaRPr lang="en-IN" b="1" dirty="0"/>
          </a:p>
        </p:txBody>
      </p:sp>
      <p:sp>
        <p:nvSpPr>
          <p:cNvPr id="3" name="Subtitle 2"/>
          <p:cNvSpPr>
            <a:spLocks noGrp="1"/>
          </p:cNvSpPr>
          <p:nvPr>
            <p:ph/>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Despite advancements in medical research and healthcare, strokes continue to pose a significant threat to global public health, leading to substantial morbidity, mortality, and healthcare costs. </a:t>
            </a:r>
          </a:p>
          <a:p>
            <a:r>
              <a:rPr lang="en-US" sz="2400" dirty="0">
                <a:latin typeface="Times New Roman" panose="02020603050405020304" pitchFamily="18" charset="0"/>
                <a:cs typeface="Times New Roman" panose="02020603050405020304" pitchFamily="18" charset="0"/>
              </a:rPr>
              <a:t>Early identification of individuals at high risk of stroke is crucial for implementing preventive interventions and reducing stroke-related burdens. However, existing risk assessment tools and predictive models may have limitations in accurately stratifying stroke risk in diverse populations, considering evolving risk factors, and enabling timely intervention. </a:t>
            </a:r>
          </a:p>
          <a:p>
            <a:r>
              <a:rPr lang="en-US" sz="2400" dirty="0">
                <a:latin typeface="Times New Roman" panose="02020603050405020304" pitchFamily="18" charset="0"/>
                <a:cs typeface="Times New Roman" panose="02020603050405020304" pitchFamily="18" charset="0"/>
              </a:rPr>
              <a:t>Therefore, there is a pressing need to develop and validate robust, reliable, and accessible methods for stroke prediction that can enhance risk stratification, facilitate personalized preventive strategies, and ultimately reduce the incidence and impact of strokes on individuals and healthcare systems</a:t>
            </a:r>
            <a:r>
              <a:rPr lang="en-US" sz="2400" dirty="0"/>
              <a:t>.</a:t>
            </a:r>
            <a:endParaRPr lang="en-IN" sz="2400" dirty="0"/>
          </a:p>
        </p:txBody>
      </p:sp>
    </p:spTree>
    <p:extLst>
      <p:ext uri="{BB962C8B-B14F-4D97-AF65-F5344CB8AC3E}">
        <p14:creationId xmlns:p14="http://schemas.microsoft.com/office/powerpoint/2010/main" val="40925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Autofit/>
          </a:bodyPr>
          <a:lstStyle/>
          <a:p>
            <a:pPr marL="571500" indent="-342900">
              <a:spcBef>
                <a:spcPts val="1001"/>
              </a:spcBef>
              <a:tabLst>
                <a:tab pos="0" algn="l"/>
              </a:tabLst>
            </a:pPr>
            <a:r>
              <a:rPr lang="en-US" sz="2000" spc="-1" dirty="0">
                <a:solidFill>
                  <a:srgbClr val="000000"/>
                </a:solidFill>
                <a:latin typeface="Times New Roman" panose="02020603050405020304" pitchFamily="18" charset="0"/>
                <a:cs typeface="Times New Roman" panose="02020603050405020304" pitchFamily="18" charset="0"/>
              </a:rPr>
              <a:t>The objectives of stroke prediction encompass several key goals aimed at improving patient outcomes, reducing the burden of stroke-related morbidity and mortality, and optimizing healthcare resource utilization. Here are some common objectives:</a:t>
            </a:r>
          </a:p>
          <a:p>
            <a:pPr marL="571500" indent="-342900">
              <a:spcBef>
                <a:spcPts val="1001"/>
              </a:spcBef>
              <a:tabLst>
                <a:tab pos="0" algn="l"/>
              </a:tabLst>
            </a:pPr>
            <a:r>
              <a:rPr lang="en-US" sz="2000" spc="-1" dirty="0">
                <a:solidFill>
                  <a:srgbClr val="000000"/>
                </a:solidFill>
                <a:latin typeface="Times New Roman" panose="02020603050405020304" pitchFamily="18" charset="0"/>
                <a:cs typeface="Times New Roman" panose="02020603050405020304" pitchFamily="18" charset="0"/>
              </a:rPr>
              <a:t>Early Identification of High-Risk Individuals: Develop methods and tools to accurately identify individuals at high risk of experiencing a stroke before the onset of symptoms.</a:t>
            </a:r>
          </a:p>
          <a:p>
            <a:pPr marL="571500" indent="-342900">
              <a:spcBef>
                <a:spcPts val="1001"/>
              </a:spcBef>
              <a:tabLst>
                <a:tab pos="0" algn="l"/>
              </a:tabLst>
            </a:pPr>
            <a:r>
              <a:rPr lang="en-US" sz="2000" spc="-1" dirty="0">
                <a:solidFill>
                  <a:srgbClr val="000000"/>
                </a:solidFill>
                <a:latin typeface="Times New Roman" panose="02020603050405020304" pitchFamily="18" charset="0"/>
                <a:cs typeface="Times New Roman" panose="02020603050405020304" pitchFamily="18" charset="0"/>
              </a:rPr>
              <a:t>Risk Stratification: Stratify individuals into different risk categories based on their likelihood of experiencing a stroke within a defined time frame (e.g., 5 years, 10 years).</a:t>
            </a:r>
          </a:p>
          <a:p>
            <a:pPr marL="571500" indent="-342900">
              <a:spcBef>
                <a:spcPts val="1001"/>
              </a:spcBef>
              <a:tabLst>
                <a:tab pos="0" algn="l"/>
              </a:tabLst>
            </a:pPr>
            <a:r>
              <a:rPr lang="en-US" sz="2000" spc="-1" dirty="0">
                <a:solidFill>
                  <a:srgbClr val="000000"/>
                </a:solidFill>
                <a:latin typeface="Times New Roman" panose="02020603050405020304" pitchFamily="18" charset="0"/>
                <a:cs typeface="Times New Roman" panose="02020603050405020304" pitchFamily="18" charset="0"/>
              </a:rPr>
              <a:t>Personalized Risk Assessment: Tailor stroke risk assessment to individual characteristics, including demographics, medical history, lifestyle factors, genetic predisposition, and biomarker profiles.</a:t>
            </a:r>
          </a:p>
          <a:p>
            <a:pPr marL="571500" indent="-342900">
              <a:spcBef>
                <a:spcPts val="1001"/>
              </a:spcBef>
              <a:tabLst>
                <a:tab pos="0" algn="l"/>
              </a:tabLst>
            </a:pPr>
            <a:r>
              <a:rPr lang="en-US" sz="2000" spc="-1" dirty="0">
                <a:solidFill>
                  <a:srgbClr val="000000"/>
                </a:solidFill>
                <a:latin typeface="Times New Roman" panose="02020603050405020304" pitchFamily="18" charset="0"/>
                <a:cs typeface="Times New Roman" panose="02020603050405020304" pitchFamily="18" charset="0"/>
              </a:rPr>
              <a:t>Improved Accuracy and Reliability: Enhance the accuracy and reliability of stroke prediction models by incorporating novel risk factors, leveraging advanced statistical and machine learning techniques, and validating models in diverse populations.</a:t>
            </a:r>
          </a:p>
          <a:p>
            <a:pPr marL="571500" indent="-342900">
              <a:spcBef>
                <a:spcPts val="1001"/>
              </a:spcBef>
              <a:tabLst>
                <a:tab pos="0" algn="l"/>
              </a:tabLst>
            </a:pPr>
            <a:r>
              <a:rPr lang="en-US" sz="2000" spc="-1" dirty="0">
                <a:solidFill>
                  <a:srgbClr val="000000"/>
                </a:solidFill>
                <a:latin typeface="Times New Roman" panose="02020603050405020304" pitchFamily="18" charset="0"/>
                <a:cs typeface="Times New Roman" panose="02020603050405020304" pitchFamily="18" charset="0"/>
              </a:rPr>
              <a:t>Ensemble Methods: In this project we have combined many algorithms like SVM, Logistic regression, Decision trees and Random forest to get better results.</a:t>
            </a:r>
          </a:p>
          <a:p>
            <a:pPr marL="571500" indent="-342900">
              <a:spcBef>
                <a:spcPts val="1001"/>
              </a:spcBef>
              <a:tabLst>
                <a:tab pos="0" algn="l"/>
              </a:tabLst>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Implementation Details</a:t>
            </a:r>
          </a:p>
        </p:txBody>
      </p:sp>
      <p:pic>
        <p:nvPicPr>
          <p:cNvPr id="3" name="Picture 2">
            <a:extLst>
              <a:ext uri="{FF2B5EF4-FFF2-40B4-BE49-F238E27FC236}">
                <a16:creationId xmlns:a16="http://schemas.microsoft.com/office/drawing/2014/main" id="{351ECE81-9675-0953-4951-8E167AFCE0AB}"/>
              </a:ext>
            </a:extLst>
          </p:cNvPr>
          <p:cNvPicPr>
            <a:picLocks noChangeAspect="1"/>
          </p:cNvPicPr>
          <p:nvPr/>
        </p:nvPicPr>
        <p:blipFill>
          <a:blip r:embed="rId2"/>
          <a:stretch>
            <a:fillRect/>
          </a:stretch>
        </p:blipFill>
        <p:spPr>
          <a:xfrm>
            <a:off x="659876" y="1324800"/>
            <a:ext cx="11005804" cy="1247431"/>
          </a:xfrm>
          <a:prstGeom prst="rect">
            <a:avLst/>
          </a:prstGeom>
        </p:spPr>
      </p:pic>
      <p:pic>
        <p:nvPicPr>
          <p:cNvPr id="5" name="Picture 4">
            <a:extLst>
              <a:ext uri="{FF2B5EF4-FFF2-40B4-BE49-F238E27FC236}">
                <a16:creationId xmlns:a16="http://schemas.microsoft.com/office/drawing/2014/main" id="{09BA1DBF-D701-AD63-55A4-72CBDCEB91D4}"/>
              </a:ext>
            </a:extLst>
          </p:cNvPr>
          <p:cNvPicPr>
            <a:picLocks noChangeAspect="1"/>
          </p:cNvPicPr>
          <p:nvPr/>
        </p:nvPicPr>
        <p:blipFill>
          <a:blip r:embed="rId3"/>
          <a:stretch>
            <a:fillRect/>
          </a:stretch>
        </p:blipFill>
        <p:spPr>
          <a:xfrm>
            <a:off x="659876" y="2805833"/>
            <a:ext cx="3871295" cy="3093988"/>
          </a:xfrm>
          <a:prstGeom prst="rect">
            <a:avLst/>
          </a:prstGeom>
        </p:spPr>
      </p:pic>
    </p:spTree>
    <p:extLst>
      <p:ext uri="{BB962C8B-B14F-4D97-AF65-F5344CB8AC3E}">
        <p14:creationId xmlns:p14="http://schemas.microsoft.com/office/powerpoint/2010/main" val="220128977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Results</a:t>
            </a:r>
          </a:p>
        </p:txBody>
      </p:sp>
      <p:pic>
        <p:nvPicPr>
          <p:cNvPr id="3" name="Picture 2">
            <a:extLst>
              <a:ext uri="{FF2B5EF4-FFF2-40B4-BE49-F238E27FC236}">
                <a16:creationId xmlns:a16="http://schemas.microsoft.com/office/drawing/2014/main" id="{25FC009B-BF55-2FD3-D582-094842E734BD}"/>
              </a:ext>
            </a:extLst>
          </p:cNvPr>
          <p:cNvPicPr>
            <a:picLocks noChangeAspect="1"/>
          </p:cNvPicPr>
          <p:nvPr/>
        </p:nvPicPr>
        <p:blipFill rotWithShape="1">
          <a:blip r:embed="rId2"/>
          <a:srcRect r="21755"/>
          <a:stretch/>
        </p:blipFill>
        <p:spPr>
          <a:xfrm>
            <a:off x="826282" y="1069464"/>
            <a:ext cx="3142403" cy="5624047"/>
          </a:xfrm>
          <a:prstGeom prst="rect">
            <a:avLst/>
          </a:prstGeom>
        </p:spPr>
      </p:pic>
      <p:pic>
        <p:nvPicPr>
          <p:cNvPr id="5" name="Picture 4">
            <a:extLst>
              <a:ext uri="{FF2B5EF4-FFF2-40B4-BE49-F238E27FC236}">
                <a16:creationId xmlns:a16="http://schemas.microsoft.com/office/drawing/2014/main" id="{17D7458F-64A4-5BBE-AEB7-4FF609FE13FF}"/>
              </a:ext>
            </a:extLst>
          </p:cNvPr>
          <p:cNvPicPr>
            <a:picLocks noChangeAspect="1"/>
          </p:cNvPicPr>
          <p:nvPr/>
        </p:nvPicPr>
        <p:blipFill>
          <a:blip r:embed="rId3"/>
          <a:stretch>
            <a:fillRect/>
          </a:stretch>
        </p:blipFill>
        <p:spPr>
          <a:xfrm>
            <a:off x="5491310" y="1691735"/>
            <a:ext cx="5464013" cy="4153260"/>
          </a:xfrm>
          <a:prstGeom prst="rect">
            <a:avLst/>
          </a:prstGeom>
        </p:spPr>
      </p:pic>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you </a:t>
            </a:r>
            <a:endParaRPr lang="en-IN" sz="6000" b="0" strike="noStrike" spc="-1" dirty="0">
              <a:solidFill>
                <a:srgbClr val="000000"/>
              </a:solidFill>
              <a:latin typeface="Aria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TotalTime>
  <Words>602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inter-regular</vt:lpstr>
      <vt:lpstr>Symbol</vt:lpstr>
      <vt:lpstr>Times New Roman</vt:lpstr>
      <vt:lpstr>Wingdings</vt:lpstr>
      <vt:lpstr>Office Theme</vt:lpstr>
      <vt:lpstr>Review-2 on Stroke Prediction Using  Machine Learning Ensemble Methods</vt:lpstr>
      <vt:lpstr>Overview</vt:lpstr>
      <vt:lpstr>Introduction</vt:lpstr>
      <vt:lpstr>                     Problem Statement </vt:lpstr>
      <vt:lpstr>Objectives of the Project</vt:lpstr>
      <vt:lpstr>Implementation Details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mrudula y</cp:lastModifiedBy>
  <cp:revision>22</cp:revision>
  <dcterms:created xsi:type="dcterms:W3CDTF">2023-08-05T05:18:30Z</dcterms:created>
  <dcterms:modified xsi:type="dcterms:W3CDTF">2024-04-19T13:59:19Z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