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2"/>
  </p:notesMasterIdLst>
  <p:sldIdLst>
    <p:sldId id="256" r:id="rId2"/>
    <p:sldId id="259" r:id="rId3"/>
    <p:sldId id="258" r:id="rId4"/>
    <p:sldId id="260" r:id="rId5"/>
    <p:sldId id="262" r:id="rId6"/>
    <p:sldId id="261" r:id="rId7"/>
    <p:sldId id="263"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93F47-FF69-4529-9E80-90C6185129D6}"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A854-D988-4470-A0AC-6CD30E89D28A}" type="slidenum">
              <a:rPr lang="en-IN" smtClean="0"/>
              <a:t>‹#›</a:t>
            </a:fld>
            <a:endParaRPr lang="en-IN"/>
          </a:p>
        </p:txBody>
      </p:sp>
    </p:spTree>
    <p:extLst>
      <p:ext uri="{BB962C8B-B14F-4D97-AF65-F5344CB8AC3E}">
        <p14:creationId xmlns:p14="http://schemas.microsoft.com/office/powerpoint/2010/main" val="360510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0597A1-71F7-4EFB-BDEC-B61195297625}" type="datetime1">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59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5446F-E88B-4823-8576-E8B66DB1FFDB}" type="datetime1">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277005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BC340-FD17-4F5C-B0F3-A20615895973}" type="datetime1">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334355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7ADD7-4632-49D5-9818-9C18933A64C8}" type="datetime1">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144217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53CF6-4BCB-475C-86C9-F4688CB1AAD2}" type="datetime1">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91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047FD-29AE-4919-B29E-C5C10BDFE351}" type="datetime1">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194018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77719-A995-4636-9A0A-B512E61CA160}" type="datetime1">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408912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73087-4E50-4A03-ADF1-7E1C178CA31C}" type="datetime1">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157501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6CC376-2566-47AD-9A25-BFADC656A836}" type="datetime1">
              <a:rPr lang="en-IN" smtClean="0"/>
              <a:t>20-04-2024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10314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77B510-B336-496A-BE6A-EB7301611493}" type="datetime1">
              <a:rPr lang="en-IN" smtClean="0"/>
              <a:t>20-04-2024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2A593B-48AA-4375-A704-2049C4AF33B6}" type="slidenum">
              <a:rPr lang="en-IN" smtClean="0"/>
              <a:t>‹#›</a:t>
            </a:fld>
            <a:endParaRPr lang="en-IN"/>
          </a:p>
        </p:txBody>
      </p:sp>
    </p:spTree>
    <p:extLst>
      <p:ext uri="{BB962C8B-B14F-4D97-AF65-F5344CB8AC3E}">
        <p14:creationId xmlns:p14="http://schemas.microsoft.com/office/powerpoint/2010/main" val="146426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816CD-8957-4EBA-BAEC-54850AE79AA0}" type="datetime1">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328995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BCC989-D903-456E-848C-5AB16C6F3313}" type="datetime1">
              <a:rPr lang="en-IN" smtClean="0"/>
              <a:t>20-04-2024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2A593B-48AA-4375-A704-2049C4AF33B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714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E2D90A-537F-B21B-DEC5-0AD73AC399CB}"/>
              </a:ext>
            </a:extLst>
          </p:cNvPr>
          <p:cNvSpPr>
            <a:spLocks noGrp="1"/>
          </p:cNvSpPr>
          <p:nvPr>
            <p:ph type="title" idx="4294967295"/>
          </p:nvPr>
        </p:nvSpPr>
        <p:spPr>
          <a:xfrm>
            <a:off x="1294606" y="2588400"/>
            <a:ext cx="9602788" cy="1047750"/>
          </a:xfrm>
        </p:spPr>
        <p:txBody>
          <a:bodyPr>
            <a:normAutofit/>
          </a:bodyPr>
          <a:lstStyle/>
          <a:p>
            <a:pPr algn="ctr"/>
            <a:r>
              <a:rPr lang="en-US" sz="5400" b="1" dirty="0">
                <a:solidFill>
                  <a:schemeClr val="bg2">
                    <a:lumMod val="50000"/>
                  </a:schemeClr>
                </a:solidFill>
                <a:effectLst>
                  <a:outerShdw blurRad="38100" dist="38100" dir="2700000" algn="tl">
                    <a:srgbClr val="000000">
                      <a:alpha val="43137"/>
                    </a:srgbClr>
                  </a:outerShdw>
                </a:effectLst>
                <a:latin typeface="Arial Black" panose="020B0A04020102020204" pitchFamily="34" charset="0"/>
              </a:rPr>
              <a:t>FITNESS TRACKER </a:t>
            </a:r>
            <a:endParaRPr lang="en-IN" sz="5400" b="1" dirty="0">
              <a:solidFill>
                <a:schemeClr val="bg2">
                  <a:lumMod val="5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5" name="TextBox 4">
            <a:extLst>
              <a:ext uri="{FF2B5EF4-FFF2-40B4-BE49-F238E27FC236}">
                <a16:creationId xmlns:a16="http://schemas.microsoft.com/office/drawing/2014/main" id="{97BDF4C9-ED55-7715-F865-C62723279F9F}"/>
              </a:ext>
            </a:extLst>
          </p:cNvPr>
          <p:cNvSpPr txBox="1"/>
          <p:nvPr/>
        </p:nvSpPr>
        <p:spPr>
          <a:xfrm>
            <a:off x="4606358" y="1572737"/>
            <a:ext cx="2445028" cy="830997"/>
          </a:xfrm>
          <a:prstGeom prst="rect">
            <a:avLst/>
          </a:prstGeom>
          <a:noFill/>
        </p:spPr>
        <p:txBody>
          <a:bodyPr wrap="none" rtlCol="0">
            <a:spAutoFit/>
          </a:bodyPr>
          <a:lstStyle/>
          <a:p>
            <a:r>
              <a:rPr lang="en-US" sz="2400" b="1" dirty="0">
                <a:solidFill>
                  <a:schemeClr val="accent2">
                    <a:lumMod val="50000"/>
                  </a:schemeClr>
                </a:solidFill>
                <a:latin typeface="Arial Black" panose="020B0A04020102020204" pitchFamily="34" charset="0"/>
              </a:rPr>
              <a:t>Major Project</a:t>
            </a:r>
          </a:p>
          <a:p>
            <a:pPr algn="ctr"/>
            <a:r>
              <a:rPr lang="en-US" sz="2400" b="1" dirty="0">
                <a:solidFill>
                  <a:schemeClr val="accent2">
                    <a:lumMod val="50000"/>
                  </a:schemeClr>
                </a:solidFill>
                <a:latin typeface="Arial Black" panose="020B0A04020102020204" pitchFamily="34" charset="0"/>
              </a:rPr>
              <a:t>on</a:t>
            </a:r>
            <a:endParaRPr lang="en-IN" sz="2400" b="1" dirty="0">
              <a:solidFill>
                <a:schemeClr val="accent2">
                  <a:lumMod val="50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41791E29-953B-9E1D-1B46-778298493B28}"/>
              </a:ext>
            </a:extLst>
          </p:cNvPr>
          <p:cNvSpPr txBox="1"/>
          <p:nvPr/>
        </p:nvSpPr>
        <p:spPr>
          <a:xfrm>
            <a:off x="5104956" y="3636150"/>
            <a:ext cx="1447832" cy="369332"/>
          </a:xfrm>
          <a:prstGeom prst="rect">
            <a:avLst/>
          </a:prstGeom>
          <a:noFill/>
        </p:spPr>
        <p:txBody>
          <a:bodyPr wrap="none" rtlCol="0">
            <a:spAutoFit/>
          </a:bodyPr>
          <a:lstStyle/>
          <a:p>
            <a:r>
              <a:rPr lang="en-US" b="1" dirty="0"/>
              <a:t>2024 - 2025</a:t>
            </a:r>
            <a:endParaRPr lang="en-IN" b="1" dirty="0"/>
          </a:p>
        </p:txBody>
      </p:sp>
      <p:sp>
        <p:nvSpPr>
          <p:cNvPr id="7" name="TextBox 6">
            <a:extLst>
              <a:ext uri="{FF2B5EF4-FFF2-40B4-BE49-F238E27FC236}">
                <a16:creationId xmlns:a16="http://schemas.microsoft.com/office/drawing/2014/main" id="{0829C39E-524B-4C4D-6108-766116C83A11}"/>
              </a:ext>
            </a:extLst>
          </p:cNvPr>
          <p:cNvSpPr txBox="1"/>
          <p:nvPr/>
        </p:nvSpPr>
        <p:spPr>
          <a:xfrm>
            <a:off x="8794678" y="5116531"/>
            <a:ext cx="2007281" cy="646331"/>
          </a:xfrm>
          <a:prstGeom prst="rect">
            <a:avLst/>
          </a:prstGeom>
          <a:noFill/>
        </p:spPr>
        <p:txBody>
          <a:bodyPr wrap="none" rtlCol="0">
            <a:spAutoFit/>
          </a:bodyPr>
          <a:lstStyle/>
          <a:p>
            <a:r>
              <a:rPr lang="en-US" dirty="0"/>
              <a:t>Submitted by,</a:t>
            </a:r>
          </a:p>
          <a:p>
            <a:r>
              <a:rPr lang="en-US" dirty="0"/>
              <a:t>	</a:t>
            </a:r>
            <a:r>
              <a:rPr lang="en-US" b="1" dirty="0"/>
              <a:t>Mrudula A P</a:t>
            </a:r>
            <a:endParaRPr lang="en-IN" b="1" dirty="0"/>
          </a:p>
        </p:txBody>
      </p:sp>
      <p:sp>
        <p:nvSpPr>
          <p:cNvPr id="8" name="TextBox 7">
            <a:extLst>
              <a:ext uri="{FF2B5EF4-FFF2-40B4-BE49-F238E27FC236}">
                <a16:creationId xmlns:a16="http://schemas.microsoft.com/office/drawing/2014/main" id="{F26BCB48-3E17-E414-80A5-F3D486F6FB3D}"/>
              </a:ext>
            </a:extLst>
          </p:cNvPr>
          <p:cNvSpPr txBox="1"/>
          <p:nvPr/>
        </p:nvSpPr>
        <p:spPr>
          <a:xfrm>
            <a:off x="768849" y="5003515"/>
            <a:ext cx="1853392" cy="646331"/>
          </a:xfrm>
          <a:prstGeom prst="rect">
            <a:avLst/>
          </a:prstGeom>
          <a:noFill/>
        </p:spPr>
        <p:txBody>
          <a:bodyPr wrap="none" rtlCol="0">
            <a:spAutoFit/>
          </a:bodyPr>
          <a:lstStyle/>
          <a:p>
            <a:r>
              <a:rPr lang="en-US" dirty="0"/>
              <a:t>Guided by,</a:t>
            </a:r>
          </a:p>
          <a:p>
            <a:r>
              <a:rPr lang="en-US" dirty="0"/>
              <a:t>	</a:t>
            </a:r>
            <a:r>
              <a:rPr lang="en-US" b="1" dirty="0"/>
              <a:t>Urooj Khan</a:t>
            </a:r>
            <a:endParaRPr lang="en-IN" b="1" dirty="0"/>
          </a:p>
        </p:txBody>
      </p:sp>
      <p:pic>
        <p:nvPicPr>
          <p:cNvPr id="9" name="Picture 8">
            <a:extLst>
              <a:ext uri="{FF2B5EF4-FFF2-40B4-BE49-F238E27FC236}">
                <a16:creationId xmlns:a16="http://schemas.microsoft.com/office/drawing/2014/main" id="{72DE6267-8C71-A9D6-9A8F-2E8D1A8A1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48" y="385697"/>
            <a:ext cx="375202" cy="395970"/>
          </a:xfrm>
          <a:prstGeom prst="rect">
            <a:avLst/>
          </a:prstGeom>
        </p:spPr>
      </p:pic>
      <p:sp>
        <p:nvSpPr>
          <p:cNvPr id="10" name="TextBox 9">
            <a:extLst>
              <a:ext uri="{FF2B5EF4-FFF2-40B4-BE49-F238E27FC236}">
                <a16:creationId xmlns:a16="http://schemas.microsoft.com/office/drawing/2014/main" id="{4A3C0867-FAF7-E9FD-1C94-35E794B2A6E0}"/>
              </a:ext>
            </a:extLst>
          </p:cNvPr>
          <p:cNvSpPr txBox="1"/>
          <p:nvPr/>
        </p:nvSpPr>
        <p:spPr>
          <a:xfrm>
            <a:off x="956450" y="385697"/>
            <a:ext cx="2983509" cy="369332"/>
          </a:xfrm>
          <a:prstGeom prst="rect">
            <a:avLst/>
          </a:prstGeom>
          <a:noFill/>
        </p:spPr>
        <p:txBody>
          <a:bodyPr wrap="none" rtlCol="0">
            <a:spAutoFit/>
          </a:bodyPr>
          <a:lstStyle/>
          <a:p>
            <a:r>
              <a:rPr lang="en-US" b="1" dirty="0"/>
              <a:t>Meta Scifor Technologies</a:t>
            </a:r>
            <a:endParaRPr lang="en-IN" b="1" dirty="0"/>
          </a:p>
        </p:txBody>
      </p:sp>
      <p:sp>
        <p:nvSpPr>
          <p:cNvPr id="12" name="Slide Number Placeholder 11">
            <a:extLst>
              <a:ext uri="{FF2B5EF4-FFF2-40B4-BE49-F238E27FC236}">
                <a16:creationId xmlns:a16="http://schemas.microsoft.com/office/drawing/2014/main" id="{F7875D5C-68A6-B2C5-F78A-E801AE07A702}"/>
              </a:ext>
            </a:extLst>
          </p:cNvPr>
          <p:cNvSpPr>
            <a:spLocks noGrp="1"/>
          </p:cNvSpPr>
          <p:nvPr>
            <p:ph type="sldNum" sz="quarter" idx="12"/>
          </p:nvPr>
        </p:nvSpPr>
        <p:spPr/>
        <p:txBody>
          <a:bodyPr/>
          <a:lstStyle/>
          <a:p>
            <a:fld id="{762A593B-48AA-4375-A704-2049C4AF33B6}" type="slidenum">
              <a:rPr lang="en-IN" smtClean="0"/>
              <a:t>1</a:t>
            </a:fld>
            <a:endParaRPr lang="en-IN"/>
          </a:p>
        </p:txBody>
      </p:sp>
    </p:spTree>
    <p:extLst>
      <p:ext uri="{BB962C8B-B14F-4D97-AF65-F5344CB8AC3E}">
        <p14:creationId xmlns:p14="http://schemas.microsoft.com/office/powerpoint/2010/main" val="118104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13EE79-D16B-B324-2353-C522DFE92F7C}"/>
              </a:ext>
            </a:extLst>
          </p:cNvPr>
          <p:cNvSpPr/>
          <p:nvPr/>
        </p:nvSpPr>
        <p:spPr>
          <a:xfrm>
            <a:off x="8814398" y="5364026"/>
            <a:ext cx="314893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dirty="0">
                <a:ln w="0"/>
                <a:effectLst>
                  <a:outerShdw blurRad="38100" dist="19050" dir="2700000" algn="tl" rotWithShape="0">
                    <a:schemeClr val="dk1">
                      <a:alpha val="40000"/>
                    </a:schemeClr>
                  </a:outerShdw>
                </a:effectLst>
              </a:rPr>
              <a:t>Thank You</a:t>
            </a:r>
          </a:p>
        </p:txBody>
      </p:sp>
      <p:pic>
        <p:nvPicPr>
          <p:cNvPr id="7" name="Picture 6">
            <a:extLst>
              <a:ext uri="{FF2B5EF4-FFF2-40B4-BE49-F238E27FC236}">
                <a16:creationId xmlns:a16="http://schemas.microsoft.com/office/drawing/2014/main" id="{D87F398B-A107-95ED-6FAE-5BDC6EBF58AB}"/>
              </a:ext>
            </a:extLst>
          </p:cNvPr>
          <p:cNvPicPr>
            <a:picLocks noChangeAspect="1"/>
          </p:cNvPicPr>
          <p:nvPr/>
        </p:nvPicPr>
        <p:blipFill>
          <a:blip r:embed="rId2"/>
          <a:stretch>
            <a:fillRect/>
          </a:stretch>
        </p:blipFill>
        <p:spPr>
          <a:xfrm>
            <a:off x="650740" y="368514"/>
            <a:ext cx="7501858" cy="5292010"/>
          </a:xfrm>
          <a:prstGeom prst="rect">
            <a:avLst/>
          </a:prstGeom>
          <a:ln>
            <a:noFill/>
          </a:ln>
          <a:effectLst>
            <a:softEdge rad="112500"/>
          </a:effectLst>
        </p:spPr>
      </p:pic>
      <p:sp>
        <p:nvSpPr>
          <p:cNvPr id="8" name="Slide Number Placeholder 7">
            <a:extLst>
              <a:ext uri="{FF2B5EF4-FFF2-40B4-BE49-F238E27FC236}">
                <a16:creationId xmlns:a16="http://schemas.microsoft.com/office/drawing/2014/main" id="{7A6E5391-9F0B-FBD1-17B2-FD783CAD8F19}"/>
              </a:ext>
            </a:extLst>
          </p:cNvPr>
          <p:cNvSpPr>
            <a:spLocks noGrp="1"/>
          </p:cNvSpPr>
          <p:nvPr>
            <p:ph type="sldNum" sz="quarter" idx="12"/>
          </p:nvPr>
        </p:nvSpPr>
        <p:spPr/>
        <p:txBody>
          <a:bodyPr/>
          <a:lstStyle/>
          <a:p>
            <a:fld id="{762A593B-48AA-4375-A704-2049C4AF33B6}" type="slidenum">
              <a:rPr lang="en-IN" smtClean="0"/>
              <a:t>10</a:t>
            </a:fld>
            <a:endParaRPr lang="en-IN"/>
          </a:p>
        </p:txBody>
      </p:sp>
    </p:spTree>
    <p:extLst>
      <p:ext uri="{BB962C8B-B14F-4D97-AF65-F5344CB8AC3E}">
        <p14:creationId xmlns:p14="http://schemas.microsoft.com/office/powerpoint/2010/main" val="8456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95DFF-D477-AF4D-9829-3BD79572747C}"/>
              </a:ext>
            </a:extLst>
          </p:cNvPr>
          <p:cNvSpPr txBox="1"/>
          <p:nvPr/>
        </p:nvSpPr>
        <p:spPr>
          <a:xfrm>
            <a:off x="594189" y="1024758"/>
            <a:ext cx="11003622" cy="495520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In today's fast-paced world, maintaining a healthy lifestyle is becoming increasingly challenging. </a:t>
            </a: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Sedentary lifestyles and busy schedules often lead to neglect of physical fitness.</a:t>
            </a: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To address this issue, the development of a fitness tracker application leveraging advanced technology becomes imperative. </a:t>
            </a:r>
            <a:endParaRPr lang="en-US" sz="2000" dirty="0">
              <a:solidFill>
                <a:srgbClr val="0D0D0D"/>
              </a:solidFill>
              <a:highlight>
                <a:srgbClr val="FFFFFF"/>
              </a:highlight>
              <a:latin typeface="Aptos Display" panose="020B0004020202020204" pitchFamily="34" charset="0"/>
            </a:endParaRPr>
          </a:p>
          <a:p>
            <a:pPr algn="just">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algn="just"/>
            <a:r>
              <a:rPr lang="en-US" sz="2000" b="1" i="0" dirty="0">
                <a:solidFill>
                  <a:srgbClr val="0D0D0D"/>
                </a:solidFill>
                <a:effectLst/>
                <a:highlight>
                  <a:srgbClr val="FFFFFF"/>
                </a:highlight>
                <a:latin typeface="Aptos Display" panose="020B0004020202020204" pitchFamily="34" charset="0"/>
              </a:rPr>
              <a:t>What is a Fitness Tracker?</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A wearable device designed to monitor and track physical activity and health metrics. It promotes awareness of health habits and encourages a healthier lifestyle.</a:t>
            </a:r>
          </a:p>
          <a:p>
            <a:pPr marL="742950" lvl="1" indent="-285750" algn="just">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marL="742950" lvl="1" indent="-285750" algn="just">
              <a:buFont typeface="Arial" panose="020B0604020202020204" pitchFamily="34" charset="0"/>
              <a:buChar char="•"/>
            </a:pPr>
            <a:r>
              <a:rPr lang="en-US" sz="2000" b="1" i="0" dirty="0">
                <a:solidFill>
                  <a:srgbClr val="0D0D0D"/>
                </a:solidFill>
                <a:effectLst/>
                <a:highlight>
                  <a:srgbClr val="FFFFFF"/>
                </a:highlight>
                <a:latin typeface="Aptos Display" panose="020B0004020202020204" pitchFamily="34" charset="0"/>
              </a:rPr>
              <a:t>Types: </a:t>
            </a:r>
            <a:r>
              <a:rPr lang="en-US" sz="2000" b="0" i="0" dirty="0">
                <a:solidFill>
                  <a:srgbClr val="0D0D0D"/>
                </a:solidFill>
                <a:effectLst/>
                <a:highlight>
                  <a:srgbClr val="FFFFFF"/>
                </a:highlight>
                <a:latin typeface="Aptos Display" panose="020B0004020202020204" pitchFamily="34" charset="0"/>
              </a:rPr>
              <a:t>Activity tracker, fitness band, smartwatch.</a:t>
            </a:r>
          </a:p>
          <a:p>
            <a:pPr lvl="1" algn="just"/>
            <a:endParaRPr lang="en-US" sz="2000" b="0" i="0" dirty="0">
              <a:solidFill>
                <a:srgbClr val="0D0D0D"/>
              </a:solidFill>
              <a:effectLst/>
              <a:highlight>
                <a:srgbClr val="FFFFFF"/>
              </a:highlight>
              <a:latin typeface="Aptos Display" panose="020B0004020202020204" pitchFamily="34" charset="0"/>
            </a:endParaRPr>
          </a:p>
          <a:p>
            <a:pPr algn="just"/>
            <a:r>
              <a:rPr lang="en-US" sz="2000" b="1" i="0" dirty="0">
                <a:solidFill>
                  <a:srgbClr val="0D0D0D"/>
                </a:solidFill>
                <a:effectLst/>
                <a:highlight>
                  <a:srgbClr val="FFFFFF"/>
                </a:highlight>
                <a:latin typeface="Aptos Display" panose="020B0004020202020204" pitchFamily="34" charset="0"/>
              </a:rPr>
              <a:t>Key Functions:</a:t>
            </a:r>
          </a:p>
          <a:p>
            <a:endParaRPr lang="en-US" b="0" i="0" dirty="0">
              <a:solidFill>
                <a:srgbClr val="0D0D0D"/>
              </a:solidFill>
              <a:effectLst/>
              <a:highlight>
                <a:srgbClr val="FFFFFF"/>
              </a:highlight>
              <a:latin typeface="Söhne"/>
            </a:endParaRPr>
          </a:p>
          <a:p>
            <a:endParaRPr lang="en-US" dirty="0">
              <a:solidFill>
                <a:srgbClr val="0D0D0D"/>
              </a:solidFill>
              <a:highlight>
                <a:srgbClr val="FFFFFF"/>
              </a:highlight>
              <a:latin typeface="Söhne"/>
            </a:endParaRPr>
          </a:p>
        </p:txBody>
      </p:sp>
      <p:sp>
        <p:nvSpPr>
          <p:cNvPr id="4" name="Rectangle 3">
            <a:extLst>
              <a:ext uri="{FF2B5EF4-FFF2-40B4-BE49-F238E27FC236}">
                <a16:creationId xmlns:a16="http://schemas.microsoft.com/office/drawing/2014/main" id="{F7D20F5C-BB9C-3484-E8F1-74FA409BAD02}"/>
              </a:ext>
            </a:extLst>
          </p:cNvPr>
          <p:cNvSpPr/>
          <p:nvPr/>
        </p:nvSpPr>
        <p:spPr>
          <a:xfrm>
            <a:off x="4351676" y="501538"/>
            <a:ext cx="2598147"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rial Black" panose="020B0A04020102020204" pitchFamily="34" charset="0"/>
              </a:rPr>
              <a:t>Introduction</a:t>
            </a:r>
            <a:endPar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pic>
        <p:nvPicPr>
          <p:cNvPr id="11" name="Picture 10">
            <a:extLst>
              <a:ext uri="{FF2B5EF4-FFF2-40B4-BE49-F238E27FC236}">
                <a16:creationId xmlns:a16="http://schemas.microsoft.com/office/drawing/2014/main" id="{B5998428-1AC5-99A8-093D-49698B2C51B9}"/>
              </a:ext>
            </a:extLst>
          </p:cNvPr>
          <p:cNvPicPr>
            <a:picLocks noChangeAspect="1"/>
          </p:cNvPicPr>
          <p:nvPr/>
        </p:nvPicPr>
        <p:blipFill>
          <a:blip r:embed="rId2"/>
          <a:stretch>
            <a:fillRect/>
          </a:stretch>
        </p:blipFill>
        <p:spPr>
          <a:xfrm>
            <a:off x="10324269" y="130868"/>
            <a:ext cx="1502028" cy="893890"/>
          </a:xfrm>
          <a:prstGeom prst="rect">
            <a:avLst/>
          </a:prstGeom>
        </p:spPr>
      </p:pic>
      <p:pic>
        <p:nvPicPr>
          <p:cNvPr id="9" name="Picture 8">
            <a:extLst>
              <a:ext uri="{FF2B5EF4-FFF2-40B4-BE49-F238E27FC236}">
                <a16:creationId xmlns:a16="http://schemas.microsoft.com/office/drawing/2014/main" id="{9F5893C2-5555-F2B7-9AE8-5C46F906CCC6}"/>
              </a:ext>
            </a:extLst>
          </p:cNvPr>
          <p:cNvPicPr>
            <a:picLocks noChangeAspect="1"/>
          </p:cNvPicPr>
          <p:nvPr/>
        </p:nvPicPr>
        <p:blipFill>
          <a:blip r:embed="rId3"/>
          <a:stretch>
            <a:fillRect/>
          </a:stretch>
        </p:blipFill>
        <p:spPr>
          <a:xfrm>
            <a:off x="2674748" y="5255960"/>
            <a:ext cx="7068536" cy="1448002"/>
          </a:xfrm>
          <a:prstGeom prst="rect">
            <a:avLst/>
          </a:prstGeom>
        </p:spPr>
      </p:pic>
      <p:sp>
        <p:nvSpPr>
          <p:cNvPr id="12" name="Slide Number Placeholder 11">
            <a:extLst>
              <a:ext uri="{FF2B5EF4-FFF2-40B4-BE49-F238E27FC236}">
                <a16:creationId xmlns:a16="http://schemas.microsoft.com/office/drawing/2014/main" id="{85CBDB89-BDF2-166E-B4A0-32D875FC6780}"/>
              </a:ext>
            </a:extLst>
          </p:cNvPr>
          <p:cNvSpPr>
            <a:spLocks noGrp="1"/>
          </p:cNvSpPr>
          <p:nvPr>
            <p:ph type="sldNum" sz="quarter" idx="12"/>
          </p:nvPr>
        </p:nvSpPr>
        <p:spPr/>
        <p:txBody>
          <a:bodyPr/>
          <a:lstStyle/>
          <a:p>
            <a:fld id="{762A593B-48AA-4375-A704-2049C4AF33B6}" type="slidenum">
              <a:rPr lang="en-IN" smtClean="0"/>
              <a:t>2</a:t>
            </a:fld>
            <a:endParaRPr lang="en-IN"/>
          </a:p>
        </p:txBody>
      </p:sp>
    </p:spTree>
    <p:extLst>
      <p:ext uri="{BB962C8B-B14F-4D97-AF65-F5344CB8AC3E}">
        <p14:creationId xmlns:p14="http://schemas.microsoft.com/office/powerpoint/2010/main" val="181741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4BF89F-D7C7-3D94-CBB6-AE8BEDDE50E2}"/>
              </a:ext>
            </a:extLst>
          </p:cNvPr>
          <p:cNvSpPr/>
          <p:nvPr/>
        </p:nvSpPr>
        <p:spPr>
          <a:xfrm>
            <a:off x="4609022" y="439893"/>
            <a:ext cx="204927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Objective</a:t>
            </a:r>
          </a:p>
        </p:txBody>
      </p:sp>
      <p:sp>
        <p:nvSpPr>
          <p:cNvPr id="4" name="TextBox 3">
            <a:extLst>
              <a:ext uri="{FF2B5EF4-FFF2-40B4-BE49-F238E27FC236}">
                <a16:creationId xmlns:a16="http://schemas.microsoft.com/office/drawing/2014/main" id="{57B3F3DA-2EAC-2788-D00F-EA688EE2005A}"/>
              </a:ext>
            </a:extLst>
          </p:cNvPr>
          <p:cNvSpPr txBox="1"/>
          <p:nvPr/>
        </p:nvSpPr>
        <p:spPr>
          <a:xfrm>
            <a:off x="523982" y="1312037"/>
            <a:ext cx="11054993" cy="4801314"/>
          </a:xfrm>
          <a:prstGeom prst="rect">
            <a:avLst/>
          </a:prstGeom>
          <a:noFill/>
        </p:spPr>
        <p:txBody>
          <a:bodyPr wrap="square">
            <a:spAutoFit/>
          </a:bodyPr>
          <a:lstStyle/>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Problem: </a:t>
            </a:r>
            <a:r>
              <a:rPr lang="en-US" sz="2400" b="0" i="0" dirty="0">
                <a:solidFill>
                  <a:srgbClr val="0D0D0D"/>
                </a:solidFill>
                <a:effectLst/>
                <a:highlight>
                  <a:srgbClr val="FFFFFF"/>
                </a:highlight>
                <a:latin typeface="Aptos Display" panose="020B0004020202020204" pitchFamily="34" charset="0"/>
              </a:rPr>
              <a:t>Current fitness tracking lacks personalized insights, hindering optimal results.</a:t>
            </a: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Aptos Display" panose="020B0004020202020204" pitchFamily="34" charset="0"/>
            </a:endParaRPr>
          </a:p>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Challenge: </a:t>
            </a:r>
            <a:r>
              <a:rPr lang="en-US" sz="2400" b="0" i="0" dirty="0">
                <a:solidFill>
                  <a:srgbClr val="0D0D0D"/>
                </a:solidFill>
                <a:effectLst/>
                <a:highlight>
                  <a:srgbClr val="FFFFFF"/>
                </a:highlight>
                <a:latin typeface="Aptos Display" panose="020B0004020202020204" pitchFamily="34" charset="0"/>
              </a:rPr>
              <a:t>Users struggle to interpret vast fitness data collected.</a:t>
            </a: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Aptos Display" panose="020B0004020202020204" pitchFamily="34" charset="0"/>
            </a:endParaRPr>
          </a:p>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Solution gap: </a:t>
            </a:r>
            <a:r>
              <a:rPr lang="en-US" sz="2400" b="0" i="0" dirty="0">
                <a:solidFill>
                  <a:srgbClr val="0D0D0D"/>
                </a:solidFill>
                <a:effectLst/>
                <a:highlight>
                  <a:srgbClr val="FFFFFF"/>
                </a:highlight>
                <a:latin typeface="Aptos Display" panose="020B0004020202020204" pitchFamily="34" charset="0"/>
              </a:rPr>
              <a:t>Market lacks a solution for intelligent analysis and tailored guidance.</a:t>
            </a: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Aptos Display" panose="020B0004020202020204" pitchFamily="34" charset="0"/>
            </a:endParaRPr>
          </a:p>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Project goal: </a:t>
            </a:r>
            <a:r>
              <a:rPr lang="en-US" sz="2400" i="0" dirty="0">
                <a:solidFill>
                  <a:srgbClr val="0D0D0D"/>
                </a:solidFill>
                <a:effectLst/>
                <a:highlight>
                  <a:srgbClr val="FFFFFF"/>
                </a:highlight>
                <a:latin typeface="Aptos Display" panose="020B0004020202020204" pitchFamily="34" charset="0"/>
              </a:rPr>
              <a:t>D</a:t>
            </a:r>
            <a:r>
              <a:rPr lang="en-US" sz="2400" i="0" dirty="0">
                <a:solidFill>
                  <a:srgbClr val="0D0D0D"/>
                </a:solidFill>
                <a:effectLst/>
                <a:highlight>
                  <a:srgbClr val="FFFFFF"/>
                </a:highlight>
                <a:latin typeface="Söhne"/>
              </a:rPr>
              <a:t>evelop a fitness tracker application (</a:t>
            </a:r>
            <a:r>
              <a:rPr lang="en-US" sz="2400" b="1" i="0" dirty="0">
                <a:solidFill>
                  <a:srgbClr val="0D0D0D"/>
                </a:solidFill>
                <a:effectLst/>
                <a:highlight>
                  <a:srgbClr val="FFFFFF"/>
                </a:highlight>
                <a:latin typeface="Söhne"/>
              </a:rPr>
              <a:t>Step Count predictor</a:t>
            </a:r>
            <a:r>
              <a:rPr lang="en-US" sz="2400" i="0" dirty="0">
                <a:solidFill>
                  <a:srgbClr val="0D0D0D"/>
                </a:solidFill>
                <a:effectLst/>
                <a:highlight>
                  <a:srgbClr val="FFFFFF"/>
                </a:highlight>
                <a:latin typeface="Söhne"/>
              </a:rPr>
              <a:t>) that utilizes machine learning algorithms to offer personalized recommendations and predictions based on user data collected from Fitbit devices. </a:t>
            </a:r>
          </a:p>
          <a:p>
            <a:pPr algn="just"/>
            <a:endParaRPr lang="en-US" sz="2400" i="0" dirty="0">
              <a:solidFill>
                <a:srgbClr val="0D0D0D"/>
              </a:solidFill>
              <a:effectLst/>
              <a:highlight>
                <a:srgbClr val="FFFFFF"/>
              </a:highlight>
              <a:latin typeface="Aptos Display" panose="020B0004020202020204" pitchFamily="34" charset="0"/>
            </a:endParaRPr>
          </a:p>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Impact: </a:t>
            </a:r>
            <a:r>
              <a:rPr lang="en-US" sz="2400" b="0" i="0" dirty="0">
                <a:solidFill>
                  <a:srgbClr val="0D0D0D"/>
                </a:solidFill>
                <a:effectLst/>
                <a:highlight>
                  <a:srgbClr val="FFFFFF"/>
                </a:highlight>
                <a:latin typeface="Aptos Display" panose="020B0004020202020204" pitchFamily="34" charset="0"/>
              </a:rPr>
              <a:t>Enhance user engagement and support in achieving fitness goals effectively.</a:t>
            </a:r>
          </a:p>
          <a:p>
            <a:pPr algn="just"/>
            <a:endParaRPr lang="en-IN" dirty="0"/>
          </a:p>
        </p:txBody>
      </p:sp>
      <p:pic>
        <p:nvPicPr>
          <p:cNvPr id="5" name="Picture 4">
            <a:extLst>
              <a:ext uri="{FF2B5EF4-FFF2-40B4-BE49-F238E27FC236}">
                <a16:creationId xmlns:a16="http://schemas.microsoft.com/office/drawing/2014/main" id="{FC547914-8CC1-212B-B9ED-1566604AF700}"/>
              </a:ext>
            </a:extLst>
          </p:cNvPr>
          <p:cNvPicPr>
            <a:picLocks noChangeAspect="1"/>
          </p:cNvPicPr>
          <p:nvPr/>
        </p:nvPicPr>
        <p:blipFill>
          <a:blip r:embed="rId2"/>
          <a:stretch>
            <a:fillRect/>
          </a:stretch>
        </p:blipFill>
        <p:spPr>
          <a:xfrm>
            <a:off x="10285768" y="254558"/>
            <a:ext cx="1502028" cy="893890"/>
          </a:xfrm>
          <a:prstGeom prst="rect">
            <a:avLst/>
          </a:prstGeom>
        </p:spPr>
      </p:pic>
      <p:sp>
        <p:nvSpPr>
          <p:cNvPr id="6" name="Slide Number Placeholder 5">
            <a:extLst>
              <a:ext uri="{FF2B5EF4-FFF2-40B4-BE49-F238E27FC236}">
                <a16:creationId xmlns:a16="http://schemas.microsoft.com/office/drawing/2014/main" id="{3CA7E4A2-9251-2F46-6828-422F7F140B6D}"/>
              </a:ext>
            </a:extLst>
          </p:cNvPr>
          <p:cNvSpPr>
            <a:spLocks noGrp="1"/>
          </p:cNvSpPr>
          <p:nvPr>
            <p:ph type="sldNum" sz="quarter" idx="12"/>
          </p:nvPr>
        </p:nvSpPr>
        <p:spPr/>
        <p:txBody>
          <a:bodyPr/>
          <a:lstStyle/>
          <a:p>
            <a:fld id="{762A593B-48AA-4375-A704-2049C4AF33B6}" type="slidenum">
              <a:rPr lang="en-IN" smtClean="0"/>
              <a:t>3</a:t>
            </a:fld>
            <a:endParaRPr lang="en-IN"/>
          </a:p>
        </p:txBody>
      </p:sp>
    </p:spTree>
    <p:extLst>
      <p:ext uri="{BB962C8B-B14F-4D97-AF65-F5344CB8AC3E}">
        <p14:creationId xmlns:p14="http://schemas.microsoft.com/office/powerpoint/2010/main" val="154620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AEB838-5824-2D20-E2D9-9E56804FCE73}"/>
              </a:ext>
            </a:extLst>
          </p:cNvPr>
          <p:cNvSpPr txBox="1"/>
          <p:nvPr/>
        </p:nvSpPr>
        <p:spPr>
          <a:xfrm>
            <a:off x="615616" y="685285"/>
            <a:ext cx="10960768" cy="6172715"/>
          </a:xfrm>
          <a:prstGeom prst="rect">
            <a:avLst/>
          </a:prstGeom>
          <a:noFill/>
        </p:spPr>
        <p:txBody>
          <a:bodyPr wrap="square">
            <a:spAutoFit/>
          </a:bodyPr>
          <a:lstStyle/>
          <a:p>
            <a:pPr algn="l"/>
            <a:endParaRPr lang="en-US" dirty="0">
              <a:solidFill>
                <a:srgbClr val="0D0D0D"/>
              </a:solidFill>
              <a:highlight>
                <a:srgbClr val="FFFFFF"/>
              </a:highlight>
              <a:latin typeface="Söhne"/>
            </a:endParaRPr>
          </a:p>
          <a:p>
            <a:pPr algn="just"/>
            <a:r>
              <a:rPr lang="en-US" sz="2000" b="0" i="0" dirty="0">
                <a:solidFill>
                  <a:srgbClr val="0D0D0D"/>
                </a:solidFill>
                <a:effectLst/>
                <a:highlight>
                  <a:srgbClr val="FFFFFF"/>
                </a:highlight>
                <a:latin typeface="Aptos Display" panose="020B0004020202020204" pitchFamily="34" charset="0"/>
              </a:rPr>
              <a:t>To implement the step count prediction model using </a:t>
            </a:r>
            <a:r>
              <a:rPr lang="en-US" sz="2000" dirty="0">
                <a:solidFill>
                  <a:srgbClr val="0D0D0D"/>
                </a:solidFill>
                <a:highlight>
                  <a:srgbClr val="FFFFFF"/>
                </a:highlight>
                <a:latin typeface="Aptos Display" panose="020B0004020202020204" pitchFamily="34" charset="0"/>
              </a:rPr>
              <a:t>Machine Learning</a:t>
            </a:r>
            <a:r>
              <a:rPr lang="en-US" sz="2000" b="0" i="0" dirty="0">
                <a:solidFill>
                  <a:srgbClr val="0D0D0D"/>
                </a:solidFill>
                <a:effectLst/>
                <a:highlight>
                  <a:srgbClr val="FFFFFF"/>
                </a:highlight>
                <a:latin typeface="Aptos Display" panose="020B0004020202020204" pitchFamily="34" charset="0"/>
              </a:rPr>
              <a:t>, we'll follow these steps:</a:t>
            </a:r>
          </a:p>
          <a:p>
            <a:pPr marL="457200" indent="-457200" algn="just">
              <a:lnSpc>
                <a:spcPct val="150000"/>
              </a:lnSpc>
              <a:buFont typeface="+mj-lt"/>
              <a:buAutoNum type="arabicPeriod"/>
            </a:pPr>
            <a:r>
              <a:rPr lang="en-US" sz="2000" b="1" i="0" dirty="0">
                <a:solidFill>
                  <a:srgbClr val="0D0D0D"/>
                </a:solidFill>
                <a:effectLst/>
                <a:highlight>
                  <a:srgbClr val="FFFFFF"/>
                </a:highlight>
                <a:latin typeface="Aptos Display" panose="020B0004020202020204" pitchFamily="34" charset="0"/>
              </a:rPr>
              <a:t>Data Preparation:</a:t>
            </a:r>
            <a:endParaRPr lang="en-US" sz="2000" b="0" i="0" dirty="0">
              <a:solidFill>
                <a:srgbClr val="0D0D0D"/>
              </a:solidFill>
              <a:effectLst/>
              <a:highlight>
                <a:srgbClr val="FFFFFF"/>
              </a:highlight>
              <a:latin typeface="Aptos Display" panose="020B0004020202020204" pitchFamily="34" charset="0"/>
            </a:endParaRP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Gather data from Fitbit devices, including user inputs such as age group, gender, weight, height, sleep minutes, sedentary minutes, total active minutes, and total distance covered.</a:t>
            </a: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Cleanse and preprocess the data, handling missing values, outliers, and ensuring consistency.</a:t>
            </a:r>
          </a:p>
          <a:p>
            <a:pPr marL="457200" indent="-457200" algn="just">
              <a:lnSpc>
                <a:spcPct val="150000"/>
              </a:lnSpc>
              <a:buFont typeface="+mj-lt"/>
              <a:buAutoNum type="arabicPeriod"/>
            </a:pPr>
            <a:r>
              <a:rPr lang="en-US" sz="2000" b="1" i="0" dirty="0">
                <a:solidFill>
                  <a:srgbClr val="0D0D0D"/>
                </a:solidFill>
                <a:effectLst/>
                <a:highlight>
                  <a:srgbClr val="FFFFFF"/>
                </a:highlight>
                <a:latin typeface="Aptos Display" panose="020B0004020202020204" pitchFamily="34" charset="0"/>
              </a:rPr>
              <a:t>Feature Engineering:</a:t>
            </a:r>
            <a:endParaRPr lang="en-US" sz="2000" b="0" i="0" dirty="0">
              <a:solidFill>
                <a:srgbClr val="0D0D0D"/>
              </a:solidFill>
              <a:effectLst/>
              <a:highlight>
                <a:srgbClr val="FFFFFF"/>
              </a:highlight>
              <a:latin typeface="Aptos Display" panose="020B0004020202020204" pitchFamily="34" charset="0"/>
            </a:endParaRP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Extract relevant features from the collected data, such as BMI (Body Mass Index) from weight and height, and any other derived features that may enhance model performance.</a:t>
            </a:r>
          </a:p>
          <a:p>
            <a:pPr marL="457200" indent="-457200" algn="just">
              <a:lnSpc>
                <a:spcPct val="150000"/>
              </a:lnSpc>
              <a:buFont typeface="+mj-lt"/>
              <a:buAutoNum type="arabicPeriod"/>
            </a:pPr>
            <a:r>
              <a:rPr lang="en-US" sz="2000" b="1" i="0" dirty="0">
                <a:solidFill>
                  <a:srgbClr val="0D0D0D"/>
                </a:solidFill>
                <a:effectLst/>
                <a:highlight>
                  <a:srgbClr val="FFFFFF"/>
                </a:highlight>
                <a:latin typeface="Aptos Display" panose="020B0004020202020204" pitchFamily="34" charset="0"/>
              </a:rPr>
              <a:t>Model Training:</a:t>
            </a:r>
            <a:endParaRPr lang="en-US" sz="2000" b="0" i="0" dirty="0">
              <a:solidFill>
                <a:srgbClr val="0D0D0D"/>
              </a:solidFill>
              <a:effectLst/>
              <a:highlight>
                <a:srgbClr val="FFFFFF"/>
              </a:highlight>
              <a:latin typeface="Aptos Display" panose="020B0004020202020204" pitchFamily="34" charset="0"/>
            </a:endParaRP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Utilize the ML algorithms like Linear Regression, Random Forest and XGBoost to train a regression model on the prepared dataset.</a:t>
            </a: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Split the dataset into training and testing sets to evaluate model performance.</a:t>
            </a:r>
            <a:endParaRPr lang="en-US" sz="2000" dirty="0">
              <a:solidFill>
                <a:srgbClr val="0D0D0D"/>
              </a:solidFill>
              <a:highlight>
                <a:srgbClr val="FFFFFF"/>
              </a:highlight>
              <a:latin typeface="Aptos Display" panose="020B0004020202020204" pitchFamily="34" charset="0"/>
            </a:endParaRPr>
          </a:p>
          <a:p>
            <a:pPr marL="742950" lvl="1" indent="-285750" algn="l">
              <a:lnSpc>
                <a:spcPct val="150000"/>
              </a:lnSpc>
              <a:buFont typeface="+mj-lt"/>
              <a:buAutoNum type="arabicPeriod"/>
            </a:pPr>
            <a:endParaRPr lang="en-US" sz="2000" b="0" i="0" dirty="0">
              <a:solidFill>
                <a:srgbClr val="0D0D0D"/>
              </a:solidFill>
              <a:effectLst/>
              <a:highlight>
                <a:srgbClr val="FFFFFF"/>
              </a:highlight>
              <a:latin typeface="Aptos Display" panose="020B0004020202020204" pitchFamily="34" charset="0"/>
            </a:endParaRPr>
          </a:p>
        </p:txBody>
      </p:sp>
      <p:sp>
        <p:nvSpPr>
          <p:cNvPr id="6" name="Rectangle 5">
            <a:extLst>
              <a:ext uri="{FF2B5EF4-FFF2-40B4-BE49-F238E27FC236}">
                <a16:creationId xmlns:a16="http://schemas.microsoft.com/office/drawing/2014/main" id="{793621C4-7444-FA1E-CE18-F29DFD1CD6C6}"/>
              </a:ext>
            </a:extLst>
          </p:cNvPr>
          <p:cNvSpPr/>
          <p:nvPr/>
        </p:nvSpPr>
        <p:spPr>
          <a:xfrm>
            <a:off x="1797877" y="398797"/>
            <a:ext cx="767158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rial Black" panose="020B0A04020102020204" pitchFamily="34" charset="0"/>
              </a:rPr>
              <a:t>M</a:t>
            </a:r>
            <a:r>
              <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odel Development &amp; Implementation</a:t>
            </a:r>
          </a:p>
        </p:txBody>
      </p:sp>
      <p:pic>
        <p:nvPicPr>
          <p:cNvPr id="7" name="Picture 6">
            <a:extLst>
              <a:ext uri="{FF2B5EF4-FFF2-40B4-BE49-F238E27FC236}">
                <a16:creationId xmlns:a16="http://schemas.microsoft.com/office/drawing/2014/main" id="{DF246A39-5B85-951A-42B1-A36DEFF3A240}"/>
              </a:ext>
            </a:extLst>
          </p:cNvPr>
          <p:cNvPicPr>
            <a:picLocks noChangeAspect="1"/>
          </p:cNvPicPr>
          <p:nvPr/>
        </p:nvPicPr>
        <p:blipFill>
          <a:blip r:embed="rId2"/>
          <a:stretch>
            <a:fillRect/>
          </a:stretch>
        </p:blipFill>
        <p:spPr>
          <a:xfrm>
            <a:off x="10536025" y="118508"/>
            <a:ext cx="1502028" cy="893890"/>
          </a:xfrm>
          <a:prstGeom prst="rect">
            <a:avLst/>
          </a:prstGeom>
        </p:spPr>
      </p:pic>
      <p:sp>
        <p:nvSpPr>
          <p:cNvPr id="8" name="Slide Number Placeholder 7">
            <a:extLst>
              <a:ext uri="{FF2B5EF4-FFF2-40B4-BE49-F238E27FC236}">
                <a16:creationId xmlns:a16="http://schemas.microsoft.com/office/drawing/2014/main" id="{6EA8A397-063E-D6ED-6032-0587402EC8DC}"/>
              </a:ext>
            </a:extLst>
          </p:cNvPr>
          <p:cNvSpPr>
            <a:spLocks noGrp="1"/>
          </p:cNvSpPr>
          <p:nvPr>
            <p:ph type="sldNum" sz="quarter" idx="12"/>
          </p:nvPr>
        </p:nvSpPr>
        <p:spPr/>
        <p:txBody>
          <a:bodyPr/>
          <a:lstStyle/>
          <a:p>
            <a:fld id="{762A593B-48AA-4375-A704-2049C4AF33B6}" type="slidenum">
              <a:rPr lang="en-IN" smtClean="0"/>
              <a:t>4</a:t>
            </a:fld>
            <a:endParaRPr lang="en-IN"/>
          </a:p>
        </p:txBody>
      </p:sp>
    </p:spTree>
    <p:extLst>
      <p:ext uri="{BB962C8B-B14F-4D97-AF65-F5344CB8AC3E}">
        <p14:creationId xmlns:p14="http://schemas.microsoft.com/office/powerpoint/2010/main" val="93532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90F6996-B4CC-1265-9A76-EE6A36B63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16" y="2190879"/>
            <a:ext cx="3539567" cy="2858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572062B-5968-E709-0F1A-E73F78C8B7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146" y="2181252"/>
            <a:ext cx="3539565" cy="28585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6E7E931-6040-41A2-4B2C-BCE28B686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7072" y="2123502"/>
            <a:ext cx="3625466" cy="29279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3321AA5-C64D-A533-2BD8-384DBE6372B2}"/>
              </a:ext>
            </a:extLst>
          </p:cNvPr>
          <p:cNvPicPr>
            <a:picLocks noChangeAspect="1"/>
          </p:cNvPicPr>
          <p:nvPr/>
        </p:nvPicPr>
        <p:blipFill>
          <a:blip r:embed="rId5"/>
          <a:stretch>
            <a:fillRect/>
          </a:stretch>
        </p:blipFill>
        <p:spPr>
          <a:xfrm>
            <a:off x="995818" y="5049445"/>
            <a:ext cx="5553850" cy="1686160"/>
          </a:xfrm>
          <a:prstGeom prst="rect">
            <a:avLst/>
          </a:prstGeom>
        </p:spPr>
      </p:pic>
      <p:sp>
        <p:nvSpPr>
          <p:cNvPr id="5" name="TextBox 4">
            <a:extLst>
              <a:ext uri="{FF2B5EF4-FFF2-40B4-BE49-F238E27FC236}">
                <a16:creationId xmlns:a16="http://schemas.microsoft.com/office/drawing/2014/main" id="{E55E7387-CBDB-9271-B89C-8DA6B07EDDA9}"/>
              </a:ext>
            </a:extLst>
          </p:cNvPr>
          <p:cNvSpPr txBox="1"/>
          <p:nvPr/>
        </p:nvSpPr>
        <p:spPr>
          <a:xfrm>
            <a:off x="642486" y="508118"/>
            <a:ext cx="11138836" cy="1323439"/>
          </a:xfrm>
          <a:prstGeom prst="rect">
            <a:avLst/>
          </a:prstGeom>
          <a:noFill/>
        </p:spPr>
        <p:txBody>
          <a:bodyPr wrap="square">
            <a:spAutoFit/>
          </a:bodyPr>
          <a:lstStyle/>
          <a:p>
            <a:pPr algn="just"/>
            <a:r>
              <a:rPr lang="en-US" sz="2000" b="1" i="0" dirty="0">
                <a:solidFill>
                  <a:srgbClr val="0D0D0D"/>
                </a:solidFill>
                <a:effectLst/>
                <a:highlight>
                  <a:srgbClr val="FFFFFF"/>
                </a:highlight>
                <a:latin typeface="Aptos Display" panose="020B0004020202020204" pitchFamily="34" charset="0"/>
              </a:rPr>
              <a:t>4.   Model Evaluation:</a:t>
            </a:r>
            <a:endParaRPr lang="en-US" sz="2000" b="0" i="0" dirty="0">
              <a:solidFill>
                <a:srgbClr val="0D0D0D"/>
              </a:solidFill>
              <a:effectLst/>
              <a:highlight>
                <a:srgbClr val="FFFFFF"/>
              </a:highlight>
              <a:latin typeface="Aptos Display" panose="020B0004020202020204" pitchFamily="34" charset="0"/>
            </a:endParaRP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Evaluate the trained models of Linear Regression, Random Forest and XGBoost using appropriate metrics such as Mean Absolute Error (MAE), Mean Squared Error (MSE), and R-squared (R2) score.</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Validate the model's performance on the testing dataset to ensure its generalization ability.</a:t>
            </a:r>
          </a:p>
        </p:txBody>
      </p:sp>
      <p:sp>
        <p:nvSpPr>
          <p:cNvPr id="6" name="TextBox 5">
            <a:extLst>
              <a:ext uri="{FF2B5EF4-FFF2-40B4-BE49-F238E27FC236}">
                <a16:creationId xmlns:a16="http://schemas.microsoft.com/office/drawing/2014/main" id="{3A76EAB6-CADC-8DDB-72E2-11A4C59BA538}"/>
              </a:ext>
            </a:extLst>
          </p:cNvPr>
          <p:cNvSpPr txBox="1"/>
          <p:nvPr/>
        </p:nvSpPr>
        <p:spPr>
          <a:xfrm>
            <a:off x="7433236" y="5565266"/>
            <a:ext cx="3416968" cy="646331"/>
          </a:xfrm>
          <a:prstGeom prst="rect">
            <a:avLst/>
          </a:prstGeom>
          <a:noFill/>
        </p:spPr>
        <p:txBody>
          <a:bodyPr wrap="square" rtlCol="0">
            <a:spAutoFit/>
          </a:bodyPr>
          <a:lstStyle/>
          <a:p>
            <a:r>
              <a:rPr lang="en-US" b="1" dirty="0"/>
              <a:t>XGBoost model </a:t>
            </a:r>
            <a:r>
              <a:rPr lang="en-US" dirty="0"/>
              <a:t>is the best model as per  R2 score, MSE and MAE.</a:t>
            </a:r>
            <a:endParaRPr lang="en-IN" dirty="0"/>
          </a:p>
        </p:txBody>
      </p:sp>
      <p:pic>
        <p:nvPicPr>
          <p:cNvPr id="7" name="Picture 6">
            <a:extLst>
              <a:ext uri="{FF2B5EF4-FFF2-40B4-BE49-F238E27FC236}">
                <a16:creationId xmlns:a16="http://schemas.microsoft.com/office/drawing/2014/main" id="{23C97DF6-D3AC-EC85-056C-081A52F5B8FA}"/>
              </a:ext>
            </a:extLst>
          </p:cNvPr>
          <p:cNvPicPr>
            <a:picLocks noChangeAspect="1"/>
          </p:cNvPicPr>
          <p:nvPr/>
        </p:nvPicPr>
        <p:blipFill>
          <a:blip r:embed="rId6"/>
          <a:stretch>
            <a:fillRect/>
          </a:stretch>
        </p:blipFill>
        <p:spPr>
          <a:xfrm>
            <a:off x="10712917" y="130868"/>
            <a:ext cx="1113379" cy="662596"/>
          </a:xfrm>
          <a:prstGeom prst="rect">
            <a:avLst/>
          </a:prstGeom>
        </p:spPr>
      </p:pic>
      <p:sp>
        <p:nvSpPr>
          <p:cNvPr id="8" name="Slide Number Placeholder 7">
            <a:extLst>
              <a:ext uri="{FF2B5EF4-FFF2-40B4-BE49-F238E27FC236}">
                <a16:creationId xmlns:a16="http://schemas.microsoft.com/office/drawing/2014/main" id="{D8039CC9-270C-61EF-F73F-B4464E78478A}"/>
              </a:ext>
            </a:extLst>
          </p:cNvPr>
          <p:cNvSpPr>
            <a:spLocks noGrp="1"/>
          </p:cNvSpPr>
          <p:nvPr>
            <p:ph type="sldNum" sz="quarter" idx="12"/>
          </p:nvPr>
        </p:nvSpPr>
        <p:spPr/>
        <p:txBody>
          <a:bodyPr/>
          <a:lstStyle/>
          <a:p>
            <a:fld id="{762A593B-48AA-4375-A704-2049C4AF33B6}" type="slidenum">
              <a:rPr lang="en-IN" smtClean="0"/>
              <a:t>5</a:t>
            </a:fld>
            <a:endParaRPr lang="en-IN"/>
          </a:p>
        </p:txBody>
      </p:sp>
    </p:spTree>
    <p:extLst>
      <p:ext uri="{BB962C8B-B14F-4D97-AF65-F5344CB8AC3E}">
        <p14:creationId xmlns:p14="http://schemas.microsoft.com/office/powerpoint/2010/main" val="274206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4DD8E-D424-9DEB-9387-86EAA1FC9C57}"/>
              </a:ext>
            </a:extLst>
          </p:cNvPr>
          <p:cNvSpPr txBox="1"/>
          <p:nvPr/>
        </p:nvSpPr>
        <p:spPr>
          <a:xfrm>
            <a:off x="532544" y="130868"/>
            <a:ext cx="11126912" cy="6217087"/>
          </a:xfrm>
          <a:prstGeom prst="rect">
            <a:avLst/>
          </a:prstGeom>
          <a:noFill/>
        </p:spPr>
        <p:txBody>
          <a:bodyPr wrap="square">
            <a:spAutoFit/>
          </a:bodyPr>
          <a:lstStyle/>
          <a:p>
            <a:pPr marL="742950" lvl="1" indent="-285750" algn="l">
              <a:buFont typeface="+mj-lt"/>
              <a:buAutoNum type="arabicPeriod"/>
            </a:pPr>
            <a:endParaRPr lang="en-US"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Aptos Display" panose="020B0004020202020204" pitchFamily="34" charset="0"/>
              </a:rPr>
              <a:t>5 . Integration with Streamlit:</a:t>
            </a:r>
            <a:endParaRPr lang="en-US" sz="2000" b="0" i="0" dirty="0">
              <a:solidFill>
                <a:srgbClr val="0D0D0D"/>
              </a:solidFill>
              <a:effectLst/>
              <a:highlight>
                <a:srgbClr val="FFFFFF"/>
              </a:highlight>
              <a:latin typeface="Aptos Display" panose="020B0004020202020204" pitchFamily="34"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Develop a user interface using Streamlit to collect user inputs such as age group, gender, weight, height, sleep minutes, sedentary minutes, total active minutes, and total distance covered.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Pass these inputs to the trained XGBoost model to predict the step count for the user.</a:t>
            </a:r>
          </a:p>
          <a:p>
            <a:pPr lvl="1" algn="l"/>
            <a:endParaRPr lang="en-US" sz="2000" b="0" i="0" dirty="0">
              <a:solidFill>
                <a:srgbClr val="0D0D0D"/>
              </a:solidFill>
              <a:effectLst/>
              <a:highlight>
                <a:srgbClr val="FFFFFF"/>
              </a:highlight>
              <a:latin typeface="Aptos Display" panose="020B0004020202020204" pitchFamily="34" charset="0"/>
            </a:endParaRPr>
          </a:p>
          <a:p>
            <a:pPr algn="l"/>
            <a:r>
              <a:rPr lang="en-US" sz="2000" b="1" i="0" dirty="0">
                <a:solidFill>
                  <a:srgbClr val="0D0D0D"/>
                </a:solidFill>
                <a:effectLst/>
                <a:highlight>
                  <a:srgbClr val="FFFFFF"/>
                </a:highlight>
                <a:latin typeface="Aptos Display" panose="020B0004020202020204" pitchFamily="34" charset="0"/>
              </a:rPr>
              <a:t>6. Frontend Design:</a:t>
            </a:r>
            <a:endParaRPr lang="en-US" sz="2000" b="0" i="0" dirty="0">
              <a:solidFill>
                <a:srgbClr val="0D0D0D"/>
              </a:solidFill>
              <a:effectLst/>
              <a:highlight>
                <a:srgbClr val="FFFFFF"/>
              </a:highlight>
              <a:latin typeface="Aptos Display" panose="020B0004020202020204" pitchFamily="34"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Design an intuitive and user-friendly frontend interface using Streamlit, ensuring smooth navigation and a visually appealing layout.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Include features for input validation and error handling to enhance user experience.</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algn="l"/>
            <a:r>
              <a:rPr lang="en-US" sz="2000" b="1" i="0" dirty="0">
                <a:solidFill>
                  <a:srgbClr val="0D0D0D"/>
                </a:solidFill>
                <a:effectLst/>
                <a:highlight>
                  <a:srgbClr val="FFFFFF"/>
                </a:highlight>
                <a:latin typeface="Aptos Display" panose="020B0004020202020204" pitchFamily="34" charset="0"/>
              </a:rPr>
              <a:t>7. Deployment:</a:t>
            </a:r>
            <a:endParaRPr lang="en-US" sz="2000" b="0" i="0" dirty="0">
              <a:solidFill>
                <a:srgbClr val="0D0D0D"/>
              </a:solidFill>
              <a:effectLst/>
              <a:highlight>
                <a:srgbClr val="FFFFFF"/>
              </a:highlight>
              <a:latin typeface="Aptos Display" panose="020B0004020202020204" pitchFamily="34"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Deploy the Streamlit application along with the trained XGBoost model on a server or cloud platform to make it accessible to users.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Ensure scalability and reliability of the deployed application to handle potential user traffic.</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algn="l"/>
            <a:r>
              <a:rPr lang="en-US" sz="2000" b="1" i="0" dirty="0">
                <a:solidFill>
                  <a:srgbClr val="0D0D0D"/>
                </a:solidFill>
                <a:effectLst/>
                <a:highlight>
                  <a:srgbClr val="FFFFFF"/>
                </a:highlight>
                <a:latin typeface="Aptos Display" panose="020B0004020202020204" pitchFamily="34" charset="0"/>
              </a:rPr>
              <a:t>8. Testing and Iteration:</a:t>
            </a:r>
            <a:endParaRPr lang="en-US" sz="2000" b="0" i="0" dirty="0">
              <a:solidFill>
                <a:srgbClr val="0D0D0D"/>
              </a:solidFill>
              <a:effectLst/>
              <a:highlight>
                <a:srgbClr val="FFFFFF"/>
              </a:highlight>
              <a:latin typeface="Aptos Display" panose="020B0004020202020204" pitchFamily="34"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Conduct thorough testing of the integrated system to identify any bugs or issues.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Gather feedback from users to understand their experience and make necessary iterations to improve the application's functionality and usability.</a:t>
            </a:r>
          </a:p>
        </p:txBody>
      </p:sp>
      <p:pic>
        <p:nvPicPr>
          <p:cNvPr id="4" name="Picture 3">
            <a:extLst>
              <a:ext uri="{FF2B5EF4-FFF2-40B4-BE49-F238E27FC236}">
                <a16:creationId xmlns:a16="http://schemas.microsoft.com/office/drawing/2014/main" id="{9C2E400A-581B-1C04-5A55-4094E138B3A1}"/>
              </a:ext>
            </a:extLst>
          </p:cNvPr>
          <p:cNvPicPr>
            <a:picLocks noChangeAspect="1"/>
          </p:cNvPicPr>
          <p:nvPr/>
        </p:nvPicPr>
        <p:blipFill>
          <a:blip r:embed="rId2"/>
          <a:stretch>
            <a:fillRect/>
          </a:stretch>
        </p:blipFill>
        <p:spPr>
          <a:xfrm>
            <a:off x="10799545" y="130868"/>
            <a:ext cx="1026752" cy="611043"/>
          </a:xfrm>
          <a:prstGeom prst="rect">
            <a:avLst/>
          </a:prstGeom>
        </p:spPr>
      </p:pic>
      <p:sp>
        <p:nvSpPr>
          <p:cNvPr id="5" name="Slide Number Placeholder 4">
            <a:extLst>
              <a:ext uri="{FF2B5EF4-FFF2-40B4-BE49-F238E27FC236}">
                <a16:creationId xmlns:a16="http://schemas.microsoft.com/office/drawing/2014/main" id="{32CF112E-C685-0DCD-A271-D01432AEDC8F}"/>
              </a:ext>
            </a:extLst>
          </p:cNvPr>
          <p:cNvSpPr>
            <a:spLocks noGrp="1"/>
          </p:cNvSpPr>
          <p:nvPr>
            <p:ph type="sldNum" sz="quarter" idx="12"/>
          </p:nvPr>
        </p:nvSpPr>
        <p:spPr/>
        <p:txBody>
          <a:bodyPr/>
          <a:lstStyle/>
          <a:p>
            <a:fld id="{762A593B-48AA-4375-A704-2049C4AF33B6}" type="slidenum">
              <a:rPr lang="en-IN" smtClean="0"/>
              <a:t>6</a:t>
            </a:fld>
            <a:endParaRPr lang="en-IN"/>
          </a:p>
        </p:txBody>
      </p:sp>
    </p:spTree>
    <p:extLst>
      <p:ext uri="{BB962C8B-B14F-4D97-AF65-F5344CB8AC3E}">
        <p14:creationId xmlns:p14="http://schemas.microsoft.com/office/powerpoint/2010/main" val="195477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E00361-364C-9D8D-4433-BF82657337D3}"/>
              </a:ext>
            </a:extLst>
          </p:cNvPr>
          <p:cNvPicPr>
            <a:picLocks noChangeAspect="1"/>
          </p:cNvPicPr>
          <p:nvPr/>
        </p:nvPicPr>
        <p:blipFill>
          <a:blip r:embed="rId2"/>
          <a:stretch>
            <a:fillRect/>
          </a:stretch>
        </p:blipFill>
        <p:spPr>
          <a:xfrm>
            <a:off x="1680518" y="396248"/>
            <a:ext cx="8522262" cy="5055579"/>
          </a:xfrm>
          <a:prstGeom prst="rect">
            <a:avLst/>
          </a:prstGeom>
        </p:spPr>
      </p:pic>
      <p:sp>
        <p:nvSpPr>
          <p:cNvPr id="4" name="TextBox 3">
            <a:extLst>
              <a:ext uri="{FF2B5EF4-FFF2-40B4-BE49-F238E27FC236}">
                <a16:creationId xmlns:a16="http://schemas.microsoft.com/office/drawing/2014/main" id="{9AB045ED-602C-0950-7707-23A64A7194DC}"/>
              </a:ext>
            </a:extLst>
          </p:cNvPr>
          <p:cNvSpPr txBox="1"/>
          <p:nvPr/>
        </p:nvSpPr>
        <p:spPr>
          <a:xfrm>
            <a:off x="1578543" y="5794408"/>
            <a:ext cx="7964103" cy="369332"/>
          </a:xfrm>
          <a:prstGeom prst="rect">
            <a:avLst/>
          </a:prstGeom>
          <a:noFill/>
        </p:spPr>
        <p:txBody>
          <a:bodyPr wrap="none" rtlCol="0">
            <a:spAutoFit/>
          </a:bodyPr>
          <a:lstStyle/>
          <a:p>
            <a:r>
              <a:rPr lang="en-US" b="1" dirty="0"/>
              <a:t>Streamlit Link </a:t>
            </a:r>
            <a:r>
              <a:rPr lang="en-US" dirty="0"/>
              <a:t>:  </a:t>
            </a:r>
            <a:r>
              <a:rPr lang="en-US" u="sng" dirty="0">
                <a:solidFill>
                  <a:srgbClr val="0070C0"/>
                </a:solidFill>
              </a:rPr>
              <a:t>https://mrudulaapscifor-6wofqwzdrwd7ybsf2djvph.streamlit.app/ </a:t>
            </a:r>
            <a:endParaRPr lang="en-IN" u="sng" dirty="0">
              <a:solidFill>
                <a:srgbClr val="0070C0"/>
              </a:solidFill>
            </a:endParaRPr>
          </a:p>
        </p:txBody>
      </p:sp>
      <p:sp>
        <p:nvSpPr>
          <p:cNvPr id="5" name="Slide Number Placeholder 4">
            <a:extLst>
              <a:ext uri="{FF2B5EF4-FFF2-40B4-BE49-F238E27FC236}">
                <a16:creationId xmlns:a16="http://schemas.microsoft.com/office/drawing/2014/main" id="{430D8362-DF44-89D1-CFCA-2C0241F3A1E5}"/>
              </a:ext>
            </a:extLst>
          </p:cNvPr>
          <p:cNvSpPr>
            <a:spLocks noGrp="1"/>
          </p:cNvSpPr>
          <p:nvPr>
            <p:ph type="sldNum" sz="quarter" idx="12"/>
          </p:nvPr>
        </p:nvSpPr>
        <p:spPr/>
        <p:txBody>
          <a:bodyPr/>
          <a:lstStyle/>
          <a:p>
            <a:fld id="{762A593B-48AA-4375-A704-2049C4AF33B6}" type="slidenum">
              <a:rPr lang="en-IN" smtClean="0"/>
              <a:t>7</a:t>
            </a:fld>
            <a:endParaRPr lang="en-IN"/>
          </a:p>
        </p:txBody>
      </p:sp>
    </p:spTree>
    <p:extLst>
      <p:ext uri="{BB962C8B-B14F-4D97-AF65-F5344CB8AC3E}">
        <p14:creationId xmlns:p14="http://schemas.microsoft.com/office/powerpoint/2010/main" val="231293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831F22-835A-0C56-C438-BA6AECA54F71}"/>
              </a:ext>
            </a:extLst>
          </p:cNvPr>
          <p:cNvSpPr/>
          <p:nvPr/>
        </p:nvSpPr>
        <p:spPr>
          <a:xfrm>
            <a:off x="638729" y="591302"/>
            <a:ext cx="2347437"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rial Black" panose="020B0A04020102020204" pitchFamily="34" charset="0"/>
              </a:rPr>
              <a:t>Conclusion</a:t>
            </a:r>
            <a:endPar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BADDB024-ABD3-9F96-BB8C-4135DC29E047}"/>
              </a:ext>
            </a:extLst>
          </p:cNvPr>
          <p:cNvSpPr txBox="1"/>
          <p:nvPr/>
        </p:nvSpPr>
        <p:spPr>
          <a:xfrm>
            <a:off x="510138" y="1230224"/>
            <a:ext cx="10385659" cy="466461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rgbClr val="0D0D0D"/>
                </a:solidFill>
                <a:highlight>
                  <a:srgbClr val="FFFFFF"/>
                </a:highlight>
                <a:latin typeface="Aptos Display" panose="020B0004020202020204" pitchFamily="34" charset="0"/>
              </a:rPr>
              <a:t>T</a:t>
            </a:r>
            <a:r>
              <a:rPr lang="en-US" sz="2000" b="0" i="0" dirty="0">
                <a:solidFill>
                  <a:srgbClr val="0D0D0D"/>
                </a:solidFill>
                <a:effectLst/>
                <a:highlight>
                  <a:srgbClr val="FFFFFF"/>
                </a:highlight>
                <a:latin typeface="Aptos Display" panose="020B0004020202020204" pitchFamily="34" charset="0"/>
              </a:rPr>
              <a:t>he fitness tracker app using machine learning algorithms offers a data-driven approach to personalized fitness tracking and exercise recommendations. </a:t>
            </a:r>
          </a:p>
          <a:p>
            <a:pPr marL="285750" indent="-285750" algn="just">
              <a:lnSpc>
                <a:spcPct val="150000"/>
              </a:lnSpc>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By analyzing user data collected from Fitbit devices and employing machine learning models, the app aims to enhance user experience and support users in achieving their fitness goals more effectively. </a:t>
            </a:r>
          </a:p>
          <a:p>
            <a:pPr marL="285750" indent="-285750" algn="just">
              <a:lnSpc>
                <a:spcPct val="150000"/>
              </a:lnSpc>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Through data collection, preprocessing, exploratory data analysis, feature engineering, model development, evaluation, and personalized exercise recommendations, the app provides valuable insights and guidance to individuals on their fitness journey.</a:t>
            </a:r>
            <a:endParaRPr lang="en-IN" sz="2000" dirty="0">
              <a:latin typeface="Aptos Display" panose="020B0004020202020204" pitchFamily="34" charset="0"/>
            </a:endParaRPr>
          </a:p>
        </p:txBody>
      </p:sp>
      <p:pic>
        <p:nvPicPr>
          <p:cNvPr id="7" name="Picture 6">
            <a:extLst>
              <a:ext uri="{FF2B5EF4-FFF2-40B4-BE49-F238E27FC236}">
                <a16:creationId xmlns:a16="http://schemas.microsoft.com/office/drawing/2014/main" id="{82D2C362-5209-1E6D-A1CE-BD11A9813197}"/>
              </a:ext>
            </a:extLst>
          </p:cNvPr>
          <p:cNvPicPr>
            <a:picLocks noChangeAspect="1"/>
          </p:cNvPicPr>
          <p:nvPr/>
        </p:nvPicPr>
        <p:blipFill>
          <a:blip r:embed="rId2"/>
          <a:stretch>
            <a:fillRect/>
          </a:stretch>
        </p:blipFill>
        <p:spPr>
          <a:xfrm>
            <a:off x="10305019" y="224793"/>
            <a:ext cx="1502028" cy="893890"/>
          </a:xfrm>
          <a:prstGeom prst="rect">
            <a:avLst/>
          </a:prstGeom>
        </p:spPr>
      </p:pic>
      <p:sp>
        <p:nvSpPr>
          <p:cNvPr id="8" name="Slide Number Placeholder 7">
            <a:extLst>
              <a:ext uri="{FF2B5EF4-FFF2-40B4-BE49-F238E27FC236}">
                <a16:creationId xmlns:a16="http://schemas.microsoft.com/office/drawing/2014/main" id="{C787574F-927C-C4E4-0D24-55742A8B5976}"/>
              </a:ext>
            </a:extLst>
          </p:cNvPr>
          <p:cNvSpPr>
            <a:spLocks noGrp="1"/>
          </p:cNvSpPr>
          <p:nvPr>
            <p:ph type="sldNum" sz="quarter" idx="12"/>
          </p:nvPr>
        </p:nvSpPr>
        <p:spPr/>
        <p:txBody>
          <a:bodyPr/>
          <a:lstStyle/>
          <a:p>
            <a:fld id="{762A593B-48AA-4375-A704-2049C4AF33B6}" type="slidenum">
              <a:rPr lang="en-IN" smtClean="0"/>
              <a:t>8</a:t>
            </a:fld>
            <a:endParaRPr lang="en-IN"/>
          </a:p>
        </p:txBody>
      </p:sp>
    </p:spTree>
    <p:extLst>
      <p:ext uri="{BB962C8B-B14F-4D97-AF65-F5344CB8AC3E}">
        <p14:creationId xmlns:p14="http://schemas.microsoft.com/office/powerpoint/2010/main" val="418031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6E8776-52CF-D015-5DEA-578B6065A36C}"/>
              </a:ext>
            </a:extLst>
          </p:cNvPr>
          <p:cNvSpPr txBox="1"/>
          <p:nvPr/>
        </p:nvSpPr>
        <p:spPr>
          <a:xfrm>
            <a:off x="368967" y="1287999"/>
            <a:ext cx="11146055" cy="4401205"/>
          </a:xfrm>
          <a:prstGeom prst="rect">
            <a:avLst/>
          </a:prstGeom>
          <a:noFill/>
        </p:spPr>
        <p:txBody>
          <a:bodyPr wrap="square">
            <a:spAutoFit/>
          </a:bodyPr>
          <a:lstStyle/>
          <a:p>
            <a:pPr algn="just"/>
            <a:r>
              <a:rPr lang="en-US" sz="2000" b="0" i="0" dirty="0">
                <a:solidFill>
                  <a:srgbClr val="0D0D0D"/>
                </a:solidFill>
                <a:effectLst/>
                <a:highlight>
                  <a:srgbClr val="FFFFFF"/>
                </a:highlight>
                <a:latin typeface="Aptos Display" panose="020B0004020202020204" pitchFamily="34" charset="0"/>
              </a:rPr>
              <a:t>While the current project aims to develop a robust fitness tracker application using machine learning techniques, there are several avenues for future enhancements and expansions:</a:t>
            </a:r>
          </a:p>
          <a:p>
            <a:pPr algn="just"/>
            <a:endParaRPr lang="en-US" sz="2000" b="0" i="0" dirty="0">
              <a:solidFill>
                <a:srgbClr val="0D0D0D"/>
              </a:solidFill>
              <a:effectLst/>
              <a:highlight>
                <a:srgbClr val="FFFFFF"/>
              </a:highlight>
              <a:latin typeface="Aptos Display" panose="020B0004020202020204" pitchFamily="34" charset="0"/>
            </a:endParaRPr>
          </a:p>
          <a:p>
            <a:pPr algn="just">
              <a:buFont typeface="+mj-lt"/>
              <a:buAutoNum type="arabicPeriod"/>
            </a:pPr>
            <a:r>
              <a:rPr lang="en-US" sz="2000" b="1" i="0" dirty="0">
                <a:solidFill>
                  <a:srgbClr val="0D0D0D"/>
                </a:solidFill>
                <a:effectLst/>
                <a:highlight>
                  <a:srgbClr val="FFFFFF"/>
                </a:highlight>
                <a:latin typeface="Aptos Display" panose="020B0004020202020204" pitchFamily="34" charset="0"/>
              </a:rPr>
              <a:t>Integration with More Wearable Devices:</a:t>
            </a:r>
            <a:r>
              <a:rPr lang="en-US" sz="2000" b="0" i="0" dirty="0">
                <a:solidFill>
                  <a:srgbClr val="0D0D0D"/>
                </a:solidFill>
                <a:effectLst/>
                <a:highlight>
                  <a:srgbClr val="FFFFFF"/>
                </a:highlight>
                <a:latin typeface="Aptos Display" panose="020B0004020202020204" pitchFamily="34" charset="0"/>
              </a:rPr>
              <a:t> Expand the compatibility of the application to integrate with a wider range of wearable devices like smart clothing or biometric sensors beyond Fitbit. </a:t>
            </a:r>
          </a:p>
          <a:p>
            <a:pPr marL="457200" indent="-457200" algn="just">
              <a:buFont typeface="+mj-lt"/>
              <a:buAutoNum type="arabicPeriod"/>
            </a:pPr>
            <a:endParaRPr lang="en-US" sz="2000" b="0" i="0" dirty="0">
              <a:solidFill>
                <a:srgbClr val="0D0D0D"/>
              </a:solidFill>
              <a:effectLst/>
              <a:highlight>
                <a:srgbClr val="FFFFFF"/>
              </a:highlight>
              <a:latin typeface="Aptos Display" panose="020B0004020202020204" pitchFamily="34" charset="0"/>
            </a:endParaRPr>
          </a:p>
          <a:p>
            <a:pPr algn="just">
              <a:buFont typeface="+mj-lt"/>
              <a:buAutoNum type="arabicPeriod"/>
            </a:pPr>
            <a:r>
              <a:rPr lang="en-US" sz="2000" b="1" i="0" dirty="0">
                <a:solidFill>
                  <a:srgbClr val="0D0D0D"/>
                </a:solidFill>
                <a:effectLst/>
                <a:highlight>
                  <a:srgbClr val="FFFFFF"/>
                </a:highlight>
                <a:latin typeface="Aptos Display" panose="020B0004020202020204" pitchFamily="34" charset="0"/>
              </a:rPr>
              <a:t>Real-time Data Processing:</a:t>
            </a:r>
            <a:r>
              <a:rPr lang="en-US" sz="2000" b="0" i="0" dirty="0">
                <a:solidFill>
                  <a:srgbClr val="0D0D0D"/>
                </a:solidFill>
                <a:effectLst/>
                <a:highlight>
                  <a:srgbClr val="FFFFFF"/>
                </a:highlight>
                <a:latin typeface="Aptos Display" panose="020B0004020202020204" pitchFamily="34" charset="0"/>
              </a:rPr>
              <a:t> Incorporate real-time data processing capabilities to provide users with instant feedback and insights. This could involve streaming data from wearable devices and continuously updating the prediction models to adapt to changing user behavior and preferences.</a:t>
            </a:r>
          </a:p>
          <a:p>
            <a:pPr marL="457200" indent="-457200" algn="just">
              <a:buFont typeface="+mj-lt"/>
              <a:buAutoNum type="arabicPeriod"/>
            </a:pPr>
            <a:endParaRPr lang="en-US" sz="2000" b="0" i="0" dirty="0">
              <a:solidFill>
                <a:srgbClr val="0D0D0D"/>
              </a:solidFill>
              <a:effectLst/>
              <a:highlight>
                <a:srgbClr val="FFFFFF"/>
              </a:highlight>
              <a:latin typeface="Aptos Display" panose="020B0004020202020204" pitchFamily="34" charset="0"/>
            </a:endParaRPr>
          </a:p>
          <a:p>
            <a:pPr algn="just">
              <a:buFont typeface="+mj-lt"/>
              <a:buAutoNum type="arabicPeriod"/>
            </a:pPr>
            <a:r>
              <a:rPr lang="en-US" sz="2000" b="1" i="0" dirty="0">
                <a:solidFill>
                  <a:srgbClr val="0D0D0D"/>
                </a:solidFill>
                <a:effectLst/>
                <a:highlight>
                  <a:srgbClr val="FFFFFF"/>
                </a:highlight>
                <a:latin typeface="Aptos Display" panose="020B0004020202020204" pitchFamily="34" charset="0"/>
              </a:rPr>
              <a:t>Enhanced Personalization:</a:t>
            </a:r>
            <a:r>
              <a:rPr lang="en-US" sz="2000" b="0" i="0" dirty="0">
                <a:solidFill>
                  <a:srgbClr val="0D0D0D"/>
                </a:solidFill>
                <a:effectLst/>
                <a:highlight>
                  <a:srgbClr val="FFFFFF"/>
                </a:highlight>
                <a:latin typeface="Aptos Display" panose="020B0004020202020204" pitchFamily="34" charset="0"/>
              </a:rPr>
              <a:t> Further enhance the level of personalization in recommendations by incorporating additional user data, such as dietary preferences, fitness history, or health conditions. Utilize techniques like collaborative filtering or contextual bandits to tailor recommendations to individual users' unique contexts.</a:t>
            </a:r>
          </a:p>
        </p:txBody>
      </p:sp>
      <p:sp>
        <p:nvSpPr>
          <p:cNvPr id="4" name="TextBox 3">
            <a:extLst>
              <a:ext uri="{FF2B5EF4-FFF2-40B4-BE49-F238E27FC236}">
                <a16:creationId xmlns:a16="http://schemas.microsoft.com/office/drawing/2014/main" id="{C056DE4D-476F-62BF-4CAF-41E65F1BC1AB}"/>
              </a:ext>
            </a:extLst>
          </p:cNvPr>
          <p:cNvSpPr txBox="1"/>
          <p:nvPr/>
        </p:nvSpPr>
        <p:spPr>
          <a:xfrm>
            <a:off x="4319337" y="418270"/>
            <a:ext cx="2889985" cy="523220"/>
          </a:xfrm>
          <a:prstGeom prst="rect">
            <a:avLst/>
          </a:prstGeom>
          <a:noFill/>
        </p:spPr>
        <p:txBody>
          <a:bodyPr wrap="square">
            <a:spAutoFit/>
          </a:bodyPr>
          <a:lstStyle/>
          <a:p>
            <a:r>
              <a:rPr lang="en-US" sz="2800" dirty="0">
                <a:ln w="0"/>
                <a:effectLst>
                  <a:outerShdw blurRad="38100" dist="19050" dir="2700000" algn="tl" rotWithShape="0">
                    <a:schemeClr val="dk1">
                      <a:alpha val="40000"/>
                    </a:schemeClr>
                  </a:outerShdw>
                </a:effectLst>
                <a:latin typeface="Arial Black" panose="020B0A04020102020204" pitchFamily="34" charset="0"/>
              </a:rPr>
              <a:t>Future Scope</a:t>
            </a:r>
            <a:endParaRPr lang="en-IN" sz="2800" dirty="0"/>
          </a:p>
        </p:txBody>
      </p:sp>
      <p:pic>
        <p:nvPicPr>
          <p:cNvPr id="5" name="Picture 4">
            <a:extLst>
              <a:ext uri="{FF2B5EF4-FFF2-40B4-BE49-F238E27FC236}">
                <a16:creationId xmlns:a16="http://schemas.microsoft.com/office/drawing/2014/main" id="{39E55317-5198-B03A-4498-E5FA8D08F08D}"/>
              </a:ext>
            </a:extLst>
          </p:cNvPr>
          <p:cNvPicPr>
            <a:picLocks noChangeAspect="1"/>
          </p:cNvPicPr>
          <p:nvPr/>
        </p:nvPicPr>
        <p:blipFill>
          <a:blip r:embed="rId2"/>
          <a:stretch>
            <a:fillRect/>
          </a:stretch>
        </p:blipFill>
        <p:spPr>
          <a:xfrm>
            <a:off x="10295393" y="220855"/>
            <a:ext cx="1502028" cy="893890"/>
          </a:xfrm>
          <a:prstGeom prst="rect">
            <a:avLst/>
          </a:prstGeom>
        </p:spPr>
      </p:pic>
      <p:sp>
        <p:nvSpPr>
          <p:cNvPr id="6" name="Slide Number Placeholder 5">
            <a:extLst>
              <a:ext uri="{FF2B5EF4-FFF2-40B4-BE49-F238E27FC236}">
                <a16:creationId xmlns:a16="http://schemas.microsoft.com/office/drawing/2014/main" id="{AED5FC53-07AF-9C21-A85F-C782719A4CBE}"/>
              </a:ext>
            </a:extLst>
          </p:cNvPr>
          <p:cNvSpPr>
            <a:spLocks noGrp="1"/>
          </p:cNvSpPr>
          <p:nvPr>
            <p:ph type="sldNum" sz="quarter" idx="12"/>
          </p:nvPr>
        </p:nvSpPr>
        <p:spPr/>
        <p:txBody>
          <a:bodyPr/>
          <a:lstStyle/>
          <a:p>
            <a:fld id="{762A593B-48AA-4375-A704-2049C4AF33B6}" type="slidenum">
              <a:rPr lang="en-IN" smtClean="0"/>
              <a:t>9</a:t>
            </a:fld>
            <a:endParaRPr lang="en-IN"/>
          </a:p>
        </p:txBody>
      </p:sp>
    </p:spTree>
    <p:extLst>
      <p:ext uri="{BB962C8B-B14F-4D97-AF65-F5344CB8AC3E}">
        <p14:creationId xmlns:p14="http://schemas.microsoft.com/office/powerpoint/2010/main" val="74452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560</TotalTime>
  <Words>854</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 Display</vt:lpstr>
      <vt:lpstr>Arial</vt:lpstr>
      <vt:lpstr>Arial Black</vt:lpstr>
      <vt:lpstr>Calibri</vt:lpstr>
      <vt:lpstr>Calibri Light</vt:lpstr>
      <vt:lpstr>Söhne</vt:lpstr>
      <vt:lpstr>Retrospect</vt:lpstr>
      <vt:lpstr>FITNESS TRACKER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TRACKER </dc:title>
  <dc:creator>Mrudula Madhavan</dc:creator>
  <cp:lastModifiedBy>Mrudula Madhavan</cp:lastModifiedBy>
  <cp:revision>2</cp:revision>
  <dcterms:created xsi:type="dcterms:W3CDTF">2024-04-20T06:03:26Z</dcterms:created>
  <dcterms:modified xsi:type="dcterms:W3CDTF">2024-04-20T15:24:22Z</dcterms:modified>
</cp:coreProperties>
</file>