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55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Placeholder 19"/>
          <p:cNvSpPr/>
          <p:nvPr/>
        </p:nvSpPr>
        <p:spPr>
          <a:xfrm>
            <a:off x="1338480" y="258840"/>
            <a:ext cx="91432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100" spc="145" strike="noStrike">
                <a:solidFill>
                  <a:srgbClr val="ffffff"/>
                </a:solidFill>
                <a:latin typeface="Mylius Modern"/>
                <a:ea typeface="DejaVu Sans"/>
              </a:rPr>
              <a:t>FOR PURPOSES OF FORAGE VIRTUAL WORK EXPERIENCE PROGRAM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eef9fd">
                  <a:alpha val="15294"/>
                </a:srgbClr>
              </a:gs>
              <a:gs pos="100000">
                <a:srgbClr val="000000">
                  <a:alpha val="0"/>
                </a:srgbClr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5293080" y="858960"/>
            <a:ext cx="1605240" cy="398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/>
          <p:nvPr/>
        </p:nvSpPr>
        <p:spPr>
          <a:xfrm>
            <a:off x="0" y="0"/>
            <a:ext cx="12191400" cy="104436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Box 3"/>
          <p:cNvSpPr/>
          <p:nvPr/>
        </p:nvSpPr>
        <p:spPr>
          <a:xfrm>
            <a:off x="256680" y="6591240"/>
            <a:ext cx="454968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beb3b2"/>
                </a:solidFill>
                <a:latin typeface="Mylius Modern"/>
                <a:ea typeface="DejaVu Sans"/>
              </a:rPr>
              <a:t>FOR PURPOSES OF FORAGE VIRTUAL WORK EXPERIENCE PROGRAM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43" name="Slide Number Placeholder 5"/>
          <p:cNvSpPr/>
          <p:nvPr/>
        </p:nvSpPr>
        <p:spPr>
          <a:xfrm>
            <a:off x="11251440" y="6583680"/>
            <a:ext cx="709200" cy="1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2CFAD59-AC97-4AAC-B8C7-9EF9D7D0B30F}" type="slidenum">
              <a:rPr b="0" lang="en-GB" sz="700" spc="-1" strike="noStrike">
                <a:solidFill>
                  <a:srgbClr val="beb3b2"/>
                </a:solidFill>
                <a:latin typeface="Mylius Modern"/>
                <a:ea typeface="DejaVu Sans"/>
              </a:rPr>
              <a:t>&lt;number&gt;</a:t>
            </a:fld>
            <a:endParaRPr b="0" lang="en-IN" sz="700" spc="-1" strike="noStrike">
              <a:latin typeface="Arial"/>
            </a:endParaRPr>
          </a:p>
        </p:txBody>
      </p:sp>
      <p:pic>
        <p:nvPicPr>
          <p:cNvPr id="44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0" y="368280"/>
            <a:ext cx="1045440" cy="2595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/>
          <p:nvPr/>
        </p:nvSpPr>
        <p:spPr>
          <a:xfrm>
            <a:off x="695880" y="2235600"/>
            <a:ext cx="1079964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GB" sz="4700" spc="596" strike="noStrike" cap="all">
                <a:solidFill>
                  <a:srgbClr val="ffffff"/>
                </a:solidFill>
                <a:latin typeface="Mylius Modern"/>
              </a:rPr>
              <a:t>Predicting customer buying behaviour</a:t>
            </a:r>
            <a:endParaRPr b="0" lang="en-IN" sz="4700" spc="-1" strike="noStrike">
              <a:latin typeface="Arial"/>
            </a:endParaRPr>
          </a:p>
        </p:txBody>
      </p:sp>
      <p:sp>
        <p:nvSpPr>
          <p:cNvPr id="84" name="Subtitle 2"/>
          <p:cNvSpPr/>
          <p:nvPr/>
        </p:nvSpPr>
        <p:spPr>
          <a:xfrm>
            <a:off x="2376720" y="5264640"/>
            <a:ext cx="914328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296" strike="noStrike" cap="all">
                <a:solidFill>
                  <a:srgbClr val="ffffff"/>
                </a:solidFill>
                <a:latin typeface="Arial"/>
              </a:rPr>
              <a:t>British  airways  customer  buying behaviour                               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5" name="Text Placeholder 3"/>
          <p:cNvSpPr/>
          <p:nvPr/>
        </p:nvSpPr>
        <p:spPr>
          <a:xfrm>
            <a:off x="1523880" y="6230160"/>
            <a:ext cx="914328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900" spc="145" strike="noStrike">
                <a:solidFill>
                  <a:srgbClr val="ffffff"/>
                </a:solidFill>
                <a:latin typeface="Mylius Modern"/>
              </a:rPr>
              <a:t>01-12-2022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/>
          <p:nvPr/>
        </p:nvSpPr>
        <p:spPr>
          <a:xfrm>
            <a:off x="343800" y="323640"/>
            <a:ext cx="879660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b5574"/>
                </a:solidFill>
                <a:latin typeface="Mylius Modern"/>
              </a:rPr>
              <a:t>Insights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40000" y="3780000"/>
            <a:ext cx="111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760000" y="1492920"/>
            <a:ext cx="5760000" cy="24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The accuracy of the model which uses a Random Forest Classifier is : 85.5 %</a:t>
            </a: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We can infer from the chart the following features and their importance in the overall prediction: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Purchase_lead : 18 %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Route (Combined ) : 20 %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Flight_hour : 14 %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Length_of_stay : 13 %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Booking_origin (Combined) : 11 %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Flight_day : 9 %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Flight_Duration : 6 %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Num_passengers : 5 %</a:t>
            </a:r>
            <a:endParaRPr b="0" lang="en-IN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000" y="1277280"/>
            <a:ext cx="4500000" cy="35827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360000" y="5578560"/>
            <a:ext cx="4320000" cy="54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LibreOffice/7.1.4.2$Windows_X86_64 LibreOffice_project/a529a4fab45b75fefc5b6226684193eb000654f6</Application>
  <AppVersion>15.0000</AppVersion>
  <Words>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  <dc:description/>
  <dc:language>en-IN</dc:language>
  <cp:lastModifiedBy/>
  <cp:lastPrinted>2022-06-09T07:44:13Z</cp:lastPrinted>
  <dcterms:modified xsi:type="dcterms:W3CDTF">2022-12-03T16:08:34Z</dcterms:modified>
  <cp:revision>6</cp:revision>
  <dc:subject/>
  <dc:title>GDP Data Access Controls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