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hKoqQg7sfnaDovAjxC09f6SAHu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:notes"/>
          <p:cNvSpPr/>
          <p:nvPr>
            <p:ph idx="2" type="sldImg"/>
          </p:nvPr>
        </p:nvSpPr>
        <p:spPr>
          <a:xfrm>
            <a:off x="685800" y="1143000"/>
            <a:ext cx="5485320" cy="308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p13:notes"/>
          <p:cNvSpPr txBox="1"/>
          <p:nvPr>
            <p:ph idx="1"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3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a4ca8a2ec_0_22:notes"/>
          <p:cNvSpPr/>
          <p:nvPr>
            <p:ph idx="2" type="sldImg"/>
          </p:nvPr>
        </p:nvSpPr>
        <p:spPr>
          <a:xfrm>
            <a:off x="685800" y="1143000"/>
            <a:ext cx="5485200" cy="308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Google Shape;349;g8a4ca8a2ec_0_22:notes"/>
          <p:cNvSpPr txBox="1"/>
          <p:nvPr>
            <p:ph idx="1" type="body"/>
          </p:nvPr>
        </p:nvSpPr>
        <p:spPr>
          <a:xfrm>
            <a:off x="685800" y="4400640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8a4ca8a2ec_0_22:notes"/>
          <p:cNvSpPr/>
          <p:nvPr/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a4ca8a2ec_0_0:notes"/>
          <p:cNvSpPr/>
          <p:nvPr>
            <p:ph idx="2" type="sldImg"/>
          </p:nvPr>
        </p:nvSpPr>
        <p:spPr>
          <a:xfrm>
            <a:off x="685800" y="1143000"/>
            <a:ext cx="5485200" cy="308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Google Shape;358;g8a4ca8a2ec_0_0:notes"/>
          <p:cNvSpPr txBox="1"/>
          <p:nvPr>
            <p:ph idx="1" type="body"/>
          </p:nvPr>
        </p:nvSpPr>
        <p:spPr>
          <a:xfrm>
            <a:off x="685800" y="4400640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8a4ca8a2ec_0_0:notes"/>
          <p:cNvSpPr/>
          <p:nvPr/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a4ca8a2ec_0_11:notes"/>
          <p:cNvSpPr/>
          <p:nvPr>
            <p:ph idx="2" type="sldImg"/>
          </p:nvPr>
        </p:nvSpPr>
        <p:spPr>
          <a:xfrm>
            <a:off x="685800" y="1143000"/>
            <a:ext cx="5485200" cy="3085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g8a4ca8a2ec_0_11:notes"/>
          <p:cNvSpPr txBox="1"/>
          <p:nvPr>
            <p:ph idx="1" type="body"/>
          </p:nvPr>
        </p:nvSpPr>
        <p:spPr>
          <a:xfrm>
            <a:off x="685800" y="4400640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8a4ca8a2ec_0_11:notes"/>
          <p:cNvSpPr/>
          <p:nvPr/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1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5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6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7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8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9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9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0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1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1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1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1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1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1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4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48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4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9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0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0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1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2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52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2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2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52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52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.xml"/><Relationship Id="rId10" Type="http://schemas.openxmlformats.org/officeDocument/2006/relationships/slideLayout" Target="../slideLayouts/slideLayout5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4766040"/>
            <a:ext cx="9142920" cy="3862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4"/>
          <p:cNvSpPr/>
          <p:nvPr/>
        </p:nvSpPr>
        <p:spPr>
          <a:xfrm>
            <a:off x="7588080" y="4794840"/>
            <a:ext cx="126108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4"/>
          <p:cNvSpPr/>
          <p:nvPr/>
        </p:nvSpPr>
        <p:spPr>
          <a:xfrm>
            <a:off x="0" y="-1076400"/>
            <a:ext cx="9142920" cy="8182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9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PLACE CURSOR</a:t>
            </a:r>
            <a:r>
              <a:rPr b="0" i="0" lang="ru-RU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ON THE TEXT STYLE, THEN CLICK </a:t>
            </a:r>
            <a:r>
              <a:rPr b="0" i="0" lang="ru-RU" sz="9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FORMAT PAINTER</a:t>
            </a:r>
            <a:r>
              <a:rPr b="0" i="0" lang="ru-RU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b="0" i="0" lang="ru-RU" sz="9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HOME TAB</a:t>
            </a:r>
            <a:r>
              <a:rPr b="0" i="0" lang="ru-RU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APPLY THE STYLE BY </a:t>
            </a:r>
            <a:r>
              <a:rPr b="0" i="0" lang="ru-RU" sz="9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PAINTING YOU TEXT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9160" y="4876560"/>
            <a:ext cx="668160" cy="142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14"/>
          <p:cNvGrpSpPr/>
          <p:nvPr/>
        </p:nvGrpSpPr>
        <p:grpSpPr>
          <a:xfrm>
            <a:off x="9276840" y="0"/>
            <a:ext cx="360720" cy="5143680"/>
            <a:chOff x="9276840" y="0"/>
            <a:chExt cx="360720" cy="5143680"/>
          </a:xfrm>
        </p:grpSpPr>
        <p:sp>
          <p:nvSpPr>
            <p:cNvPr id="15" name="Google Shape;15;p14"/>
            <p:cNvSpPr/>
            <p:nvPr/>
          </p:nvSpPr>
          <p:spPr>
            <a:xfrm>
              <a:off x="9276840" y="0"/>
              <a:ext cx="358920" cy="3589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9276840" y="360000"/>
              <a:ext cx="358920" cy="358920"/>
            </a:xfrm>
            <a:prstGeom prst="rect">
              <a:avLst/>
            </a:prstGeom>
            <a:solidFill>
              <a:srgbClr val="0030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4"/>
            <p:cNvSpPr/>
            <p:nvPr/>
          </p:nvSpPr>
          <p:spPr>
            <a:xfrm>
              <a:off x="9276840" y="720000"/>
              <a:ext cx="358920" cy="35892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4"/>
            <p:cNvSpPr/>
            <p:nvPr/>
          </p:nvSpPr>
          <p:spPr>
            <a:xfrm>
              <a:off x="9276840" y="2216880"/>
              <a:ext cx="358920" cy="3589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4"/>
            <p:cNvSpPr/>
            <p:nvPr/>
          </p:nvSpPr>
          <p:spPr>
            <a:xfrm>
              <a:off x="9276840" y="3288600"/>
              <a:ext cx="358920" cy="3589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4"/>
            <p:cNvSpPr/>
            <p:nvPr/>
          </p:nvSpPr>
          <p:spPr>
            <a:xfrm>
              <a:off x="9276840" y="2935440"/>
              <a:ext cx="358920" cy="3589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4"/>
            <p:cNvSpPr/>
            <p:nvPr/>
          </p:nvSpPr>
          <p:spPr>
            <a:xfrm>
              <a:off x="9276840" y="2576880"/>
              <a:ext cx="358920" cy="358920"/>
            </a:xfrm>
            <a:prstGeom prst="rect">
              <a:avLst/>
            </a:prstGeom>
            <a:solidFill>
              <a:srgbClr val="D92C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4"/>
            <p:cNvSpPr/>
            <p:nvPr/>
          </p:nvSpPr>
          <p:spPr>
            <a:xfrm>
              <a:off x="9276840" y="4424760"/>
              <a:ext cx="358920" cy="35892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4"/>
            <p:cNvSpPr/>
            <p:nvPr/>
          </p:nvSpPr>
          <p:spPr>
            <a:xfrm>
              <a:off x="9276840" y="4784760"/>
              <a:ext cx="358920" cy="35892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9278640" y="3706560"/>
              <a:ext cx="358920" cy="35892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9276840" y="4066560"/>
              <a:ext cx="358920" cy="3589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4"/>
            <p:cNvSpPr/>
            <p:nvPr/>
          </p:nvSpPr>
          <p:spPr>
            <a:xfrm>
              <a:off x="9276840" y="1800000"/>
              <a:ext cx="358920" cy="3589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4"/>
            <p:cNvSpPr/>
            <p:nvPr/>
          </p:nvSpPr>
          <p:spPr>
            <a:xfrm>
              <a:off x="9276840" y="1440000"/>
              <a:ext cx="358920" cy="358920"/>
            </a:xfrm>
            <a:prstGeom prst="rect">
              <a:avLst/>
            </a:prstGeom>
            <a:solidFill>
              <a:srgbClr val="7FB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4"/>
            <p:cNvSpPr/>
            <p:nvPr/>
          </p:nvSpPr>
          <p:spPr>
            <a:xfrm>
              <a:off x="9276840" y="1080000"/>
              <a:ext cx="358920" cy="358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14"/>
          <p:cNvSpPr/>
          <p:nvPr/>
        </p:nvSpPr>
        <p:spPr>
          <a:xfrm>
            <a:off x="2076480" y="4866840"/>
            <a:ext cx="1220760" cy="19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600" u="none" cap="none" strike="noStrike">
                <a:solidFill>
                  <a:srgbClr val="7FBCFF"/>
                </a:solidFill>
                <a:latin typeface="Arial"/>
                <a:ea typeface="Arial"/>
                <a:cs typeface="Arial"/>
                <a:sym typeface="Arial"/>
              </a:rPr>
              <a:t>Dual headquarters </a:t>
            </a:r>
            <a:br>
              <a:rPr b="0" i="0" lang="ru-RU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600" u="none" cap="none" strike="noStrike">
                <a:solidFill>
                  <a:srgbClr val="7FBCFF"/>
                </a:solidFill>
                <a:latin typeface="Arial"/>
                <a:ea typeface="Arial"/>
                <a:cs typeface="Arial"/>
                <a:sym typeface="Arial"/>
              </a:rPr>
              <a:t>in Switzerland and Singapore</a:t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14"/>
          <p:cNvPicPr preferRelativeResize="0"/>
          <p:nvPr/>
        </p:nvPicPr>
        <p:blipFill rotWithShape="1">
          <a:blip r:embed="rId2">
            <a:alphaModFix/>
          </a:blip>
          <a:srcRect b="27973" l="0" r="0" t="0"/>
          <a:stretch/>
        </p:blipFill>
        <p:spPr>
          <a:xfrm>
            <a:off x="1191240" y="4798800"/>
            <a:ext cx="750960" cy="35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8640" y="4880160"/>
            <a:ext cx="692280" cy="16632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4"/>
          <p:cNvSpPr/>
          <p:nvPr/>
        </p:nvSpPr>
        <p:spPr>
          <a:xfrm>
            <a:off x="5761800" y="4766040"/>
            <a:ext cx="184932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Proprietary and Confidential   © 2020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4"/>
          <p:cNvSpPr/>
          <p:nvPr/>
        </p:nvSpPr>
        <p:spPr>
          <a:xfrm>
            <a:off x="0" y="0"/>
            <a:ext cx="9142920" cy="514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" name="Google Shape;3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760" y="340200"/>
            <a:ext cx="1845720" cy="39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4"/>
          <p:cNvPicPr preferRelativeResize="0"/>
          <p:nvPr/>
        </p:nvPicPr>
        <p:blipFill rotWithShape="1">
          <a:blip r:embed="rId5">
            <a:alphaModFix/>
          </a:blip>
          <a:srcRect b="27945" l="0" r="0" t="0"/>
          <a:stretch/>
        </p:blipFill>
        <p:spPr>
          <a:xfrm>
            <a:off x="7490520" y="4005000"/>
            <a:ext cx="1182240" cy="5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4"/>
          <p:cNvSpPr/>
          <p:nvPr/>
        </p:nvSpPr>
        <p:spPr>
          <a:xfrm>
            <a:off x="7403040" y="4629960"/>
            <a:ext cx="1357200" cy="25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700" u="none" cap="none" strike="noStrike">
                <a:solidFill>
                  <a:srgbClr val="7FBCFF"/>
                </a:solidFill>
                <a:latin typeface="Arial"/>
                <a:ea typeface="Arial"/>
                <a:cs typeface="Arial"/>
                <a:sym typeface="Arial"/>
              </a:rPr>
              <a:t>Dual headquarters </a:t>
            </a:r>
            <a:br>
              <a:rPr b="0" i="0" lang="ru-RU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700" u="none" cap="none" strike="noStrike">
                <a:solidFill>
                  <a:srgbClr val="7FBCFF"/>
                </a:solidFill>
                <a:latin typeface="Arial"/>
                <a:ea typeface="Arial"/>
                <a:cs typeface="Arial"/>
                <a:sym typeface="Arial"/>
              </a:rPr>
              <a:t>in Switzerland and Singapore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8600" y="416520"/>
            <a:ext cx="1334160" cy="32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0" y="4766040"/>
            <a:ext cx="9142920" cy="3862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7588080" y="4794840"/>
            <a:ext cx="126108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0" y="-1076400"/>
            <a:ext cx="9142920" cy="8182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9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PLACE CURSOR</a:t>
            </a:r>
            <a:r>
              <a:rPr b="0" i="0" lang="ru-RU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ON THE TEXT STYLE, THEN CLICK </a:t>
            </a:r>
            <a:r>
              <a:rPr b="0" i="0" lang="ru-RU" sz="9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FORMAT PAINTER</a:t>
            </a:r>
            <a:r>
              <a:rPr b="0" i="0" lang="ru-RU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b="0" i="0" lang="ru-RU" sz="9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HOME TAB</a:t>
            </a:r>
            <a:r>
              <a:rPr b="0" i="0" lang="ru-RU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APPLY THE STYLE BY </a:t>
            </a:r>
            <a:r>
              <a:rPr b="0" i="0" lang="ru-RU" sz="9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PAINTING YOU TEXT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9160" y="4876560"/>
            <a:ext cx="668160" cy="142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6"/>
          <p:cNvGrpSpPr/>
          <p:nvPr/>
        </p:nvGrpSpPr>
        <p:grpSpPr>
          <a:xfrm>
            <a:off x="9276840" y="0"/>
            <a:ext cx="360720" cy="5143680"/>
            <a:chOff x="9276840" y="0"/>
            <a:chExt cx="360720" cy="5143680"/>
          </a:xfrm>
        </p:grpSpPr>
        <p:sp>
          <p:nvSpPr>
            <p:cNvPr id="94" name="Google Shape;94;p16"/>
            <p:cNvSpPr/>
            <p:nvPr/>
          </p:nvSpPr>
          <p:spPr>
            <a:xfrm>
              <a:off x="9276840" y="0"/>
              <a:ext cx="358920" cy="3589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9276840" y="360000"/>
              <a:ext cx="358920" cy="358920"/>
            </a:xfrm>
            <a:prstGeom prst="rect">
              <a:avLst/>
            </a:prstGeom>
            <a:solidFill>
              <a:srgbClr val="0030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9276840" y="720000"/>
              <a:ext cx="358920" cy="35892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9276840" y="2216880"/>
              <a:ext cx="358920" cy="3589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9276840" y="3288600"/>
              <a:ext cx="358920" cy="3589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9276840" y="2935440"/>
              <a:ext cx="358920" cy="3589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9276840" y="2576880"/>
              <a:ext cx="358920" cy="358920"/>
            </a:xfrm>
            <a:prstGeom prst="rect">
              <a:avLst/>
            </a:prstGeom>
            <a:solidFill>
              <a:srgbClr val="D92C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9276840" y="4424760"/>
              <a:ext cx="358920" cy="35892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9276840" y="4784760"/>
              <a:ext cx="358920" cy="35892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9278640" y="3706560"/>
              <a:ext cx="358920" cy="35892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9276840" y="4066560"/>
              <a:ext cx="358920" cy="3589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9276840" y="1800000"/>
              <a:ext cx="358920" cy="3589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9276840" y="1440000"/>
              <a:ext cx="358920" cy="358920"/>
            </a:xfrm>
            <a:prstGeom prst="rect">
              <a:avLst/>
            </a:prstGeom>
            <a:solidFill>
              <a:srgbClr val="7FB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9276840" y="1080000"/>
              <a:ext cx="358920" cy="358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6"/>
          <p:cNvSpPr/>
          <p:nvPr/>
        </p:nvSpPr>
        <p:spPr>
          <a:xfrm>
            <a:off x="2076480" y="4866840"/>
            <a:ext cx="1220760" cy="19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600" u="none" cap="none" strike="noStrike">
                <a:solidFill>
                  <a:srgbClr val="7FBCFF"/>
                </a:solidFill>
                <a:latin typeface="Arial"/>
                <a:ea typeface="Arial"/>
                <a:cs typeface="Arial"/>
                <a:sym typeface="Arial"/>
              </a:rPr>
              <a:t>Dual headquarters </a:t>
            </a:r>
            <a:br>
              <a:rPr b="0" i="0" lang="ru-RU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600" u="none" cap="none" strike="noStrike">
                <a:solidFill>
                  <a:srgbClr val="7FBCFF"/>
                </a:solidFill>
                <a:latin typeface="Arial"/>
                <a:ea typeface="Arial"/>
                <a:cs typeface="Arial"/>
                <a:sym typeface="Arial"/>
              </a:rPr>
              <a:t>in Switzerland and Singapore</a:t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2">
            <a:alphaModFix/>
          </a:blip>
          <a:srcRect b="27973" l="0" r="0" t="0"/>
          <a:stretch/>
        </p:blipFill>
        <p:spPr>
          <a:xfrm>
            <a:off x="1191240" y="4798800"/>
            <a:ext cx="750960" cy="35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8640" y="4880160"/>
            <a:ext cx="692280" cy="16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/>
          <p:nvPr/>
        </p:nvSpPr>
        <p:spPr>
          <a:xfrm>
            <a:off x="5761800" y="4766040"/>
            <a:ext cx="184932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Proprietary and Confidential   © 2020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/>
          <p:nvPr/>
        </p:nvSpPr>
        <p:spPr>
          <a:xfrm>
            <a:off x="0" y="4766040"/>
            <a:ext cx="9142920" cy="3862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7588080" y="4794840"/>
            <a:ext cx="126108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0" y="-1076400"/>
            <a:ext cx="9142920" cy="8182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9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PLACE CURSOR</a:t>
            </a:r>
            <a:r>
              <a:rPr b="0" i="0" lang="ru-RU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ON THE TEXT STYLE, THEN CLICK </a:t>
            </a:r>
            <a:r>
              <a:rPr b="0" i="0" lang="ru-RU" sz="9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FORMAT PAINTER</a:t>
            </a:r>
            <a:r>
              <a:rPr b="0" i="0" lang="ru-RU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b="0" i="0" lang="ru-RU" sz="9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HOME TAB</a:t>
            </a:r>
            <a:r>
              <a:rPr b="0" i="0" lang="ru-RU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APPLY THE STYLE BY </a:t>
            </a:r>
            <a:r>
              <a:rPr b="0" i="0" lang="ru-RU" sz="9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PAINTING YOU TEXT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9160" y="4876560"/>
            <a:ext cx="668160" cy="142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18"/>
          <p:cNvGrpSpPr/>
          <p:nvPr/>
        </p:nvGrpSpPr>
        <p:grpSpPr>
          <a:xfrm>
            <a:off x="9276840" y="0"/>
            <a:ext cx="360720" cy="5143680"/>
            <a:chOff x="9276840" y="0"/>
            <a:chExt cx="360720" cy="5143680"/>
          </a:xfrm>
        </p:grpSpPr>
        <p:sp>
          <p:nvSpPr>
            <p:cNvPr id="168" name="Google Shape;168;p18"/>
            <p:cNvSpPr/>
            <p:nvPr/>
          </p:nvSpPr>
          <p:spPr>
            <a:xfrm>
              <a:off x="9276840" y="0"/>
              <a:ext cx="358920" cy="3589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9276840" y="360000"/>
              <a:ext cx="358920" cy="358920"/>
            </a:xfrm>
            <a:prstGeom prst="rect">
              <a:avLst/>
            </a:prstGeom>
            <a:solidFill>
              <a:srgbClr val="0030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9276840" y="720000"/>
              <a:ext cx="358920" cy="35892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9276840" y="2216880"/>
              <a:ext cx="358920" cy="3589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9276840" y="3288600"/>
              <a:ext cx="358920" cy="3589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9276840" y="2935440"/>
              <a:ext cx="358920" cy="3589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9276840" y="2576880"/>
              <a:ext cx="358920" cy="358920"/>
            </a:xfrm>
            <a:prstGeom prst="rect">
              <a:avLst/>
            </a:prstGeom>
            <a:solidFill>
              <a:srgbClr val="D92C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9276840" y="4424760"/>
              <a:ext cx="358920" cy="35892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9276840" y="4784760"/>
              <a:ext cx="358920" cy="35892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9278640" y="3706560"/>
              <a:ext cx="358920" cy="35892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9276840" y="4066560"/>
              <a:ext cx="358920" cy="3589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9276840" y="1800000"/>
              <a:ext cx="358920" cy="3589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9276840" y="1440000"/>
              <a:ext cx="358920" cy="358920"/>
            </a:xfrm>
            <a:prstGeom prst="rect">
              <a:avLst/>
            </a:prstGeom>
            <a:solidFill>
              <a:srgbClr val="7FB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9276840" y="1080000"/>
              <a:ext cx="358920" cy="358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8"/>
          <p:cNvSpPr/>
          <p:nvPr/>
        </p:nvSpPr>
        <p:spPr>
          <a:xfrm>
            <a:off x="2076480" y="4866840"/>
            <a:ext cx="1220760" cy="19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600" u="none" cap="none" strike="noStrike">
                <a:solidFill>
                  <a:srgbClr val="7FBCFF"/>
                </a:solidFill>
                <a:latin typeface="Arial"/>
                <a:ea typeface="Arial"/>
                <a:cs typeface="Arial"/>
                <a:sym typeface="Arial"/>
              </a:rPr>
              <a:t>Dual headquarters </a:t>
            </a:r>
            <a:br>
              <a:rPr b="0" i="0" lang="ru-RU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600" u="none" cap="none" strike="noStrike">
                <a:solidFill>
                  <a:srgbClr val="7FBCFF"/>
                </a:solidFill>
                <a:latin typeface="Arial"/>
                <a:ea typeface="Arial"/>
                <a:cs typeface="Arial"/>
                <a:sym typeface="Arial"/>
              </a:rPr>
              <a:t>in Switzerland and Singapore</a:t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18"/>
          <p:cNvPicPr preferRelativeResize="0"/>
          <p:nvPr/>
        </p:nvPicPr>
        <p:blipFill rotWithShape="1">
          <a:blip r:embed="rId2">
            <a:alphaModFix/>
          </a:blip>
          <a:srcRect b="27973" l="0" r="0" t="0"/>
          <a:stretch/>
        </p:blipFill>
        <p:spPr>
          <a:xfrm>
            <a:off x="1191240" y="4798800"/>
            <a:ext cx="750960" cy="35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8640" y="4880160"/>
            <a:ext cx="692280" cy="16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8"/>
          <p:cNvSpPr/>
          <p:nvPr/>
        </p:nvSpPr>
        <p:spPr>
          <a:xfrm>
            <a:off x="5761800" y="4766040"/>
            <a:ext cx="184932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Proprietary and Confidential   © 2020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7" name="Google Shape;187;p1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6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"/>
          <p:cNvSpPr/>
          <p:nvPr/>
        </p:nvSpPr>
        <p:spPr>
          <a:xfrm>
            <a:off x="380880" y="1492560"/>
            <a:ext cx="693324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Предсказание временных рядов метрик продукта Acronis Storage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"/>
          <p:cNvSpPr/>
          <p:nvPr/>
        </p:nvSpPr>
        <p:spPr>
          <a:xfrm>
            <a:off x="374760" y="3054240"/>
            <a:ext cx="6933240" cy="2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Научный руководитель: к.ф.-м.н., Кулага Андрей Александрович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"/>
          <p:cNvSpPr/>
          <p:nvPr/>
        </p:nvSpPr>
        <p:spPr>
          <a:xfrm>
            <a:off x="374760" y="3828960"/>
            <a:ext cx="6933240" cy="64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Студент: Лемихов Александр, 673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"/>
          <p:cNvSpPr/>
          <p:nvPr/>
        </p:nvSpPr>
        <p:spPr>
          <a:xfrm>
            <a:off x="380880" y="4580280"/>
            <a:ext cx="4190040" cy="2422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5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Москва 2020</a:t>
            </a:r>
            <a:endParaRPr b="0" i="0" sz="151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"/>
          <p:cNvSpPr/>
          <p:nvPr/>
        </p:nvSpPr>
        <p:spPr>
          <a:xfrm>
            <a:off x="98280" y="-813960"/>
            <a:ext cx="1258920" cy="46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"/>
          <p:cNvSpPr/>
          <p:nvPr/>
        </p:nvSpPr>
        <p:spPr>
          <a:xfrm>
            <a:off x="1379880" y="-813960"/>
            <a:ext cx="1258920" cy="46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"/>
          <p:cNvSpPr/>
          <p:nvPr/>
        </p:nvSpPr>
        <p:spPr>
          <a:xfrm>
            <a:off x="2661480" y="-813960"/>
            <a:ext cx="1258920" cy="46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"/>
          <p:cNvSpPr/>
          <p:nvPr/>
        </p:nvSpPr>
        <p:spPr>
          <a:xfrm>
            <a:off x="3942720" y="-813960"/>
            <a:ext cx="1258920" cy="46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"/>
          <p:cNvSpPr/>
          <p:nvPr/>
        </p:nvSpPr>
        <p:spPr>
          <a:xfrm>
            <a:off x="6505920" y="-813960"/>
            <a:ext cx="1258920" cy="46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"/>
          <p:cNvSpPr/>
          <p:nvPr/>
        </p:nvSpPr>
        <p:spPr>
          <a:xfrm>
            <a:off x="7787160" y="-813960"/>
            <a:ext cx="1258920" cy="46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"/>
          <p:cNvSpPr/>
          <p:nvPr/>
        </p:nvSpPr>
        <p:spPr>
          <a:xfrm>
            <a:off x="5224320" y="-813960"/>
            <a:ext cx="1258920" cy="46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>
            <a:off x="389520" y="173880"/>
            <a:ext cx="8363880" cy="71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rgbClr val="00204D"/>
                </a:solidFill>
                <a:latin typeface="Arial"/>
                <a:ea typeface="Arial"/>
                <a:cs typeface="Arial"/>
                <a:sym typeface="Arial"/>
              </a:rPr>
              <a:t>Проблемы и развитие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2640" y="2328840"/>
            <a:ext cx="3735000" cy="240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160" y="2463120"/>
            <a:ext cx="3488760" cy="2300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0"/>
          <p:cNvSpPr/>
          <p:nvPr/>
        </p:nvSpPr>
        <p:spPr>
          <a:xfrm>
            <a:off x="263160" y="774000"/>
            <a:ext cx="3372840" cy="1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rgbClr val="00204D"/>
                </a:solidFill>
                <a:latin typeface="Arial"/>
                <a:ea typeface="Arial"/>
                <a:cs typeface="Arial"/>
                <a:sym typeface="Arial"/>
              </a:rPr>
              <a:t>3 проблема: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4D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204D"/>
                </a:solidFill>
                <a:latin typeface="Arial"/>
                <a:ea typeface="Arial"/>
                <a:cs typeface="Arial"/>
                <a:sym typeface="Arial"/>
              </a:rPr>
              <a:t>Устойчивость модели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4D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204D"/>
                </a:solidFill>
                <a:latin typeface="Arial"/>
                <a:ea typeface="Arial"/>
                <a:cs typeface="Arial"/>
                <a:sym typeface="Arial"/>
              </a:rPr>
              <a:t>Гетероскедастичность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4D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204D"/>
                </a:solidFill>
                <a:latin typeface="Arial"/>
                <a:ea typeface="Arial"/>
                <a:cs typeface="Arial"/>
                <a:sym typeface="Arial"/>
              </a:rPr>
              <a:t>Стационарность ошибки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4D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204D"/>
                </a:solidFill>
                <a:latin typeface="Arial"/>
                <a:ea typeface="Arial"/>
                <a:cs typeface="Arial"/>
                <a:sym typeface="Arial"/>
              </a:rPr>
              <a:t>Отсутствие сезонности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2000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2"/>
          <p:cNvSpPr/>
          <p:nvPr/>
        </p:nvSpPr>
        <p:spPr>
          <a:xfrm>
            <a:off x="389520" y="173880"/>
            <a:ext cx="8363880" cy="71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rgbClr val="00204D"/>
                </a:solidFill>
                <a:latin typeface="Arial"/>
                <a:ea typeface="Arial"/>
                <a:cs typeface="Arial"/>
                <a:sym typeface="Arial"/>
              </a:rPr>
              <a:t>Проблемы и развитие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2"/>
          <p:cNvSpPr/>
          <p:nvPr/>
        </p:nvSpPr>
        <p:spPr>
          <a:xfrm>
            <a:off x="250200" y="726840"/>
            <a:ext cx="3411000" cy="191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rgbClr val="00204D"/>
                </a:solidFill>
                <a:latin typeface="Arial"/>
                <a:ea typeface="Arial"/>
                <a:cs typeface="Arial"/>
                <a:sym typeface="Arial"/>
              </a:rPr>
              <a:t>3 проблема: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4D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204D"/>
                </a:solidFill>
                <a:latin typeface="Arial"/>
                <a:ea typeface="Arial"/>
                <a:cs typeface="Arial"/>
                <a:sym typeface="Arial"/>
              </a:rPr>
              <a:t>Устойчивость модели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4D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204D"/>
                </a:solidFill>
                <a:latin typeface="Arial"/>
                <a:ea typeface="Arial"/>
                <a:cs typeface="Arial"/>
                <a:sym typeface="Arial"/>
              </a:rPr>
              <a:t>Гетероскедастичность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4D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204D"/>
                </a:solidFill>
                <a:latin typeface="Arial"/>
                <a:ea typeface="Arial"/>
                <a:cs typeface="Arial"/>
                <a:sym typeface="Arial"/>
              </a:rPr>
              <a:t>Стационарность ошибки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4D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204D"/>
                </a:solidFill>
                <a:latin typeface="Arial"/>
                <a:ea typeface="Arial"/>
                <a:cs typeface="Arial"/>
                <a:sym typeface="Arial"/>
              </a:rPr>
              <a:t>Отсутствие сезонности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520" y="2660400"/>
            <a:ext cx="2660040" cy="215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0560" y="2529720"/>
            <a:ext cx="3349440" cy="215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2"/>
          <p:cNvPicPr preferRelativeResize="0"/>
          <p:nvPr/>
        </p:nvPicPr>
        <p:blipFill rotWithShape="1">
          <a:blip r:embed="rId5">
            <a:alphaModFix/>
          </a:blip>
          <a:srcRect b="0" l="0" r="58902" t="0"/>
          <a:stretch/>
        </p:blipFill>
        <p:spPr>
          <a:xfrm>
            <a:off x="6440760" y="57960"/>
            <a:ext cx="2505240" cy="228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2"/>
          <p:cNvPicPr preferRelativeResize="0"/>
          <p:nvPr/>
        </p:nvPicPr>
        <p:blipFill rotWithShape="1">
          <a:blip r:embed="rId6">
            <a:alphaModFix/>
          </a:blip>
          <a:srcRect b="0" l="3619" r="55134" t="0"/>
          <a:stretch/>
        </p:blipFill>
        <p:spPr>
          <a:xfrm>
            <a:off x="6649920" y="2435400"/>
            <a:ext cx="2302920" cy="209448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2"/>
          <p:cNvSpPr/>
          <p:nvPr/>
        </p:nvSpPr>
        <p:spPr>
          <a:xfrm>
            <a:off x="3774240" y="615600"/>
            <a:ext cx="2999160" cy="1729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rgbClr val="00204D"/>
                </a:solidFill>
                <a:latin typeface="Arial"/>
                <a:ea typeface="Arial"/>
                <a:cs typeface="Arial"/>
                <a:sym typeface="Arial"/>
              </a:rPr>
              <a:t>Решение: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4D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204D"/>
                </a:solidFill>
                <a:latin typeface="Arial"/>
                <a:ea typeface="Arial"/>
                <a:cs typeface="Arial"/>
                <a:sym typeface="Arial"/>
              </a:rPr>
              <a:t>Нелинейные преобразования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4D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204D"/>
                </a:solidFill>
                <a:latin typeface="Arial"/>
                <a:ea typeface="Arial"/>
                <a:cs typeface="Arial"/>
                <a:sym typeface="Arial"/>
              </a:rPr>
              <a:t>Box Cox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4D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204D"/>
                </a:solidFill>
                <a:latin typeface="Arial"/>
                <a:ea typeface="Arial"/>
                <a:cs typeface="Arial"/>
                <a:sym typeface="Arial"/>
              </a:rPr>
              <a:t>Yeo-Johnson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3"/>
          <p:cNvSpPr/>
          <p:nvPr/>
        </p:nvSpPr>
        <p:spPr>
          <a:xfrm>
            <a:off x="383760" y="237240"/>
            <a:ext cx="8363880" cy="71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rgbClr val="00204D"/>
                </a:solidFill>
                <a:latin typeface="Arial"/>
                <a:ea typeface="Arial"/>
                <a:cs typeface="Arial"/>
                <a:sym typeface="Arial"/>
              </a:rPr>
              <a:t>Результаты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3"/>
          <p:cNvSpPr/>
          <p:nvPr/>
        </p:nvSpPr>
        <p:spPr>
          <a:xfrm>
            <a:off x="152640" y="950760"/>
            <a:ext cx="9279720" cy="38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3"/>
          <p:cNvSpPr/>
          <p:nvPr/>
        </p:nvSpPr>
        <p:spPr>
          <a:xfrm>
            <a:off x="152640" y="950760"/>
            <a:ext cx="5546160" cy="2247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119160" lvl="0" marL="1202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Сбор и отбор данных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19160" lvl="0" marL="120239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Процедура построения устойчивой модели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19160" lvl="0" marL="120239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Универсальность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19160" lvl="0" marL="120239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Результаты сохранены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425" y="2403730"/>
            <a:ext cx="3657239" cy="23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7685" y="2286000"/>
            <a:ext cx="3840480" cy="2468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2000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a4ca8a2ec_0_22"/>
          <p:cNvSpPr/>
          <p:nvPr/>
        </p:nvSpPr>
        <p:spPr>
          <a:xfrm>
            <a:off x="383760" y="237240"/>
            <a:ext cx="83640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rgbClr val="00204D"/>
                </a:solidFill>
                <a:latin typeface="Arial"/>
                <a:ea typeface="Arial"/>
                <a:cs typeface="Arial"/>
                <a:sym typeface="Arial"/>
              </a:rPr>
              <a:t>Результаты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8a4ca8a2ec_0_22"/>
          <p:cNvSpPr/>
          <p:nvPr/>
        </p:nvSpPr>
        <p:spPr>
          <a:xfrm>
            <a:off x="152646" y="950756"/>
            <a:ext cx="56820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8a4ca8a2ec_0_22"/>
          <p:cNvSpPr/>
          <p:nvPr/>
        </p:nvSpPr>
        <p:spPr>
          <a:xfrm>
            <a:off x="152640" y="950760"/>
            <a:ext cx="5546100" cy="22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19160" lvl="0" marL="1202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Сбор и отбор данных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19160" lvl="0" marL="120239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Процедура построения устойчивой модели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19160" lvl="0" marL="120239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Универсальность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19160" lvl="0" marL="120239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Результаты сохранены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8a4ca8a2ec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476" y="2277100"/>
            <a:ext cx="6038649" cy="24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a4ca8a2ec_0_0"/>
          <p:cNvSpPr/>
          <p:nvPr/>
        </p:nvSpPr>
        <p:spPr>
          <a:xfrm>
            <a:off x="383760" y="237240"/>
            <a:ext cx="83640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rgbClr val="00204D"/>
                </a:solidFill>
                <a:latin typeface="Arial"/>
                <a:ea typeface="Arial"/>
                <a:cs typeface="Arial"/>
                <a:sym typeface="Arial"/>
              </a:rPr>
              <a:t>Результаты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8a4ca8a2ec_0_0"/>
          <p:cNvSpPr/>
          <p:nvPr/>
        </p:nvSpPr>
        <p:spPr>
          <a:xfrm>
            <a:off x="152640" y="950760"/>
            <a:ext cx="9279600" cy="38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8a4ca8a2ec_0_0"/>
          <p:cNvSpPr/>
          <p:nvPr/>
        </p:nvSpPr>
        <p:spPr>
          <a:xfrm>
            <a:off x="152650" y="950753"/>
            <a:ext cx="53328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19160" lvl="0" marL="1202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Сбор и отбор данных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19160" lvl="0" marL="120239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Процедура построения устойчивой модели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19160" lvl="0" marL="120239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Универсальность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19160" lvl="0" marL="120239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Результаты сохранены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g8a4ca8a2e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00" y="2350500"/>
            <a:ext cx="3639275" cy="233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8a4ca8a2e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275" y="2253400"/>
            <a:ext cx="3790325" cy="24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a4ca8a2ec_0_11"/>
          <p:cNvSpPr/>
          <p:nvPr/>
        </p:nvSpPr>
        <p:spPr>
          <a:xfrm>
            <a:off x="383760" y="237240"/>
            <a:ext cx="83640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rgbClr val="00204D"/>
                </a:solidFill>
                <a:latin typeface="Arial"/>
                <a:ea typeface="Arial"/>
                <a:cs typeface="Arial"/>
                <a:sym typeface="Arial"/>
              </a:rPr>
              <a:t>Результаты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8a4ca8a2ec_0_11"/>
          <p:cNvSpPr/>
          <p:nvPr/>
        </p:nvSpPr>
        <p:spPr>
          <a:xfrm>
            <a:off x="152646" y="950756"/>
            <a:ext cx="56820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8a4ca8a2ec_0_11"/>
          <p:cNvSpPr/>
          <p:nvPr/>
        </p:nvSpPr>
        <p:spPr>
          <a:xfrm>
            <a:off x="152640" y="950760"/>
            <a:ext cx="5546100" cy="22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19160" lvl="0" marL="1202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Сбор и отбор данных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19160" lvl="0" marL="120239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Процедура построения устойчивой модели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19160" lvl="0" marL="120239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Универсальность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19160" lvl="0" marL="120239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Результаты сохранены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g8a4ca8a2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575" y="2154575"/>
            <a:ext cx="3943100" cy="25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8a4ca8a2ec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325" y="2326500"/>
            <a:ext cx="3675675" cy="23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"/>
          <p:cNvSpPr/>
          <p:nvPr/>
        </p:nvSpPr>
        <p:spPr>
          <a:xfrm>
            <a:off x="98280" y="-813960"/>
            <a:ext cx="1258920" cy="46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"/>
          <p:cNvSpPr/>
          <p:nvPr/>
        </p:nvSpPr>
        <p:spPr>
          <a:xfrm>
            <a:off x="1379880" y="-813960"/>
            <a:ext cx="1258920" cy="46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"/>
          <p:cNvSpPr/>
          <p:nvPr/>
        </p:nvSpPr>
        <p:spPr>
          <a:xfrm>
            <a:off x="2661480" y="-813960"/>
            <a:ext cx="1258920" cy="46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"/>
          <p:cNvSpPr/>
          <p:nvPr/>
        </p:nvSpPr>
        <p:spPr>
          <a:xfrm>
            <a:off x="3942720" y="-813960"/>
            <a:ext cx="1258920" cy="46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"/>
          <p:cNvSpPr/>
          <p:nvPr/>
        </p:nvSpPr>
        <p:spPr>
          <a:xfrm>
            <a:off x="6505920" y="-813960"/>
            <a:ext cx="1258920" cy="46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"/>
          <p:cNvSpPr/>
          <p:nvPr/>
        </p:nvSpPr>
        <p:spPr>
          <a:xfrm>
            <a:off x="7787160" y="-813960"/>
            <a:ext cx="1258920" cy="46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"/>
          <p:cNvSpPr/>
          <p:nvPr/>
        </p:nvSpPr>
        <p:spPr>
          <a:xfrm>
            <a:off x="5224320" y="-813960"/>
            <a:ext cx="1258920" cy="46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"/>
          <p:cNvSpPr/>
          <p:nvPr/>
        </p:nvSpPr>
        <p:spPr>
          <a:xfrm>
            <a:off x="145800" y="1170000"/>
            <a:ext cx="4323240" cy="173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70000" lvl="0" marL="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2E2E2E"/>
                </a:solidFill>
                <a:latin typeface="Arial"/>
                <a:ea typeface="Arial"/>
                <a:cs typeface="Arial"/>
                <a:sym typeface="Arial"/>
              </a:rPr>
              <a:t>Неработающий датчик вибраций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0000" lvl="0" marL="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Выход системы из строя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0000" lvl="0" marL="2700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Spam-alert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0000" lvl="0" marL="2700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Увеличить качество точность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"/>
          <p:cNvSpPr/>
          <p:nvPr/>
        </p:nvSpPr>
        <p:spPr>
          <a:xfrm>
            <a:off x="383760" y="237240"/>
            <a:ext cx="8363880" cy="50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rgbClr val="00204D"/>
                </a:solidFill>
                <a:latin typeface="Arial"/>
                <a:ea typeface="Arial"/>
                <a:cs typeface="Arial"/>
                <a:sym typeface="Arial"/>
              </a:rPr>
              <a:t>Основа бизнеса компании Acronis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7760" y="1005840"/>
            <a:ext cx="4023000" cy="301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"/>
          <p:cNvSpPr/>
          <p:nvPr/>
        </p:nvSpPr>
        <p:spPr>
          <a:xfrm>
            <a:off x="383760" y="237240"/>
            <a:ext cx="8363880" cy="71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rgbClr val="00204D"/>
                </a:solidFill>
                <a:latin typeface="Arial"/>
                <a:ea typeface="Arial"/>
                <a:cs typeface="Arial"/>
                <a:sym typeface="Arial"/>
              </a:rPr>
              <a:t>Задачи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"/>
          <p:cNvSpPr/>
          <p:nvPr/>
        </p:nvSpPr>
        <p:spPr>
          <a:xfrm>
            <a:off x="152650" y="3824433"/>
            <a:ext cx="92796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Основная гипотеза: Существуют взаимосвязи между метриками ABGW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"/>
          <p:cNvSpPr/>
          <p:nvPr/>
        </p:nvSpPr>
        <p:spPr>
          <a:xfrm>
            <a:off x="147300" y="1250802"/>
            <a:ext cx="88494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119160" lvl="0" marL="1202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Отбор метрик, наилучшим образом характеризующие систему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19160" lvl="0" marL="120239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Универсальная процедура построения модели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19160" lvl="0" marL="120239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Анализ модели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2000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"/>
          <p:cNvSpPr/>
          <p:nvPr/>
        </p:nvSpPr>
        <p:spPr>
          <a:xfrm>
            <a:off x="383750" y="237246"/>
            <a:ext cx="83640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rgbClr val="00204D"/>
                </a:solidFill>
                <a:latin typeface="Arial"/>
                <a:ea typeface="Arial"/>
                <a:cs typeface="Arial"/>
                <a:sym typeface="Arial"/>
              </a:rPr>
              <a:t>Метрики ABGW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140754" y="874450"/>
            <a:ext cx="4999800" cy="38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"/>
          <p:cNvSpPr/>
          <p:nvPr/>
        </p:nvSpPr>
        <p:spPr>
          <a:xfrm>
            <a:off x="293400" y="1344954"/>
            <a:ext cx="4847100" cy="2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119160" lvl="0" marL="1202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 Latency — задержка, которую наблюдают пользователи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19160" lvl="0" marL="120239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IOP Latency – задержка  операций ввода/вывода. Интерпретируется как задержка со стороны сервера.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19160" lvl="0" marL="120239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Различное число операций чтения, записи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4320" y="625680"/>
            <a:ext cx="3191760" cy="2051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3840" y="2730600"/>
            <a:ext cx="3163680" cy="203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2000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"/>
          <p:cNvSpPr/>
          <p:nvPr/>
        </p:nvSpPr>
        <p:spPr>
          <a:xfrm>
            <a:off x="383760" y="237240"/>
            <a:ext cx="8363880" cy="71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rgbClr val="00204D"/>
                </a:solidFill>
                <a:latin typeface="Arial"/>
                <a:ea typeface="Arial"/>
                <a:cs typeface="Arial"/>
                <a:sym typeface="Arial"/>
              </a:rPr>
              <a:t>Инструментарий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"/>
          <p:cNvSpPr/>
          <p:nvPr/>
        </p:nvSpPr>
        <p:spPr>
          <a:xfrm>
            <a:off x="293760" y="1047960"/>
            <a:ext cx="8849520" cy="21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42900" lvl="0" marL="3600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3.7.6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60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ru-RU" sz="1800">
                <a:solidFill>
                  <a:schemeClr val="dk1"/>
                </a:solidFill>
              </a:rPr>
              <a:t>Prometheus QL</a:t>
            </a:r>
            <a:endParaRPr b="1" sz="1800"/>
          </a:p>
          <a:p>
            <a:pPr indent="-342900" lvl="0" marL="3600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Jupyter notebook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600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Venv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600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2000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"/>
          <p:cNvSpPr/>
          <p:nvPr/>
        </p:nvSpPr>
        <p:spPr>
          <a:xfrm>
            <a:off x="383760" y="237240"/>
            <a:ext cx="8363880" cy="71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rgbClr val="00204D"/>
                </a:solidFill>
                <a:latin typeface="Arial"/>
                <a:ea typeface="Arial"/>
                <a:cs typeface="Arial"/>
                <a:sym typeface="Arial"/>
              </a:rPr>
              <a:t>Проблемы и развитие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"/>
          <p:cNvSpPr/>
          <p:nvPr/>
        </p:nvSpPr>
        <p:spPr>
          <a:xfrm>
            <a:off x="263160" y="774000"/>
            <a:ext cx="8978040" cy="3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latin typeface="Arial"/>
                <a:ea typeface="Arial"/>
                <a:cs typeface="Arial"/>
                <a:sym typeface="Arial"/>
              </a:rPr>
              <a:t>1 проблема: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i="0" lang="ru-RU" sz="1800" u="none" cap="none" strike="noStrike">
                <a:latin typeface="Arial"/>
                <a:ea typeface="Arial"/>
                <a:cs typeface="Arial"/>
                <a:sym typeface="Arial"/>
              </a:rPr>
              <a:t>Единичные выбросы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2468880"/>
            <a:ext cx="3413520" cy="219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6160" y="2377440"/>
            <a:ext cx="3565440" cy="22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9960" y="731520"/>
            <a:ext cx="3071880" cy="1919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2000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"/>
          <p:cNvSpPr/>
          <p:nvPr/>
        </p:nvSpPr>
        <p:spPr>
          <a:xfrm>
            <a:off x="383760" y="237240"/>
            <a:ext cx="8363880" cy="71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rgbClr val="00204D"/>
                </a:solidFill>
                <a:latin typeface="Arial"/>
                <a:ea typeface="Arial"/>
                <a:cs typeface="Arial"/>
                <a:sym typeface="Arial"/>
              </a:rPr>
              <a:t>Проблемы и развитие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7"/>
          <p:cNvSpPr/>
          <p:nvPr/>
        </p:nvSpPr>
        <p:spPr>
          <a:xfrm>
            <a:off x="263160" y="774000"/>
            <a:ext cx="8978040" cy="3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latin typeface="Arial"/>
                <a:ea typeface="Arial"/>
                <a:cs typeface="Arial"/>
                <a:sym typeface="Arial"/>
              </a:rPr>
              <a:t>1 проблема: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i="0" lang="ru-RU" sz="1800" u="none" cap="none" strike="noStrike">
                <a:latin typeface="Arial"/>
                <a:ea typeface="Arial"/>
                <a:cs typeface="Arial"/>
                <a:sym typeface="Arial"/>
              </a:rPr>
              <a:t>Единичные выбросы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latin typeface="Arial"/>
                <a:ea typeface="Arial"/>
                <a:cs typeface="Arial"/>
                <a:sym typeface="Arial"/>
              </a:rPr>
              <a:t>Решение: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i="0" lang="ru-RU" sz="1800" u="none" cap="none" strike="noStrike">
                <a:latin typeface="Arial"/>
                <a:ea typeface="Arial"/>
                <a:cs typeface="Arial"/>
                <a:sym typeface="Arial"/>
              </a:rPr>
              <a:t>Выбрать подходящую функцию ошибки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6160" y="2377800"/>
            <a:ext cx="3565440" cy="22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3600" y="822960"/>
            <a:ext cx="2833920" cy="2023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880" y="2412360"/>
            <a:ext cx="3474000" cy="223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2000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"/>
          <p:cNvSpPr/>
          <p:nvPr/>
        </p:nvSpPr>
        <p:spPr>
          <a:xfrm>
            <a:off x="383760" y="237240"/>
            <a:ext cx="8363880" cy="71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rgbClr val="00204D"/>
                </a:solidFill>
                <a:latin typeface="Arial"/>
                <a:ea typeface="Arial"/>
                <a:cs typeface="Arial"/>
                <a:sym typeface="Arial"/>
              </a:rPr>
              <a:t>Проблемы и развитие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8"/>
          <p:cNvSpPr/>
          <p:nvPr/>
        </p:nvSpPr>
        <p:spPr>
          <a:xfrm>
            <a:off x="263150" y="774000"/>
            <a:ext cx="8978100" cy="24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latin typeface="Arial"/>
                <a:ea typeface="Arial"/>
                <a:cs typeface="Arial"/>
                <a:sym typeface="Arial"/>
              </a:rPr>
              <a:t>2 проблема: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i="0" lang="ru-RU" sz="1800" u="none" cap="none" strike="noStrike">
                <a:latin typeface="Arial"/>
                <a:ea typeface="Arial"/>
                <a:cs typeface="Arial"/>
                <a:sym typeface="Arial"/>
              </a:rPr>
              <a:t>Общий набор метрик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latin typeface="Arial"/>
                <a:ea typeface="Arial"/>
                <a:cs typeface="Arial"/>
                <a:sym typeface="Arial"/>
              </a:rPr>
              <a:t>Решение: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i="0" lang="ru-RU" sz="1800" u="none" cap="none" strike="noStrike">
                <a:latin typeface="Arial"/>
                <a:ea typeface="Arial"/>
                <a:cs typeface="Arial"/>
                <a:sym typeface="Arial"/>
              </a:rPr>
              <a:t>L1 отбирает 10 признаков для каждого instance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i="0" lang="ru-RU" sz="1800" u="none" cap="none" strike="noStrike">
                <a:latin typeface="Arial"/>
                <a:ea typeface="Arial"/>
                <a:cs typeface="Arial"/>
                <a:sym typeface="Arial"/>
              </a:rPr>
              <a:t>100 коэффициентов регрессии для признаков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i="0" lang="ru-RU" sz="1800" u="none" cap="none" strike="noStrike">
                <a:latin typeface="Arial"/>
                <a:ea typeface="Arial"/>
                <a:cs typeface="Arial"/>
                <a:sym typeface="Arial"/>
              </a:rPr>
              <a:t>Анализируем совокупность коэффициентов для признака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i="0" lang="ru-RU" sz="1800" u="none" cap="none" strike="noStrike">
                <a:latin typeface="Arial"/>
                <a:ea typeface="Arial"/>
                <a:cs typeface="Arial"/>
                <a:sym typeface="Arial"/>
              </a:rPr>
              <a:t>Проверка без L1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i="0" lang="ru-RU" sz="1800" u="none" cap="none" strike="noStrike">
                <a:latin typeface="Arial"/>
                <a:ea typeface="Arial"/>
                <a:cs typeface="Arial"/>
                <a:sym typeface="Arial"/>
              </a:rPr>
              <a:t>Использование L2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2000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9"/>
          <p:cNvSpPr/>
          <p:nvPr/>
        </p:nvSpPr>
        <p:spPr>
          <a:xfrm>
            <a:off x="383760" y="237240"/>
            <a:ext cx="8363880" cy="71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rgbClr val="00204D"/>
                </a:solidFill>
                <a:latin typeface="Arial"/>
                <a:ea typeface="Arial"/>
                <a:cs typeface="Arial"/>
                <a:sym typeface="Arial"/>
              </a:rPr>
              <a:t>Проблемы и развитие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9"/>
          <p:cNvSpPr/>
          <p:nvPr/>
        </p:nvSpPr>
        <p:spPr>
          <a:xfrm>
            <a:off x="263160" y="774000"/>
            <a:ext cx="8978040" cy="68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rgbClr val="00204D"/>
                </a:solidFill>
                <a:latin typeface="Arial"/>
                <a:ea typeface="Arial"/>
                <a:cs typeface="Arial"/>
                <a:sym typeface="Arial"/>
              </a:rPr>
              <a:t>2 проблема: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76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4D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rgbClr val="00204D"/>
                </a:solidFill>
                <a:latin typeface="Arial"/>
                <a:ea typeface="Arial"/>
                <a:cs typeface="Arial"/>
                <a:sym typeface="Arial"/>
              </a:rPr>
              <a:t>Общий скромный набор метрик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520" y="1456200"/>
            <a:ext cx="5142960" cy="3305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5ABE"/>
      </a:dk2>
      <a:lt2>
        <a:srgbClr val="00204D"/>
      </a:lt2>
      <a:accent1>
        <a:srgbClr val="4875B3"/>
      </a:accent1>
      <a:accent2>
        <a:srgbClr val="E3EAF3"/>
      </a:accent2>
      <a:accent3>
        <a:srgbClr val="82B414"/>
      </a:accent3>
      <a:accent4>
        <a:srgbClr val="D92C23"/>
      </a:accent4>
      <a:accent5>
        <a:srgbClr val="FF7200"/>
      </a:accent5>
      <a:accent6>
        <a:srgbClr val="FFA30F"/>
      </a:accent6>
      <a:hlink>
        <a:srgbClr val="4875B3"/>
      </a:hlink>
      <a:folHlink>
        <a:srgbClr val="4875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5ABE"/>
      </a:dk2>
      <a:lt2>
        <a:srgbClr val="00204D"/>
      </a:lt2>
      <a:accent1>
        <a:srgbClr val="4875B3"/>
      </a:accent1>
      <a:accent2>
        <a:srgbClr val="E3EAF3"/>
      </a:accent2>
      <a:accent3>
        <a:srgbClr val="82B414"/>
      </a:accent3>
      <a:accent4>
        <a:srgbClr val="D92C23"/>
      </a:accent4>
      <a:accent5>
        <a:srgbClr val="FF7200"/>
      </a:accent5>
      <a:accent6>
        <a:srgbClr val="FFA30F"/>
      </a:accent6>
      <a:hlink>
        <a:srgbClr val="4875B3"/>
      </a:hlink>
      <a:folHlink>
        <a:srgbClr val="4875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5ABE"/>
      </a:dk2>
      <a:lt2>
        <a:srgbClr val="00204D"/>
      </a:lt2>
      <a:accent1>
        <a:srgbClr val="4875B3"/>
      </a:accent1>
      <a:accent2>
        <a:srgbClr val="E3EAF3"/>
      </a:accent2>
      <a:accent3>
        <a:srgbClr val="82B414"/>
      </a:accent3>
      <a:accent4>
        <a:srgbClr val="D92C23"/>
      </a:accent4>
      <a:accent5>
        <a:srgbClr val="FF7200"/>
      </a:accent5>
      <a:accent6>
        <a:srgbClr val="FFA30F"/>
      </a:accent6>
      <a:hlink>
        <a:srgbClr val="4875B3"/>
      </a:hlink>
      <a:folHlink>
        <a:srgbClr val="4875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5ABE"/>
      </a:dk2>
      <a:lt2>
        <a:srgbClr val="00204D"/>
      </a:lt2>
      <a:accent1>
        <a:srgbClr val="4875B3"/>
      </a:accent1>
      <a:accent2>
        <a:srgbClr val="E3EAF3"/>
      </a:accent2>
      <a:accent3>
        <a:srgbClr val="82B414"/>
      </a:accent3>
      <a:accent4>
        <a:srgbClr val="D92C23"/>
      </a:accent4>
      <a:accent5>
        <a:srgbClr val="FF7200"/>
      </a:accent5>
      <a:accent6>
        <a:srgbClr val="FFA30F"/>
      </a:accent6>
      <a:hlink>
        <a:srgbClr val="4875B3"/>
      </a:hlink>
      <a:folHlink>
        <a:srgbClr val="4875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2020-01-17T03:38:48Z</dcterms:created>
  <dc:creator>CPO - Martin McNealis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0x010100FBEBB4AF260C7C4F9D57CD19DFD75CE7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Экран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  <property fmtid="{D5CDD505-2E9C-101B-9397-08002B2CF9AE}" pid="13" name="TaxKeyword">
    <vt:lpwstr/>
  </property>
  <property fmtid="{D5CDD505-2E9C-101B-9397-08002B2CF9AE}" pid="14" name="Tfs.IsStoryboard">
    <vt:bool>false</vt:bool>
  </property>
  <property fmtid="{D5CDD505-2E9C-101B-9397-08002B2CF9AE}" pid="15" name="_dlc_DocIdItemGuid">
    <vt:lpwstr>491a4392-1ae8-45db-9dae-afc6339cbe19</vt:lpwstr>
  </property>
</Properties>
</file>