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5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6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25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3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93563" y="4158767"/>
            <a:ext cx="6386522" cy="37734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5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5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891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3445300"/>
            <a:ext cx="7742855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9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5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40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05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028" y="1505839"/>
            <a:ext cx="668337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801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0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45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4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3450902"/>
            <a:ext cx="2983793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51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90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504208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7" indent="-378157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38" indent="-315131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22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30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38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47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55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64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72" indent="-252104" algn="l" defTabSz="504208" rtl="0" eaLnBrk="1" latinLnBrk="0" hangingPunct="1">
        <a:spcBef>
          <a:spcPts val="1103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8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17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25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35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43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52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60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69" algn="l" defTabSz="504208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13028" y="1505839"/>
            <a:ext cx="905327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sz="2400" spc="-10" dirty="0">
                <a:latin typeface="Cambria"/>
                <a:cs typeface="Cambria"/>
              </a:rPr>
              <a:t>Title: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60" dirty="0">
                <a:latin typeface="Cambria"/>
                <a:cs typeface="Cambria"/>
              </a:rPr>
              <a:t>Startup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165" dirty="0">
                <a:latin typeface="Cambria"/>
                <a:cs typeface="Cambria"/>
              </a:rPr>
              <a:t>Investment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175" dirty="0">
                <a:latin typeface="Cambria"/>
                <a:cs typeface="Cambria"/>
              </a:rPr>
              <a:t>Analysis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using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Shark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Tank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Data</a:t>
            </a:r>
            <a:r>
              <a:rPr lang="en-US" sz="2400" spc="-60" dirty="0">
                <a:latin typeface="Cambria"/>
                <a:cs typeface="Cambria"/>
              </a:rPr>
              <a:t>    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3028" y="2420493"/>
            <a:ext cx="430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Palatino Linotype"/>
                <a:cs typeface="Palatino Linotype"/>
              </a:rPr>
              <a:t>Subtitle: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Insights</a:t>
            </a:r>
            <a:r>
              <a:rPr sz="1800" spc="3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Investment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Wise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Trends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500" y="2960744"/>
            <a:ext cx="56913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Bodoni MT" panose="02070603080606020203" pitchFamily="18" charset="0"/>
                <a:cs typeface="Calibri"/>
              </a:rPr>
              <a:t>Name</a:t>
            </a:r>
            <a:r>
              <a:rPr sz="2000" spc="-30" dirty="0">
                <a:latin typeface="Bodoni MT" panose="02070603080606020203" pitchFamily="18" charset="0"/>
                <a:cs typeface="Calibri"/>
              </a:rPr>
              <a:t> </a:t>
            </a:r>
            <a:r>
              <a:rPr sz="2000" dirty="0">
                <a:latin typeface="Bodoni MT" panose="02070603080606020203" pitchFamily="18" charset="0"/>
                <a:cs typeface="Calibri"/>
              </a:rPr>
              <a:t>:</a:t>
            </a:r>
            <a:r>
              <a:rPr sz="2000" spc="-40" dirty="0">
                <a:latin typeface="Bodoni MT" panose="02070603080606020203" pitchFamily="18" charset="0"/>
                <a:cs typeface="Calibri"/>
              </a:rPr>
              <a:t> </a:t>
            </a:r>
            <a:r>
              <a:rPr sz="2000" spc="-20" dirty="0">
                <a:latin typeface="Bodoni MT" panose="02070603080606020203" pitchFamily="18" charset="0"/>
                <a:cs typeface="Calibri"/>
              </a:rPr>
              <a:t>KURVA</a:t>
            </a:r>
            <a:r>
              <a:rPr sz="2000" spc="-30" dirty="0">
                <a:latin typeface="Bodoni MT" panose="02070603080606020203" pitchFamily="18" charset="0"/>
                <a:cs typeface="Calibri"/>
              </a:rPr>
              <a:t> </a:t>
            </a:r>
            <a:r>
              <a:rPr sz="2000" spc="-10" dirty="0">
                <a:latin typeface="Bodoni MT" panose="02070603080606020203" pitchFamily="18" charset="0"/>
                <a:cs typeface="Calibri"/>
              </a:rPr>
              <a:t>UMESH</a:t>
            </a:r>
            <a:endParaRPr sz="2000" dirty="0">
              <a:latin typeface="Bodoni MT" panose="02070603080606020203" pitchFamily="18" charset="0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500" y="3897844"/>
            <a:ext cx="35814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Bodoni MT" panose="02070603080606020203" pitchFamily="18" charset="0"/>
                <a:cs typeface="Calibri"/>
              </a:rPr>
              <a:t>Tools </a:t>
            </a:r>
            <a:r>
              <a:rPr sz="1600" dirty="0">
                <a:latin typeface="Bodoni MT" panose="02070603080606020203" pitchFamily="18" charset="0"/>
                <a:cs typeface="Calibri"/>
              </a:rPr>
              <a:t>Used:</a:t>
            </a:r>
            <a:r>
              <a:rPr sz="1600" spc="-20" dirty="0">
                <a:latin typeface="Bodoni MT" panose="02070603080606020203" pitchFamily="18" charset="0"/>
                <a:cs typeface="Calibri"/>
              </a:rPr>
              <a:t> </a:t>
            </a:r>
            <a:r>
              <a:rPr sz="1600" spc="-10" dirty="0">
                <a:latin typeface="Bodoni MT" panose="02070603080606020203" pitchFamily="18" charset="0"/>
                <a:cs typeface="Calibri"/>
              </a:rPr>
              <a:t>Excel,</a:t>
            </a:r>
            <a:r>
              <a:rPr sz="1600" spc="-25" dirty="0">
                <a:latin typeface="Bodoni MT" panose="02070603080606020203" pitchFamily="18" charset="0"/>
                <a:cs typeface="Calibri"/>
              </a:rPr>
              <a:t> </a:t>
            </a:r>
            <a:r>
              <a:rPr sz="1600" dirty="0">
                <a:latin typeface="Bodoni MT" panose="02070603080606020203" pitchFamily="18" charset="0"/>
                <a:cs typeface="Calibri"/>
              </a:rPr>
              <a:t>Python,</a:t>
            </a:r>
            <a:r>
              <a:rPr sz="1600" spc="-40" dirty="0">
                <a:latin typeface="Bodoni MT" panose="02070603080606020203" pitchFamily="18" charset="0"/>
                <a:cs typeface="Calibri"/>
              </a:rPr>
              <a:t> </a:t>
            </a:r>
            <a:r>
              <a:rPr sz="1600" spc="-10" dirty="0">
                <a:latin typeface="Bodoni MT" panose="02070603080606020203" pitchFamily="18" charset="0"/>
                <a:cs typeface="Calibri"/>
              </a:rPr>
              <a:t>Tableau</a:t>
            </a:r>
            <a:endParaRPr sz="1600" dirty="0">
              <a:latin typeface="Bodoni MT" panose="02070603080606020203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575" y="4607959"/>
            <a:ext cx="17289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Bell MT" panose="02020503060305020303" pitchFamily="18" charset="0"/>
                <a:cs typeface="Calibri"/>
              </a:rPr>
              <a:t>Date:</a:t>
            </a:r>
            <a:r>
              <a:rPr sz="1600" b="1" spc="-55" dirty="0">
                <a:latin typeface="Bell MT" panose="02020503060305020303" pitchFamily="18" charset="0"/>
                <a:cs typeface="Calibri"/>
              </a:rPr>
              <a:t> </a:t>
            </a:r>
            <a:r>
              <a:rPr sz="1600" b="1" dirty="0">
                <a:latin typeface="Bell MT" panose="02020503060305020303" pitchFamily="18" charset="0"/>
                <a:cs typeface="Calibri"/>
              </a:rPr>
              <a:t>JUNE</a:t>
            </a:r>
            <a:r>
              <a:rPr sz="1600" b="1" spc="-55" dirty="0">
                <a:latin typeface="Bell MT" panose="02020503060305020303" pitchFamily="18" charset="0"/>
                <a:cs typeface="Calibri"/>
              </a:rPr>
              <a:t> </a:t>
            </a:r>
            <a:r>
              <a:rPr sz="1600" b="1" spc="-20" dirty="0">
                <a:latin typeface="Bell MT" panose="02020503060305020303" pitchFamily="18" charset="0"/>
                <a:cs typeface="Calibri"/>
              </a:rPr>
              <a:t>2025</a:t>
            </a:r>
            <a:endParaRPr sz="1600" b="1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000" y="5651500"/>
            <a:ext cx="6527800" cy="0"/>
          </a:xfrm>
          <a:custGeom>
            <a:avLst/>
            <a:gdLst/>
            <a:ahLst/>
            <a:cxnLst/>
            <a:rect l="l" t="t" r="r" b="b"/>
            <a:pathLst>
              <a:path w="6527800">
                <a:moveTo>
                  <a:pt x="0" y="0"/>
                </a:moveTo>
                <a:lnTo>
                  <a:pt x="652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122" y="1076071"/>
            <a:ext cx="7681977" cy="72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2.</a:t>
            </a:r>
            <a:r>
              <a:rPr spc="-30" dirty="0"/>
              <a:t> </a:t>
            </a: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838325"/>
            <a:ext cx="8882380" cy="478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10000"/>
              </a:lnSpc>
              <a:spcBef>
                <a:spcPts val="100"/>
              </a:spcBef>
            </a:pPr>
            <a:r>
              <a:rPr sz="1400" b="1" dirty="0">
                <a:latin typeface="Bell MT" panose="02020503060305020303" pitchFamily="18" charset="0"/>
                <a:cs typeface="Calibri"/>
              </a:rPr>
              <a:t>This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project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aims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to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analyze</a:t>
            </a:r>
            <a:r>
              <a:rPr sz="1400" b="1" spc="-2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startup</a:t>
            </a:r>
            <a:r>
              <a:rPr sz="1400" b="1" spc="-2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investment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trends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using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Shark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Tank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datasets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to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uncover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industry-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wise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investment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patterns,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founder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success traits,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and</a:t>
            </a:r>
            <a:r>
              <a:rPr sz="1400" b="1" spc="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investor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preferences.</a:t>
            </a:r>
            <a:endParaRPr sz="1400" b="1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0" y="3167634"/>
            <a:ext cx="5728209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2000" dirty="0">
                <a:latin typeface="Calibri"/>
                <a:cs typeface="Calibri"/>
              </a:rPr>
              <a:t>3.</a:t>
            </a:r>
            <a:r>
              <a:rPr lang="en-IN" sz="2000" spc="-3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Methodology</a:t>
            </a:r>
            <a:endParaRPr lang="en-IN"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3781425"/>
            <a:ext cx="6527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Book Antiqua" panose="02040602050305030304" pitchFamily="18" charset="0"/>
                <a:cs typeface="Calibri"/>
              </a:rPr>
              <a:t>Dataset</a:t>
            </a:r>
            <a:r>
              <a:rPr sz="1400" b="1" spc="-2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Source: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[e.g.,</a:t>
            </a:r>
            <a:r>
              <a:rPr sz="1400" b="1" spc="-4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Kaggle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–</a:t>
            </a:r>
            <a:r>
              <a:rPr sz="1400" b="1" spc="-3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Shark</a:t>
            </a:r>
            <a:r>
              <a:rPr sz="1400" b="1" spc="-2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Tank</a:t>
            </a:r>
            <a:r>
              <a:rPr sz="1400" b="1" spc="-3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India</a:t>
            </a:r>
            <a:r>
              <a:rPr sz="1400" b="1" spc="-3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Dataset]</a:t>
            </a:r>
            <a:endParaRPr sz="1400" b="1" dirty="0">
              <a:latin typeface="Book Antiqua" panose="02040602050305030304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57" y="4505326"/>
            <a:ext cx="58113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Book Antiqua" panose="02040602050305030304" pitchFamily="18" charset="0"/>
                <a:cs typeface="Calibri"/>
              </a:rPr>
              <a:t>Tools:</a:t>
            </a:r>
            <a:r>
              <a:rPr sz="1400" b="1" spc="-1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Excel</a:t>
            </a:r>
            <a:r>
              <a:rPr sz="1400" b="1" spc="-4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(for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cleaning),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 Tableau</a:t>
            </a:r>
            <a:r>
              <a:rPr sz="1400" b="1" spc="-3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(for</a:t>
            </a:r>
            <a:r>
              <a:rPr sz="1400" b="1" spc="-3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visualization</a:t>
            </a:r>
            <a:r>
              <a:rPr sz="1200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028" y="5390515"/>
            <a:ext cx="6919672" cy="1079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Book Antiqua" panose="02040602050305030304" pitchFamily="18" charset="0"/>
                <a:cs typeface="Calibri"/>
              </a:rPr>
              <a:t>Steps:</a:t>
            </a:r>
            <a:endParaRPr sz="1400" b="1" dirty="0">
              <a:latin typeface="Book Antiqua" panose="02040602050305030304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 b="1" dirty="0">
              <a:latin typeface="Book Antiqua" panose="02040602050305030304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25" dirty="0">
                <a:latin typeface="Book Antiqua" panose="02040602050305030304" pitchFamily="18" charset="0"/>
                <a:cs typeface="Calibri"/>
              </a:rPr>
              <a:t>1.</a:t>
            </a:r>
            <a:endParaRPr sz="1400" b="1" dirty="0">
              <a:latin typeface="Book Antiqua" panose="02040602050305030304" pitchFamily="18" charset="0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480"/>
              </a:spcBef>
            </a:pPr>
            <a:r>
              <a:rPr sz="1400" b="1" dirty="0">
                <a:latin typeface="Book Antiqua" panose="02040602050305030304" pitchFamily="18" charset="0"/>
                <a:cs typeface="Calibri"/>
              </a:rPr>
              <a:t>Cleaned</a:t>
            </a:r>
            <a:r>
              <a:rPr sz="1400" b="1" spc="-3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data</a:t>
            </a:r>
            <a:r>
              <a:rPr sz="1400" b="1" spc="-2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(industry,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dirty="0">
                <a:latin typeface="Book Antiqua" panose="02040602050305030304" pitchFamily="18" charset="0"/>
                <a:cs typeface="Calibri"/>
              </a:rPr>
              <a:t>funding,</a:t>
            </a:r>
            <a:r>
              <a:rPr sz="1400" b="1" spc="-35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founders,</a:t>
            </a:r>
            <a:r>
              <a:rPr sz="1400" b="1" spc="-20" dirty="0">
                <a:latin typeface="Book Antiqua" panose="02040602050305030304" pitchFamily="18" charset="0"/>
                <a:cs typeface="Calibri"/>
              </a:rPr>
              <a:t> </a:t>
            </a:r>
            <a:r>
              <a:rPr sz="1400" b="1" spc="-10" dirty="0">
                <a:latin typeface="Book Antiqua" panose="02040602050305030304" pitchFamily="18" charset="0"/>
                <a:cs typeface="Calibri"/>
              </a:rPr>
              <a:t>investors</a:t>
            </a:r>
            <a:r>
              <a:rPr sz="1200" spc="-10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8000" y="2743327"/>
            <a:ext cx="6527800" cy="0"/>
          </a:xfrm>
          <a:custGeom>
            <a:avLst/>
            <a:gdLst/>
            <a:ahLst/>
            <a:cxnLst/>
            <a:rect l="l" t="t" r="r" b="b"/>
            <a:pathLst>
              <a:path w="6527800">
                <a:moveTo>
                  <a:pt x="0" y="0"/>
                </a:moveTo>
                <a:lnTo>
                  <a:pt x="65278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71500" y="384327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1986"/>
                </a:lnTo>
                <a:lnTo>
                  <a:pt x="7437" y="7413"/>
                </a:lnTo>
                <a:lnTo>
                  <a:pt x="1995" y="15484"/>
                </a:lnTo>
                <a:lnTo>
                  <a:pt x="0" y="25400"/>
                </a:lnTo>
                <a:lnTo>
                  <a:pt x="1995" y="35262"/>
                </a:lnTo>
                <a:lnTo>
                  <a:pt x="7437" y="43338"/>
                </a:lnTo>
                <a:lnTo>
                  <a:pt x="15510" y="48795"/>
                </a:lnTo>
                <a:lnTo>
                  <a:pt x="25400" y="50800"/>
                </a:lnTo>
                <a:lnTo>
                  <a:pt x="35289" y="48795"/>
                </a:lnTo>
                <a:lnTo>
                  <a:pt x="43362" y="43338"/>
                </a:lnTo>
                <a:lnTo>
                  <a:pt x="48804" y="35262"/>
                </a:lnTo>
                <a:lnTo>
                  <a:pt x="50800" y="25400"/>
                </a:lnTo>
                <a:lnTo>
                  <a:pt x="48804" y="15484"/>
                </a:lnTo>
                <a:lnTo>
                  <a:pt x="43362" y="7413"/>
                </a:lnTo>
                <a:lnTo>
                  <a:pt x="35289" y="198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" y="457288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2004"/>
                </a:lnTo>
                <a:lnTo>
                  <a:pt x="7437" y="7461"/>
                </a:lnTo>
                <a:lnTo>
                  <a:pt x="1995" y="15537"/>
                </a:lnTo>
                <a:lnTo>
                  <a:pt x="0" y="25400"/>
                </a:lnTo>
                <a:lnTo>
                  <a:pt x="1995" y="35315"/>
                </a:lnTo>
                <a:lnTo>
                  <a:pt x="7437" y="43386"/>
                </a:lnTo>
                <a:lnTo>
                  <a:pt x="15510" y="48813"/>
                </a:lnTo>
                <a:lnTo>
                  <a:pt x="25400" y="50800"/>
                </a:lnTo>
                <a:lnTo>
                  <a:pt x="35289" y="48813"/>
                </a:lnTo>
                <a:lnTo>
                  <a:pt x="43362" y="43386"/>
                </a:lnTo>
                <a:lnTo>
                  <a:pt x="48804" y="35315"/>
                </a:lnTo>
                <a:lnTo>
                  <a:pt x="50800" y="25400"/>
                </a:lnTo>
                <a:lnTo>
                  <a:pt x="48804" y="15537"/>
                </a:lnTo>
                <a:lnTo>
                  <a:pt x="43362" y="7461"/>
                </a:lnTo>
                <a:lnTo>
                  <a:pt x="35289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" y="530263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2004"/>
                </a:lnTo>
                <a:lnTo>
                  <a:pt x="7437" y="7461"/>
                </a:lnTo>
                <a:lnTo>
                  <a:pt x="1995" y="15537"/>
                </a:lnTo>
                <a:lnTo>
                  <a:pt x="0" y="25399"/>
                </a:lnTo>
                <a:lnTo>
                  <a:pt x="1995" y="35262"/>
                </a:lnTo>
                <a:lnTo>
                  <a:pt x="7437" y="43338"/>
                </a:lnTo>
                <a:lnTo>
                  <a:pt x="15510" y="48795"/>
                </a:lnTo>
                <a:lnTo>
                  <a:pt x="25400" y="50799"/>
                </a:lnTo>
                <a:lnTo>
                  <a:pt x="35289" y="48795"/>
                </a:lnTo>
                <a:lnTo>
                  <a:pt x="43362" y="43338"/>
                </a:lnTo>
                <a:lnTo>
                  <a:pt x="48804" y="35262"/>
                </a:lnTo>
                <a:lnTo>
                  <a:pt x="50800" y="25399"/>
                </a:lnTo>
                <a:lnTo>
                  <a:pt x="48804" y="15537"/>
                </a:lnTo>
                <a:lnTo>
                  <a:pt x="43362" y="7461"/>
                </a:lnTo>
                <a:lnTo>
                  <a:pt x="35289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962025"/>
            <a:ext cx="6172200" cy="1046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IN" spc="-25" dirty="0">
                <a:latin typeface="Bell MT" panose="02020503060305020303" pitchFamily="18" charset="0"/>
                <a:cs typeface="Calibri"/>
              </a:rPr>
              <a:t>2.   </a:t>
            </a:r>
            <a:r>
              <a:rPr lang="en-IN" spc="-10" dirty="0" err="1">
                <a:latin typeface="Bell MT" panose="02020503060305020303" pitchFamily="18" charset="0"/>
                <a:cs typeface="Calibri"/>
              </a:rPr>
              <a:t>Analyzed</a:t>
            </a:r>
            <a:r>
              <a:rPr lang="en-IN" spc="-20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domain-</a:t>
            </a:r>
            <a:r>
              <a:rPr lang="en-IN" dirty="0">
                <a:latin typeface="Bell MT" panose="02020503060305020303" pitchFamily="18" charset="0"/>
                <a:cs typeface="Calibri"/>
              </a:rPr>
              <a:t>wise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dirty="0">
                <a:latin typeface="Bell MT" panose="02020503060305020303" pitchFamily="18" charset="0"/>
                <a:cs typeface="Calibri"/>
              </a:rPr>
              <a:t>and</a:t>
            </a:r>
            <a:r>
              <a:rPr lang="en-IN" spc="5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investor</a:t>
            </a:r>
            <a:r>
              <a:rPr lang="en-IN" spc="-25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trends</a:t>
            </a: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lang="en-IN" dirty="0">
              <a:latin typeface="Bell MT" panose="02020503060305020303" pitchFamily="18" charset="0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pc="-25" dirty="0">
                <a:latin typeface="Bell MT" panose="02020503060305020303" pitchFamily="18" charset="0"/>
                <a:cs typeface="Calibri"/>
              </a:rPr>
              <a:t>3.     </a:t>
            </a:r>
            <a:r>
              <a:rPr lang="en-IN" dirty="0">
                <a:latin typeface="Bell MT" panose="02020503060305020303" pitchFamily="18" charset="0"/>
                <a:cs typeface="Calibri"/>
              </a:rPr>
              <a:t>Built</a:t>
            </a:r>
            <a:r>
              <a:rPr lang="en-IN" spc="10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interactive </a:t>
            </a:r>
            <a:r>
              <a:rPr lang="en-IN" spc="-20" dirty="0">
                <a:latin typeface="Bell MT" panose="02020503060305020303" pitchFamily="18" charset="0"/>
                <a:cs typeface="Calibri"/>
              </a:rPr>
              <a:t>Tableau</a:t>
            </a:r>
            <a:r>
              <a:rPr lang="en-IN" spc="-25" dirty="0">
                <a:latin typeface="Bell MT" panose="02020503060305020303" pitchFamily="18" charset="0"/>
                <a:cs typeface="Calibri"/>
              </a:rPr>
              <a:t> </a:t>
            </a:r>
            <a:r>
              <a:rPr lang="en-IN" spc="-10" dirty="0">
                <a:latin typeface="Bell MT" panose="02020503060305020303" pitchFamily="18" charset="0"/>
                <a:cs typeface="Calibri"/>
              </a:rPr>
              <a:t>visuals</a:t>
            </a:r>
            <a:endParaRPr lang="en-IN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122" y="3042666"/>
            <a:ext cx="10209277" cy="44654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90"/>
              </a:spcBef>
              <a:buFont typeface="Calibri"/>
              <a:buAutoNum type="arabicPeriod" startAt="4"/>
              <a:tabLst>
                <a:tab pos="260350" algn="l"/>
              </a:tabLst>
            </a:pPr>
            <a:r>
              <a:rPr sz="3600" dirty="0">
                <a:latin typeface="Bell MT" panose="02020503060305020303" pitchFamily="18" charset="0"/>
                <a:cs typeface="Calibri"/>
              </a:rPr>
              <a:t>Key</a:t>
            </a:r>
            <a:r>
              <a:rPr sz="3600" spc="-80" dirty="0">
                <a:latin typeface="Bell MT" panose="02020503060305020303" pitchFamily="18" charset="0"/>
                <a:cs typeface="Calibri"/>
              </a:rPr>
              <a:t> </a:t>
            </a:r>
            <a:r>
              <a:rPr sz="3600" spc="-10" dirty="0">
                <a:latin typeface="Bell MT" panose="02020503060305020303" pitchFamily="18" charset="0"/>
                <a:cs typeface="Calibri"/>
              </a:rPr>
              <a:t>Findings</a:t>
            </a:r>
            <a:endParaRPr lang="en-IN" sz="3600" spc="-10" dirty="0">
              <a:latin typeface="Bell MT" panose="020205030603050203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350" algn="l"/>
              </a:tabLst>
            </a:pPr>
            <a:r>
              <a:rPr lang="en-IN" sz="2000" spc="-10" dirty="0" err="1">
                <a:latin typeface="Calibri"/>
                <a:cs typeface="Calibri"/>
              </a:rPr>
              <a:t>A.</a:t>
            </a:r>
            <a:r>
              <a:rPr lang="en-IN" dirty="0" err="1">
                <a:latin typeface="Calibri"/>
                <a:cs typeface="Calibri"/>
              </a:rPr>
              <a:t>Industry</a:t>
            </a:r>
            <a:r>
              <a:rPr lang="en-IN" spc="-55" dirty="0">
                <a:latin typeface="Calibri"/>
                <a:cs typeface="Calibri"/>
              </a:rPr>
              <a:t> </a:t>
            </a:r>
            <a:r>
              <a:rPr lang="en-IN" spc="-10" dirty="0">
                <a:latin typeface="Calibri"/>
                <a:cs typeface="Calibri"/>
              </a:rPr>
              <a:t>Trends</a:t>
            </a:r>
            <a:endParaRPr lang="en-US" dirty="0">
              <a:latin typeface="Calibri"/>
              <a:cs typeface="Calibri"/>
            </a:endParaRPr>
          </a:p>
          <a:p>
            <a:pPr marL="168275" marR="5080">
              <a:lnSpc>
                <a:spcPct val="131700"/>
              </a:lnSpc>
              <a:spcBef>
                <a:spcPts val="480"/>
              </a:spcBef>
            </a:pPr>
            <a:r>
              <a:rPr lang="en-US" spc="-40" dirty="0">
                <a:latin typeface="Bell MT" panose="02020503060305020303" pitchFamily="18" charset="0"/>
                <a:cs typeface="Calibri"/>
              </a:rPr>
              <a:t>Top</a:t>
            </a:r>
            <a:r>
              <a:rPr lang="en-US" spc="-1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3</a:t>
            </a:r>
            <a:r>
              <a:rPr lang="en-US" spc="2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funded</a:t>
            </a:r>
            <a:r>
              <a:rPr lang="en-US" spc="2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spc="-10" dirty="0">
                <a:latin typeface="Bell MT" panose="02020503060305020303" pitchFamily="18" charset="0"/>
                <a:cs typeface="Calibri"/>
              </a:rPr>
              <a:t>industries:</a:t>
            </a:r>
            <a:r>
              <a:rPr lang="en-US" spc="15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[e.g.,</a:t>
            </a:r>
            <a:r>
              <a:rPr lang="en-US" spc="-10" dirty="0">
                <a:latin typeface="Bell MT" panose="02020503060305020303" pitchFamily="18" charset="0"/>
                <a:cs typeface="Calibri"/>
              </a:rPr>
              <a:t> Food</a:t>
            </a:r>
            <a:r>
              <a:rPr lang="en-US" spc="-5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&amp;</a:t>
            </a:r>
            <a:r>
              <a:rPr lang="en-US" spc="2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spc="-10" dirty="0">
                <a:latin typeface="Bell MT" panose="02020503060305020303" pitchFamily="18" charset="0"/>
                <a:cs typeface="Calibri"/>
              </a:rPr>
              <a:t>Beverage,</a:t>
            </a:r>
            <a:r>
              <a:rPr lang="en-US" spc="-4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spc="-10" dirty="0">
                <a:latin typeface="Bell MT" panose="02020503060305020303" pitchFamily="18" charset="0"/>
                <a:cs typeface="Calibri"/>
              </a:rPr>
              <a:t>Health, Tech] Sectors</a:t>
            </a:r>
            <a:r>
              <a:rPr lang="en-US" spc="-3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with</a:t>
            </a:r>
            <a:r>
              <a:rPr lang="en-US" spc="-40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highest</a:t>
            </a:r>
            <a:r>
              <a:rPr lang="en-US" spc="-35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average</a:t>
            </a:r>
            <a:r>
              <a:rPr lang="en-US" spc="-35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dirty="0">
                <a:latin typeface="Bell MT" panose="02020503060305020303" pitchFamily="18" charset="0"/>
                <a:cs typeface="Calibri"/>
              </a:rPr>
              <a:t>deal</a:t>
            </a:r>
            <a:r>
              <a:rPr lang="en-US" spc="-45" dirty="0">
                <a:latin typeface="Bell MT" panose="02020503060305020303" pitchFamily="18" charset="0"/>
                <a:cs typeface="Calibri"/>
              </a:rPr>
              <a:t> </a:t>
            </a:r>
            <a:r>
              <a:rPr lang="en-US" spc="-20" dirty="0">
                <a:latin typeface="Bell MT" panose="02020503060305020303" pitchFamily="18" charset="0"/>
                <a:cs typeface="Calibri"/>
              </a:rPr>
              <a:t>size</a:t>
            </a:r>
            <a:endParaRPr lang="en-US" dirty="0">
              <a:latin typeface="Bell MT" panose="02020503060305020303" pitchFamily="18" charset="0"/>
              <a:cs typeface="Calibri"/>
            </a:endParaRPr>
          </a:p>
          <a:p>
            <a:pPr marL="174625" lvl="1" indent="-155575">
              <a:lnSpc>
                <a:spcPct val="100000"/>
              </a:lnSpc>
              <a:spcBef>
                <a:spcPts val="480"/>
              </a:spcBef>
              <a:buAutoNum type="alphaUcPeriod" startAt="2"/>
              <a:tabLst>
                <a:tab pos="174625" algn="l"/>
              </a:tabLst>
            </a:pPr>
            <a:r>
              <a:rPr lang="en-US" dirty="0">
                <a:latin typeface="Bell MT" panose="02020503060305020303" pitchFamily="18" charset="0"/>
                <a:cs typeface="Calibri"/>
              </a:rPr>
              <a:t>  </a:t>
            </a:r>
            <a:r>
              <a:rPr dirty="0">
                <a:latin typeface="Bell MT" panose="02020503060305020303" pitchFamily="18" charset="0"/>
                <a:cs typeface="Calibri"/>
              </a:rPr>
              <a:t>Founder</a:t>
            </a:r>
            <a:r>
              <a:rPr spc="-7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Patterns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 marL="168275" marR="73660">
              <a:lnSpc>
                <a:spcPts val="1920"/>
              </a:lnSpc>
              <a:spcBef>
                <a:spcPts val="120"/>
              </a:spcBef>
            </a:pPr>
            <a:r>
              <a:rPr spc="-10" dirty="0">
                <a:latin typeface="Bell MT" panose="02020503060305020303" pitchFamily="18" charset="0"/>
                <a:cs typeface="Calibri"/>
              </a:rPr>
              <a:t>Co-founded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startups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received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more</a:t>
            </a:r>
            <a:r>
              <a:rPr spc="-2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deals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than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solo</a:t>
            </a:r>
            <a:r>
              <a:rPr spc="-5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founders </a:t>
            </a:r>
            <a:r>
              <a:rPr dirty="0">
                <a:latin typeface="Bell MT" panose="02020503060305020303" pitchFamily="18" charset="0"/>
                <a:cs typeface="Calibri"/>
              </a:rPr>
              <a:t>Gender</a:t>
            </a:r>
            <a:r>
              <a:rPr spc="-3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(if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available)</a:t>
            </a:r>
            <a:r>
              <a:rPr spc="-2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had</a:t>
            </a:r>
            <a:r>
              <a:rPr spc="-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influence on</a:t>
            </a:r>
            <a:r>
              <a:rPr spc="-1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deal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success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 marL="201295" lvl="1" indent="-154940">
              <a:lnSpc>
                <a:spcPct val="100000"/>
              </a:lnSpc>
              <a:spcBef>
                <a:spcPts val="340"/>
              </a:spcBef>
              <a:buFont typeface="Calibri"/>
              <a:buAutoNum type="alphaUcPeriod" startAt="3"/>
              <a:tabLst>
                <a:tab pos="201295" algn="l"/>
              </a:tabLst>
            </a:pPr>
            <a:r>
              <a:rPr dirty="0">
                <a:latin typeface="Bell MT" panose="02020503060305020303" pitchFamily="18" charset="0"/>
                <a:cs typeface="Calibri"/>
              </a:rPr>
              <a:t>Funding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Stage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Insights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 marL="168275">
              <a:lnSpc>
                <a:spcPct val="100000"/>
              </a:lnSpc>
              <a:spcBef>
                <a:spcPts val="935"/>
              </a:spcBef>
            </a:pPr>
            <a:r>
              <a:rPr dirty="0">
                <a:latin typeface="Bell MT" panose="02020503060305020303" pitchFamily="18" charset="0"/>
                <a:cs typeface="Calibri"/>
              </a:rPr>
              <a:t>Most</a:t>
            </a:r>
            <a:r>
              <a:rPr spc="-4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deals</a:t>
            </a:r>
            <a:r>
              <a:rPr spc="-3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occurred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in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[Seed]</a:t>
            </a:r>
            <a:r>
              <a:rPr spc="-50" dirty="0">
                <a:latin typeface="Bell MT" panose="02020503060305020303" pitchFamily="18" charset="0"/>
                <a:cs typeface="Calibri"/>
              </a:rPr>
              <a:t> </a:t>
            </a:r>
            <a:r>
              <a:rPr spc="-20" dirty="0">
                <a:latin typeface="Bell MT" panose="02020503060305020303" pitchFamily="18" charset="0"/>
                <a:cs typeface="Calibri"/>
              </a:rPr>
              <a:t>stage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 marL="168275">
              <a:lnSpc>
                <a:spcPct val="100000"/>
              </a:lnSpc>
              <a:spcBef>
                <a:spcPts val="480"/>
              </a:spcBef>
            </a:pPr>
            <a:r>
              <a:rPr dirty="0">
                <a:latin typeface="Bell MT" panose="02020503060305020303" pitchFamily="18" charset="0"/>
                <a:cs typeface="Calibri"/>
              </a:rPr>
              <a:t>Series</a:t>
            </a:r>
            <a:r>
              <a:rPr spc="-3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A/B</a:t>
            </a:r>
            <a:r>
              <a:rPr spc="-2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had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fewer</a:t>
            </a:r>
            <a:r>
              <a:rPr spc="-4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but</a:t>
            </a:r>
            <a:r>
              <a:rPr spc="-15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higher-</a:t>
            </a:r>
            <a:r>
              <a:rPr dirty="0">
                <a:latin typeface="Bell MT" panose="02020503060305020303" pitchFamily="18" charset="0"/>
                <a:cs typeface="Calibri"/>
              </a:rPr>
              <a:t>value</a:t>
            </a:r>
            <a:r>
              <a:rPr spc="-15" dirty="0">
                <a:latin typeface="Bell MT" panose="02020503060305020303" pitchFamily="18" charset="0"/>
                <a:cs typeface="Calibri"/>
              </a:rPr>
              <a:t> </a:t>
            </a:r>
            <a:r>
              <a:rPr spc="-20" dirty="0">
                <a:latin typeface="Bell MT" panose="02020503060305020303" pitchFamily="18" charset="0"/>
                <a:cs typeface="Calibri"/>
              </a:rPr>
              <a:t>deals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dirty="0">
              <a:latin typeface="Bell MT" panose="02020503060305020303" pitchFamily="18" charset="0"/>
              <a:cs typeface="Calibri"/>
            </a:endParaRPr>
          </a:p>
          <a:p>
            <a:pPr marL="183515" lvl="1" indent="-164465">
              <a:lnSpc>
                <a:spcPct val="100000"/>
              </a:lnSpc>
              <a:buAutoNum type="alphaUcPeriod" startAt="4"/>
              <a:tabLst>
                <a:tab pos="183515" algn="l"/>
              </a:tabLst>
            </a:pPr>
            <a:r>
              <a:rPr spc="-10" dirty="0">
                <a:latin typeface="Bell MT" panose="02020503060305020303" pitchFamily="18" charset="0"/>
                <a:cs typeface="Calibri"/>
              </a:rPr>
              <a:t>Investor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Behavior</a:t>
            </a:r>
            <a:endParaRPr dirty="0">
              <a:latin typeface="Bell MT" panose="02020503060305020303" pitchFamily="18" charset="0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505"/>
              </a:spcBef>
            </a:pPr>
            <a:r>
              <a:rPr dirty="0">
                <a:latin typeface="Bell MT" panose="02020503060305020303" pitchFamily="18" charset="0"/>
                <a:cs typeface="Calibri"/>
              </a:rPr>
              <a:t>Most</a:t>
            </a:r>
            <a:r>
              <a:rPr spc="-3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active</a:t>
            </a:r>
            <a:r>
              <a:rPr spc="-25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>
                <a:latin typeface="Bell MT" panose="02020503060305020303" pitchFamily="18" charset="0"/>
                <a:cs typeface="Calibri"/>
              </a:rPr>
              <a:t>investors:</a:t>
            </a:r>
            <a:r>
              <a:rPr spc="-40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[e.g.,</a:t>
            </a:r>
            <a:r>
              <a:rPr spc="-35" dirty="0">
                <a:latin typeface="Bell MT" panose="02020503060305020303" pitchFamily="18" charset="0"/>
                <a:cs typeface="Calibri"/>
              </a:rPr>
              <a:t> </a:t>
            </a:r>
            <a:r>
              <a:rPr dirty="0">
                <a:latin typeface="Bell MT" panose="02020503060305020303" pitchFamily="18" charset="0"/>
                <a:cs typeface="Calibri"/>
              </a:rPr>
              <a:t>Aman,</a:t>
            </a:r>
            <a:r>
              <a:rPr spc="-40" dirty="0">
                <a:latin typeface="Bell MT" panose="02020503060305020303" pitchFamily="18" charset="0"/>
                <a:cs typeface="Calibri"/>
              </a:rPr>
              <a:t> </a:t>
            </a:r>
            <a:r>
              <a:rPr spc="-10" dirty="0" err="1">
                <a:latin typeface="Bell MT" panose="02020503060305020303" pitchFamily="18" charset="0"/>
                <a:cs typeface="Calibri"/>
              </a:rPr>
              <a:t>Peyush</a:t>
            </a:r>
            <a:r>
              <a:rPr spc="-10" dirty="0">
                <a:latin typeface="Bell MT" panose="02020503060305020303" pitchFamily="18" charset="0"/>
                <a:cs typeface="Calibri"/>
              </a:rPr>
              <a:t>]</a:t>
            </a:r>
            <a:endParaRPr lang="en-US" spc="-10" dirty="0">
              <a:latin typeface="Bell MT" panose="02020503060305020303" pitchFamily="18" charset="0"/>
              <a:cs typeface="Calibri"/>
            </a:endParaRPr>
          </a:p>
          <a:p>
            <a:pPr marL="100965">
              <a:lnSpc>
                <a:spcPct val="100000"/>
              </a:lnSpc>
              <a:spcBef>
                <a:spcPts val="505"/>
              </a:spcBef>
            </a:pPr>
            <a:endParaRPr lang="en-IN"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" y="476719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1986"/>
                </a:lnTo>
                <a:lnTo>
                  <a:pt x="7437" y="7413"/>
                </a:lnTo>
                <a:lnTo>
                  <a:pt x="1995" y="15484"/>
                </a:lnTo>
                <a:lnTo>
                  <a:pt x="0" y="25400"/>
                </a:lnTo>
                <a:lnTo>
                  <a:pt x="1995" y="35262"/>
                </a:lnTo>
                <a:lnTo>
                  <a:pt x="7437" y="43338"/>
                </a:lnTo>
                <a:lnTo>
                  <a:pt x="15510" y="48795"/>
                </a:lnTo>
                <a:lnTo>
                  <a:pt x="25400" y="50800"/>
                </a:lnTo>
                <a:lnTo>
                  <a:pt x="35289" y="48795"/>
                </a:lnTo>
                <a:lnTo>
                  <a:pt x="43362" y="43338"/>
                </a:lnTo>
                <a:lnTo>
                  <a:pt x="48804" y="35262"/>
                </a:lnTo>
                <a:lnTo>
                  <a:pt x="50800" y="25400"/>
                </a:lnTo>
                <a:lnTo>
                  <a:pt x="48804" y="15484"/>
                </a:lnTo>
                <a:lnTo>
                  <a:pt x="43362" y="7413"/>
                </a:lnTo>
                <a:lnTo>
                  <a:pt x="35289" y="198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500" y="555675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2004"/>
                </a:lnTo>
                <a:lnTo>
                  <a:pt x="7437" y="7461"/>
                </a:lnTo>
                <a:lnTo>
                  <a:pt x="1995" y="15537"/>
                </a:lnTo>
                <a:lnTo>
                  <a:pt x="0" y="25399"/>
                </a:lnTo>
                <a:lnTo>
                  <a:pt x="1995" y="35315"/>
                </a:lnTo>
                <a:lnTo>
                  <a:pt x="7437" y="43386"/>
                </a:lnTo>
                <a:lnTo>
                  <a:pt x="15510" y="48813"/>
                </a:lnTo>
                <a:lnTo>
                  <a:pt x="25400" y="50799"/>
                </a:lnTo>
                <a:lnTo>
                  <a:pt x="35289" y="48813"/>
                </a:lnTo>
                <a:lnTo>
                  <a:pt x="43362" y="43386"/>
                </a:lnTo>
                <a:lnTo>
                  <a:pt x="48804" y="35315"/>
                </a:lnTo>
                <a:lnTo>
                  <a:pt x="50800" y="25399"/>
                </a:lnTo>
                <a:lnTo>
                  <a:pt x="48804" y="15537"/>
                </a:lnTo>
                <a:lnTo>
                  <a:pt x="43362" y="7461"/>
                </a:lnTo>
                <a:lnTo>
                  <a:pt x="35289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3572" y="2094357"/>
            <a:ext cx="20624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5.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Dashboard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423922"/>
            <a:ext cx="9199245" cy="49389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6.</a:t>
            </a:r>
            <a:r>
              <a:rPr spc="-50" dirty="0"/>
              <a:t> </a:t>
            </a:r>
            <a:r>
              <a:rPr dirty="0"/>
              <a:t>Conclusion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876" y="2591180"/>
            <a:ext cx="8542224" cy="1192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Bell MT" panose="02020503060305020303" pitchFamily="18" charset="0"/>
                <a:cs typeface="Calibri"/>
              </a:rPr>
              <a:t>Investors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heavily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favor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certain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industries</a:t>
            </a:r>
            <a:r>
              <a:rPr sz="1400" b="1" spc="22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entrepreneurs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should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align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with</a:t>
            </a:r>
            <a:r>
              <a:rPr sz="1400" b="1" spc="-2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those</a:t>
            </a:r>
            <a:endParaRPr sz="1400" b="1" dirty="0">
              <a:latin typeface="Bell MT" panose="02020503060305020303" pitchFamily="18" charset="0"/>
              <a:cs typeface="Calibri"/>
            </a:endParaRPr>
          </a:p>
          <a:p>
            <a:pPr marL="12700" marR="995044">
              <a:lnSpc>
                <a:spcPct val="241800"/>
              </a:lnSpc>
            </a:pPr>
            <a:r>
              <a:rPr sz="1400" b="1" spc="-10" dirty="0">
                <a:latin typeface="Bell MT" panose="02020503060305020303" pitchFamily="18" charset="0"/>
                <a:cs typeface="Calibri"/>
              </a:rPr>
              <a:t>Co-founders</a:t>
            </a:r>
            <a:r>
              <a:rPr sz="1400" b="1" spc="-3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and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clearly</a:t>
            </a:r>
            <a:r>
              <a:rPr sz="1400" b="1" spc="-3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defined</a:t>
            </a:r>
            <a:r>
              <a:rPr sz="1400" b="1" spc="-2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pitches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result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in</a:t>
            </a:r>
            <a:r>
              <a:rPr sz="1400" b="1" spc="-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higher</a:t>
            </a:r>
            <a:r>
              <a:rPr sz="1400" b="1" spc="-5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success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Certain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sharks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have</a:t>
            </a:r>
            <a:r>
              <a:rPr sz="1400" b="1" spc="-3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preferences;</a:t>
            </a:r>
            <a:r>
              <a:rPr sz="1400" b="1" spc="-45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align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dirty="0">
                <a:latin typeface="Bell MT" panose="02020503060305020303" pitchFamily="18" charset="0"/>
                <a:cs typeface="Calibri"/>
              </a:rPr>
              <a:t>pitch</a:t>
            </a:r>
            <a:r>
              <a:rPr sz="1400" b="1" spc="-40" dirty="0">
                <a:latin typeface="Bell MT" panose="02020503060305020303" pitchFamily="18" charset="0"/>
                <a:cs typeface="Calibri"/>
              </a:rPr>
              <a:t> </a:t>
            </a:r>
            <a:r>
              <a:rPr sz="1400" b="1" spc="-10" dirty="0">
                <a:latin typeface="Bell MT" panose="02020503060305020303" pitchFamily="18" charset="0"/>
                <a:cs typeface="Calibri"/>
              </a:rPr>
              <a:t>accordingly</a:t>
            </a:r>
            <a:endParaRPr sz="1400" b="1" dirty="0">
              <a:latin typeface="Bell MT" panose="02020503060305020303" pitchFamily="18" charset="0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" y="270573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2004"/>
                </a:lnTo>
                <a:lnTo>
                  <a:pt x="7437" y="7461"/>
                </a:lnTo>
                <a:lnTo>
                  <a:pt x="1995" y="15537"/>
                </a:lnTo>
                <a:lnTo>
                  <a:pt x="0" y="25400"/>
                </a:lnTo>
                <a:lnTo>
                  <a:pt x="1995" y="35315"/>
                </a:lnTo>
                <a:lnTo>
                  <a:pt x="7437" y="43386"/>
                </a:lnTo>
                <a:lnTo>
                  <a:pt x="15510" y="48813"/>
                </a:lnTo>
                <a:lnTo>
                  <a:pt x="25400" y="50800"/>
                </a:lnTo>
                <a:lnTo>
                  <a:pt x="35289" y="48813"/>
                </a:lnTo>
                <a:lnTo>
                  <a:pt x="43362" y="43386"/>
                </a:lnTo>
                <a:lnTo>
                  <a:pt x="48804" y="35315"/>
                </a:lnTo>
                <a:lnTo>
                  <a:pt x="50800" y="25400"/>
                </a:lnTo>
                <a:lnTo>
                  <a:pt x="48804" y="15537"/>
                </a:lnTo>
                <a:lnTo>
                  <a:pt x="43362" y="7461"/>
                </a:lnTo>
                <a:lnTo>
                  <a:pt x="35289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500" y="314858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2004"/>
                </a:lnTo>
                <a:lnTo>
                  <a:pt x="7437" y="7461"/>
                </a:lnTo>
                <a:lnTo>
                  <a:pt x="1995" y="15537"/>
                </a:lnTo>
                <a:lnTo>
                  <a:pt x="0" y="25400"/>
                </a:lnTo>
                <a:lnTo>
                  <a:pt x="1995" y="35262"/>
                </a:lnTo>
                <a:lnTo>
                  <a:pt x="7437" y="43338"/>
                </a:lnTo>
                <a:lnTo>
                  <a:pt x="15510" y="48795"/>
                </a:lnTo>
                <a:lnTo>
                  <a:pt x="25400" y="50800"/>
                </a:lnTo>
                <a:lnTo>
                  <a:pt x="35289" y="48795"/>
                </a:lnTo>
                <a:lnTo>
                  <a:pt x="43362" y="43338"/>
                </a:lnTo>
                <a:lnTo>
                  <a:pt x="48804" y="35262"/>
                </a:lnTo>
                <a:lnTo>
                  <a:pt x="50800" y="25400"/>
                </a:lnTo>
                <a:lnTo>
                  <a:pt x="48804" y="15537"/>
                </a:lnTo>
                <a:lnTo>
                  <a:pt x="43362" y="7461"/>
                </a:lnTo>
                <a:lnTo>
                  <a:pt x="35289" y="2004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35914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0"/>
                </a:moveTo>
                <a:lnTo>
                  <a:pt x="15510" y="1986"/>
                </a:lnTo>
                <a:lnTo>
                  <a:pt x="7437" y="7413"/>
                </a:lnTo>
                <a:lnTo>
                  <a:pt x="1995" y="15484"/>
                </a:lnTo>
                <a:lnTo>
                  <a:pt x="0" y="25400"/>
                </a:lnTo>
                <a:lnTo>
                  <a:pt x="1995" y="35262"/>
                </a:lnTo>
                <a:lnTo>
                  <a:pt x="7437" y="43338"/>
                </a:lnTo>
                <a:lnTo>
                  <a:pt x="15510" y="48795"/>
                </a:lnTo>
                <a:lnTo>
                  <a:pt x="25400" y="50800"/>
                </a:lnTo>
                <a:lnTo>
                  <a:pt x="35289" y="48795"/>
                </a:lnTo>
                <a:lnTo>
                  <a:pt x="43362" y="43338"/>
                </a:lnTo>
                <a:lnTo>
                  <a:pt x="48804" y="35262"/>
                </a:lnTo>
                <a:lnTo>
                  <a:pt x="50800" y="25400"/>
                </a:lnTo>
                <a:lnTo>
                  <a:pt x="48804" y="15484"/>
                </a:lnTo>
                <a:lnTo>
                  <a:pt x="43362" y="7413"/>
                </a:lnTo>
                <a:lnTo>
                  <a:pt x="35289" y="198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241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Bell MT</vt:lpstr>
      <vt:lpstr>Bodoni MT</vt:lpstr>
      <vt:lpstr>Book Antiqua</vt:lpstr>
      <vt:lpstr>Calibri</vt:lpstr>
      <vt:lpstr>Cambria</vt:lpstr>
      <vt:lpstr>Century Gothic</vt:lpstr>
      <vt:lpstr>Palatino Linotype</vt:lpstr>
      <vt:lpstr>Wingdings 3</vt:lpstr>
      <vt:lpstr>Ion</vt:lpstr>
      <vt:lpstr>Title: Startup Investment Analysis using Shark Tank Data    </vt:lpstr>
      <vt:lpstr>2. Objective</vt:lpstr>
      <vt:lpstr>PowerPoint Presentation</vt:lpstr>
      <vt:lpstr>PowerPoint Presentation</vt:lpstr>
      <vt:lpstr>6. 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vinod kumar</dc:creator>
  <cp:lastModifiedBy>k vinod kumar</cp:lastModifiedBy>
  <cp:revision>1</cp:revision>
  <dcterms:created xsi:type="dcterms:W3CDTF">2025-06-26T15:28:51Z</dcterms:created>
  <dcterms:modified xsi:type="dcterms:W3CDTF">2025-06-26T15:52:04Z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2025-06-26T00:00:00Z</vt:filetime>
  </property>
  <property fmtid="{D5CDD505-2E9C-101B-9397-08002B2CF9AE}" pid="5" name="Producer">
    <vt:lpwstr>www.ilovepdf.com</vt:lpwstr>
  </property>
</Properties>
</file>