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3FC779-5B15-4A9B-A911-8DAD6668FFCC}" v="4" dt="2022-05-27T07:38:42.626"/>
  </p1510:revLst>
</p1510:revInfo>
</file>

<file path=ppt/tableStyles.xml><?xml version="1.0" encoding="utf-8"?>
<a:tblStyleLst xmlns:a="http://schemas.openxmlformats.org/drawingml/2006/main" def="{5C22544A-7EE6-4342-B048-85BDC9FD1C3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p:cViewPr varScale="1">
        <p:scale>
          <a:sx n="55" d="100"/>
          <a:sy n="55" d="100"/>
        </p:scale>
        <p:origin x="1574" y="77"/>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unal Jadhav" userId="cacda12d37efd8f1" providerId="LiveId" clId="{32CF6894-EA28-4937-8F85-610E526FC458}"/>
    <pc:docChg chg="modSld">
      <pc:chgData name="Mrunal Jadhav" userId="cacda12d37efd8f1" providerId="LiveId" clId="{32CF6894-EA28-4937-8F85-610E526FC458}" dt="2022-05-27T17:31:01.298" v="57" actId="20577"/>
      <pc:docMkLst>
        <pc:docMk/>
      </pc:docMkLst>
      <pc:sldChg chg="modSp mod">
        <pc:chgData name="Mrunal Jadhav" userId="cacda12d37efd8f1" providerId="LiveId" clId="{32CF6894-EA28-4937-8F85-610E526FC458}" dt="2022-05-27T17:31:01.298" v="57" actId="20577"/>
        <pc:sldMkLst>
          <pc:docMk/>
          <pc:sldMk cId="0" sldId="257"/>
        </pc:sldMkLst>
        <pc:spChg chg="mod">
          <ac:chgData name="Mrunal Jadhav" userId="cacda12d37efd8f1" providerId="LiveId" clId="{32CF6894-EA28-4937-8F85-610E526FC458}" dt="2022-05-27T17:31:01.298" v="57" actId="20577"/>
          <ac:spMkLst>
            <pc:docMk/>
            <pc:sldMk cId="0" sldId="257"/>
            <ac:spMk id="10485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25"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48626"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p:sp>
      <p:sp>
        <p:nvSpPr>
          <p:cNvPr id="104859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048579"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048580"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048581"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p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48620"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1048621" name="“Type a quote here.”"/>
          <p:cNvSpPr txBox="1">
            <a:spLocks noGrp="1"/>
          </p:cNvSpPr>
          <p:nvPr>
            <p:ph type="body" sz="quarter" idx="14"/>
          </p:nvPr>
        </p:nvSpPr>
        <p:spPr>
          <a:xfrm>
            <a:off x="1270000" y="4267111"/>
            <a:ext cx="10464800" cy="609778"/>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1048622"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48608"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dirty="0"/>
          </a:p>
        </p:txBody>
      </p:sp>
      <p:sp>
        <p:nvSpPr>
          <p:cNvPr id="1048609"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48607"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1048598"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dirty="0"/>
          </a:p>
        </p:txBody>
      </p:sp>
      <p:sp>
        <p:nvSpPr>
          <p:cNvPr id="1048599"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1048600"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048601"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1048618"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1048619"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048594"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dirty="0"/>
          </a:p>
        </p:txBody>
      </p:sp>
      <p:sp>
        <p:nvSpPr>
          <p:cNvPr id="1048595"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1048596"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048597"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048602" name="Title Text"/>
          <p:cNvSpPr txBox="1">
            <a:spLocks noGrp="1"/>
          </p:cNvSpPr>
          <p:nvPr>
            <p:ph type="title"/>
          </p:nvPr>
        </p:nvSpPr>
        <p:spPr>
          <a:prstGeom prst="rect">
            <a:avLst/>
          </a:prstGeom>
        </p:spPr>
        <p:txBody>
          <a:bodyPr/>
          <a:lstStyle/>
          <a:p>
            <a:r>
              <a:t>Title Text</a:t>
            </a:r>
          </a:p>
        </p:txBody>
      </p:sp>
      <p:sp>
        <p:nvSpPr>
          <p:cNvPr id="1048603"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48604" name="Title Text"/>
          <p:cNvSpPr txBox="1">
            <a:spLocks noGrp="1"/>
          </p:cNvSpPr>
          <p:nvPr>
            <p:ph type="title"/>
          </p:nvPr>
        </p:nvSpPr>
        <p:spPr>
          <a:prstGeom prst="rect">
            <a:avLst/>
          </a:prstGeom>
        </p:spPr>
        <p:txBody>
          <a:bodyPr/>
          <a:lstStyle/>
          <a:p>
            <a:r>
              <a:t>Title Text</a:t>
            </a:r>
          </a:p>
        </p:txBody>
      </p:sp>
      <p:sp>
        <p:nvSpPr>
          <p:cNvPr id="104860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8606"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48610"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dirty="0"/>
          </a:p>
        </p:txBody>
      </p:sp>
      <p:sp>
        <p:nvSpPr>
          <p:cNvPr id="1048611" name="Title Text"/>
          <p:cNvSpPr txBox="1">
            <a:spLocks noGrp="1"/>
          </p:cNvSpPr>
          <p:nvPr>
            <p:ph type="title"/>
          </p:nvPr>
        </p:nvSpPr>
        <p:spPr>
          <a:prstGeom prst="rect">
            <a:avLst/>
          </a:prstGeom>
        </p:spPr>
        <p:txBody>
          <a:bodyPr/>
          <a:lstStyle/>
          <a:p>
            <a:r>
              <a:t>Title Text</a:t>
            </a:r>
          </a:p>
        </p:txBody>
      </p:sp>
      <p:sp>
        <p:nvSpPr>
          <p:cNvPr id="1048612"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1048613"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048623"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8624"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48614"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dirty="0"/>
          </a:p>
        </p:txBody>
      </p:sp>
      <p:sp>
        <p:nvSpPr>
          <p:cNvPr id="1048615"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dirty="0"/>
          </a:p>
        </p:txBody>
      </p:sp>
      <p:sp>
        <p:nvSpPr>
          <p:cNvPr id="1048616"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dirty="0"/>
          </a:p>
        </p:txBody>
      </p:sp>
      <p:sp>
        <p:nvSpPr>
          <p:cNvPr id="1048617"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Title Text"/>
          <p:cNvSpPr txBox="1">
            <a:spLocks noGrp="1"/>
          </p:cNvSpPr>
          <p:nvPr>
            <p:ph type="title"/>
          </p:nvPr>
        </p:nvSpPr>
        <p:spPr>
          <a:xfrm>
            <a:off x="952500" y="254000"/>
            <a:ext cx="11099800" cy="2159000"/>
          </a:xfrm>
          <a:prstGeom prst="rect">
            <a:avLst/>
          </a:prstGeom>
          <a:ln w="12700">
            <a:miter lim="400000"/>
          </a:ln>
        </p:spPr>
        <p:txBody>
          <a:bodyPr lIns="50800" tIns="50800" rIns="50800" bIns="50800" anchor="ctr">
            <a:normAutofit/>
          </a:bodyPr>
          <a:lstStyle/>
          <a:p>
            <a:r>
              <a:t>Title Text</a:t>
            </a:r>
          </a:p>
        </p:txBody>
      </p:sp>
      <p:sp>
        <p:nvSpPr>
          <p:cNvPr id="1048577" name="Body Level One…"/>
          <p:cNvSpPr txBox="1">
            <a:spLocks noGrp="1"/>
          </p:cNvSpPr>
          <p:nvPr>
            <p:ph type="body" idx="1"/>
          </p:nvPr>
        </p:nvSpPr>
        <p:spPr>
          <a:xfrm>
            <a:off x="952500" y="2590800"/>
            <a:ext cx="11099800" cy="6286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1048578" name="Slide Number"/>
          <p:cNvSpPr txBox="1">
            <a:spLocks noGrp="1"/>
          </p:cNvSpPr>
          <p:nvPr>
            <p:ph type="sldNum" sz="quarter" idx="2"/>
          </p:nvPr>
        </p:nvSpPr>
        <p:spPr>
          <a:xfrm>
            <a:off x="6328884" y="9296400"/>
            <a:ext cx="340259" cy="324308"/>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p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png"/><Relationship Id="rId7" Type="http://schemas.openxmlformats.org/officeDocument/2006/relationships/hyperlink" Target="../Desktop/MCCS22059.doc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053/jhin.2000.0854" TargetMode="External"/><Relationship Id="rId5" Type="http://schemas.openxmlformats.org/officeDocument/2006/relationships/hyperlink" Target="https://ieeexplore.ieee.org/document/9299586" TargetMode="External"/><Relationship Id="rId4" Type="http://schemas.openxmlformats.org/officeDocument/2006/relationships/image" Target="../media/image2.jpe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Title"/>
          <p:cNvSpPr txBox="1">
            <a:spLocks noGrp="1"/>
          </p:cNvSpPr>
          <p:nvPr>
            <p:ph type="ctrTitle"/>
          </p:nvPr>
        </p:nvSpPr>
        <p:spPr>
          <a:xfrm>
            <a:off x="910652" y="560256"/>
            <a:ext cx="1753809" cy="960804"/>
          </a:xfrm>
          <a:prstGeom prst="rect">
            <a:avLst/>
          </a:prstGeom>
          <a:solidFill>
            <a:schemeClr val="bg1"/>
          </a:solidFill>
          <a:ln>
            <a:solidFill>
              <a:schemeClr val="bg1"/>
            </a:solidFill>
          </a:ln>
        </p:spPr>
        <p:txBody>
          <a:bodyPr/>
          <a:lstStyle/>
          <a:p>
            <a:pPr>
              <a:defRPr sz="2200">
                <a:solidFill>
                  <a:srgbClr val="FFFFFF"/>
                </a:solidFill>
              </a:defRPr>
            </a:pPr>
            <a:endParaRPr dirty="0"/>
          </a:p>
        </p:txBody>
      </p:sp>
      <p:sp>
        <p:nvSpPr>
          <p:cNvPr id="1048584" name="Rectangle"/>
          <p:cNvSpPr txBox="1"/>
          <p:nvPr/>
        </p:nvSpPr>
        <p:spPr>
          <a:xfrm>
            <a:off x="431346" y="1422020"/>
            <a:ext cx="12115800" cy="520846"/>
          </a:xfrm>
          <a:prstGeom prst="rect">
            <a:avLst/>
          </a:prstGeom>
          <a:no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lIns="50800" tIns="9144" rIns="50800" bIns="50800" anchor="b">
            <a:normAutofit fontScale="95833"/>
          </a:bodyPr>
          <a:lstStyle/>
          <a:p>
            <a:r>
              <a:rPr lang="en-US" sz="2800" dirty="0">
                <a:solidFill>
                  <a:srgbClr val="7030A0"/>
                </a:solidFill>
                <a:ea typeface="Tahoma" pitchFamily="34" charset="0"/>
                <a:cs typeface="Tahoma" pitchFamily="34" charset="0"/>
              </a:rPr>
              <a:t>ADVANCED SAFETY HELMET FOR WORKERS </a:t>
            </a:r>
          </a:p>
        </p:txBody>
      </p:sp>
      <p:sp>
        <p:nvSpPr>
          <p:cNvPr id="1048585" name="Pimpri Chinchwad Education Trust’s…"/>
          <p:cNvSpPr txBox="1"/>
          <p:nvPr/>
        </p:nvSpPr>
        <p:spPr>
          <a:xfrm>
            <a:off x="76200" y="7440"/>
            <a:ext cx="12750800" cy="1371600"/>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50800" tIns="50800" rIns="50800" bIns="50800" anchor="b">
            <a:normAutofit fontScale="94172"/>
          </a:bodyPr>
          <a:lstStyle/>
          <a:p>
            <a:pPr defTabSz="455675">
              <a:defRPr sz="1716" b="0">
                <a:solidFill>
                  <a:srgbClr val="FFFFFF"/>
                </a:solidFill>
                <a:latin typeface="+mn-lt"/>
                <a:ea typeface="+mn-ea"/>
                <a:cs typeface="+mn-cs"/>
                <a:sym typeface="Helvetica Neue Medium"/>
              </a:defRPr>
            </a:pPr>
            <a:r>
              <a:rPr lang="en-US" sz="2800" dirty="0">
                <a:latin typeface="Tahoma" panose="020B0604030504040204" pitchFamily="34" charset="0"/>
                <a:ea typeface="Tahoma" panose="020B0604030504040204" pitchFamily="34" charset="0"/>
                <a:cs typeface="Tahoma" panose="020B0604030504040204" pitchFamily="34" charset="0"/>
              </a:rPr>
              <a:t>Pimpri Chinchwad Education Trust’s</a:t>
            </a:r>
          </a:p>
          <a:p>
            <a:pPr defTabSz="455675">
              <a:defRPr sz="1716" b="0">
                <a:solidFill>
                  <a:srgbClr val="FFFFFF"/>
                </a:solidFill>
                <a:latin typeface="+mn-lt"/>
                <a:ea typeface="+mn-ea"/>
                <a:cs typeface="+mn-cs"/>
                <a:sym typeface="Helvetica Neue Medium"/>
              </a:defRPr>
            </a:pPr>
            <a:r>
              <a:rPr lang="en-US" sz="2800" dirty="0">
                <a:latin typeface="Tahoma" panose="020B0604030504040204" pitchFamily="34" charset="0"/>
                <a:ea typeface="Tahoma" panose="020B0604030504040204" pitchFamily="34" charset="0"/>
                <a:cs typeface="Tahoma" panose="020B0604030504040204" pitchFamily="34" charset="0"/>
              </a:rPr>
              <a:t>Pimpri Chinchwad College of Engineering and Research, Ravet</a:t>
            </a:r>
          </a:p>
          <a:p>
            <a:pPr defTabSz="455675">
              <a:defRPr sz="1716" b="0">
                <a:solidFill>
                  <a:srgbClr val="FFFFFF"/>
                </a:solidFill>
                <a:latin typeface="+mn-lt"/>
                <a:ea typeface="+mn-ea"/>
                <a:cs typeface="+mn-cs"/>
                <a:sym typeface="Helvetica Neue Medium"/>
              </a:defRPr>
            </a:pPr>
            <a:r>
              <a:rPr lang="en-US" sz="2800" dirty="0">
                <a:latin typeface="Tahoma" panose="020B0604030504040204" pitchFamily="34" charset="0"/>
                <a:ea typeface="Tahoma" panose="020B0604030504040204" pitchFamily="34" charset="0"/>
                <a:cs typeface="Tahoma" panose="020B0604030504040204" pitchFamily="34" charset="0"/>
              </a:rPr>
              <a:t>Department  of Electronics and Telecommunication Engineering </a:t>
            </a:r>
          </a:p>
        </p:txBody>
      </p:sp>
      <p:pic>
        <p:nvPicPr>
          <p:cNvPr id="2097152" name="Picture 10"/>
          <p:cNvPicPr>
            <a:picLocks/>
          </p:cNvPicPr>
          <p:nvPr/>
        </p:nvPicPr>
        <p:blipFill>
          <a:blip r:embed="rId3"/>
          <a:srcRect/>
          <a:stretch>
            <a:fillRect/>
          </a:stretch>
        </p:blipFill>
        <p:spPr bwMode="auto">
          <a:xfrm>
            <a:off x="144689" y="83640"/>
            <a:ext cx="1404711" cy="1219200"/>
          </a:xfrm>
          <a:prstGeom prst="rect">
            <a:avLst/>
          </a:prstGeom>
          <a:noFill/>
        </p:spPr>
      </p:pic>
      <p:sp>
        <p:nvSpPr>
          <p:cNvPr id="1048590" name="AutoShape 2" descr="Inline image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4" name="Picture 8" descr="C:\Users\Lab411\Desktop\PCCOE&amp;R Logo.jpg">
            <a:extLst>
              <a:ext uri="{FF2B5EF4-FFF2-40B4-BE49-F238E27FC236}">
                <a16:creationId xmlns:a16="http://schemas.microsoft.com/office/drawing/2014/main" id="{1F90AC76-A978-405C-B3EA-75A32FEBC3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03000" y="126620"/>
            <a:ext cx="145134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p:nvGrpSpPr>
        <p:grpSpPr>
          <a:xfrm>
            <a:off x="215224" y="2019004"/>
            <a:ext cx="3891720" cy="2766160"/>
            <a:chOff x="230356" y="1190507"/>
            <a:chExt cx="3891720" cy="3297101"/>
          </a:xfrm>
        </p:grpSpPr>
        <p:sp>
          <p:nvSpPr>
            <p:cNvPr id="17" name="TextBox 16"/>
            <p:cNvSpPr txBox="1"/>
            <p:nvPr/>
          </p:nvSpPr>
          <p:spPr>
            <a:xfrm>
              <a:off x="230356" y="1190507"/>
              <a:ext cx="3891720" cy="562506"/>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dirty="0">
                  <a:solidFill>
                    <a:schemeClr val="bg1"/>
                  </a:solidFill>
                  <a:latin typeface="Times New Roman" pitchFamily="18" charset="0"/>
                  <a:ea typeface="Helvetica Neue"/>
                  <a:cs typeface="Times New Roman" pitchFamily="18" charset="0"/>
                </a:rPr>
                <a:t>Introduction</a:t>
              </a:r>
              <a:endParaRPr kumimoji="0" lang="en-US" sz="2400" b="1" i="0" u="none" strike="noStrike" cap="none" spc="0" normalizeH="0" baseline="0" dirty="0">
                <a:ln>
                  <a:noFill/>
                </a:ln>
                <a:solidFill>
                  <a:schemeClr val="bg1"/>
                </a:solidFill>
                <a:effectLst/>
                <a:latin typeface="Times New Roman" pitchFamily="18" charset="0"/>
                <a:ea typeface="Helvetica Neue"/>
                <a:cs typeface="Times New Roman" pitchFamily="18" charset="0"/>
                <a:sym typeface="Helvetica Neue"/>
              </a:endParaRPr>
            </a:p>
          </p:txBody>
        </p:sp>
        <p:sp>
          <p:nvSpPr>
            <p:cNvPr id="19" name="Rectangle 18"/>
            <p:cNvSpPr/>
            <p:nvPr/>
          </p:nvSpPr>
          <p:spPr>
            <a:xfrm>
              <a:off x="230356" y="1723993"/>
              <a:ext cx="3891719" cy="276361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algn="just"/>
              <a:r>
                <a:rPr lang="en-US" sz="1400" b="0" dirty="0">
                  <a:latin typeface="Times New Roman" panose="02020603050405020304" pitchFamily="18" charset="0"/>
                  <a:ea typeface="Cambria Math" panose="02040503050406030204" pitchFamily="18" charset="0"/>
                  <a:cs typeface="Times New Roman" panose="02020603050405020304" pitchFamily="18" charset="0"/>
                </a:rPr>
                <a:t>The mining industry has the highest incidence of occupational deaths among all industries. There are many case studies behind underground mines. To overcome all these disasters, we have developed a better communication technology which has to be employed for an intelligent sensing and warning system. Safety is the most vital part of any type of industry. The risks are increasing  in case of coal industries.</a:t>
              </a:r>
            </a:p>
            <a:p>
              <a:pPr algn="just"/>
              <a:endParaRPr lang="en-US" sz="1800" b="0" dirty="0">
                <a:latin typeface="Cambria Math" panose="02040503050406030204" pitchFamily="18" charset="0"/>
                <a:ea typeface="Cambria Math" panose="02040503050406030204" pitchFamily="18" charset="0"/>
                <a:cs typeface="Times New Roman" panose="02020603050405020304" pitchFamily="18" charset="0"/>
              </a:endParaRPr>
            </a:p>
          </p:txBody>
        </p:sp>
      </p:grpSp>
      <p:sp>
        <p:nvSpPr>
          <p:cNvPr id="22" name="TextBox 21"/>
          <p:cNvSpPr txBox="1"/>
          <p:nvPr/>
        </p:nvSpPr>
        <p:spPr>
          <a:xfrm>
            <a:off x="215224" y="4729403"/>
            <a:ext cx="3891719" cy="471924"/>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dirty="0">
                <a:ln>
                  <a:noFill/>
                </a:ln>
                <a:solidFill>
                  <a:schemeClr val="bg1"/>
                </a:solidFill>
                <a:effectLst/>
                <a:latin typeface="Times New Roman" pitchFamily="18" charset="0"/>
                <a:ea typeface="Helvetica Neue"/>
                <a:cs typeface="Times New Roman" pitchFamily="18" charset="0"/>
                <a:sym typeface="Helvetica Neue"/>
              </a:rPr>
              <a:t>Working Principle</a:t>
            </a:r>
          </a:p>
        </p:txBody>
      </p:sp>
      <p:sp>
        <p:nvSpPr>
          <p:cNvPr id="25" name="TextBox 24"/>
          <p:cNvSpPr txBox="1"/>
          <p:nvPr/>
        </p:nvSpPr>
        <p:spPr>
          <a:xfrm>
            <a:off x="4231532" y="2023221"/>
            <a:ext cx="4990334" cy="471924"/>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dirty="0">
                <a:solidFill>
                  <a:schemeClr val="bg1"/>
                </a:solidFill>
                <a:latin typeface="Times New Roman" pitchFamily="18" charset="0"/>
                <a:ea typeface="Helvetica Neue"/>
                <a:cs typeface="Times New Roman" pitchFamily="18" charset="0"/>
              </a:rPr>
              <a:t>Circuit</a:t>
            </a:r>
            <a:r>
              <a:rPr kumimoji="0" lang="en-US" sz="2400" b="1" i="0" u="none" strike="noStrike" cap="none" spc="0" normalizeH="0" baseline="0" dirty="0">
                <a:ln>
                  <a:noFill/>
                </a:ln>
                <a:solidFill>
                  <a:schemeClr val="bg1"/>
                </a:solidFill>
                <a:effectLst/>
                <a:latin typeface="Times New Roman" pitchFamily="18" charset="0"/>
                <a:ea typeface="Helvetica Neue"/>
                <a:cs typeface="Times New Roman" pitchFamily="18" charset="0"/>
                <a:sym typeface="Helvetica Neue"/>
              </a:rPr>
              <a:t> Diagram </a:t>
            </a:r>
          </a:p>
        </p:txBody>
      </p:sp>
      <p:grpSp>
        <p:nvGrpSpPr>
          <p:cNvPr id="31" name="Group 30"/>
          <p:cNvGrpSpPr/>
          <p:nvPr/>
        </p:nvGrpSpPr>
        <p:grpSpPr>
          <a:xfrm>
            <a:off x="9315306" y="2023221"/>
            <a:ext cx="3582489" cy="2907129"/>
            <a:chOff x="330200" y="2362200"/>
            <a:chExt cx="3886199" cy="3117177"/>
          </a:xfrm>
        </p:grpSpPr>
        <p:sp>
          <p:nvSpPr>
            <p:cNvPr id="32" name="TextBox 31"/>
            <p:cNvSpPr txBox="1"/>
            <p:nvPr/>
          </p:nvSpPr>
          <p:spPr>
            <a:xfrm>
              <a:off x="330200" y="2362200"/>
              <a:ext cx="3886199" cy="506022"/>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dirty="0">
                  <a:solidFill>
                    <a:schemeClr val="bg1"/>
                  </a:solidFill>
                  <a:latin typeface="Times New Roman" pitchFamily="18" charset="0"/>
                  <a:ea typeface="Helvetica Neue"/>
                  <a:cs typeface="Times New Roman" pitchFamily="18" charset="0"/>
                </a:rPr>
                <a:t>Aim and Objective</a:t>
              </a:r>
              <a:endParaRPr kumimoji="0" lang="en-US" sz="2400" b="1" i="0" u="none" strike="noStrike" cap="none" spc="0" normalizeH="0" baseline="0" dirty="0">
                <a:ln>
                  <a:noFill/>
                </a:ln>
                <a:solidFill>
                  <a:schemeClr val="bg1"/>
                </a:solidFill>
                <a:effectLst/>
                <a:latin typeface="Times New Roman" pitchFamily="18" charset="0"/>
                <a:ea typeface="Helvetica Neue"/>
                <a:cs typeface="Times New Roman" pitchFamily="18" charset="0"/>
                <a:sym typeface="Helvetica Neue"/>
              </a:endParaRPr>
            </a:p>
          </p:txBody>
        </p:sp>
        <p:sp>
          <p:nvSpPr>
            <p:cNvPr id="33" name="Rectangle 32"/>
            <p:cNvSpPr/>
            <p:nvPr/>
          </p:nvSpPr>
          <p:spPr>
            <a:xfrm>
              <a:off x="330201" y="2966764"/>
              <a:ext cx="3886198" cy="251261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algn="l"/>
              <a:endParaRPr lang="en-US" sz="1800" b="0" dirty="0">
                <a:solidFill>
                  <a:schemeClr val="tx1"/>
                </a:solidFill>
                <a:latin typeface="Cambria" panose="02040503050406030204" pitchFamily="18" charset="0"/>
                <a:ea typeface="Cambria" panose="02040503050406030204" pitchFamily="18" charset="0"/>
                <a:sym typeface="Helvetica Neue Medium"/>
              </a:endParaRPr>
            </a:p>
          </p:txBody>
        </p:sp>
      </p:grpSp>
      <p:grpSp>
        <p:nvGrpSpPr>
          <p:cNvPr id="34" name="Group 33"/>
          <p:cNvGrpSpPr/>
          <p:nvPr/>
        </p:nvGrpSpPr>
        <p:grpSpPr>
          <a:xfrm>
            <a:off x="9315306" y="5088237"/>
            <a:ext cx="3593992" cy="1811527"/>
            <a:chOff x="298636" y="2400954"/>
            <a:chExt cx="3927719" cy="1942409"/>
          </a:xfrm>
        </p:grpSpPr>
        <p:sp>
          <p:nvSpPr>
            <p:cNvPr id="35" name="TextBox 34"/>
            <p:cNvSpPr txBox="1"/>
            <p:nvPr/>
          </p:nvSpPr>
          <p:spPr>
            <a:xfrm>
              <a:off x="298636" y="2400954"/>
              <a:ext cx="3915148" cy="506021"/>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dirty="0">
                  <a:solidFill>
                    <a:schemeClr val="bg1"/>
                  </a:solidFill>
                  <a:latin typeface="Times New Roman" pitchFamily="18" charset="0"/>
                  <a:ea typeface="Helvetica Neue"/>
                  <a:cs typeface="Times New Roman" pitchFamily="18" charset="0"/>
                </a:rPr>
                <a:t>Conclusion</a:t>
              </a:r>
            </a:p>
          </p:txBody>
        </p:sp>
        <p:sp>
          <p:nvSpPr>
            <p:cNvPr id="36" name="Rectangle 35"/>
            <p:cNvSpPr/>
            <p:nvPr/>
          </p:nvSpPr>
          <p:spPr>
            <a:xfrm>
              <a:off x="315011" y="3045310"/>
              <a:ext cx="3911344" cy="129805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algn="l"/>
              <a:r>
                <a:rPr lang="en-US" sz="1800" b="0" dirty="0">
                  <a:latin typeface="Times New Roman" panose="02020603050405020304" pitchFamily="18" charset="0"/>
                  <a:ea typeface="Calibri" panose="020F0502020204030204" pitchFamily="34" charset="0"/>
                  <a:cs typeface="Times New Roman" panose="02020603050405020304" pitchFamily="18" charset="0"/>
                </a:rPr>
                <a:t>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smart helmet for monitoring the surrounding environmental conditions and updating information  and sensor data to the central console</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41" name="Rectangle 40"/>
          <p:cNvSpPr/>
          <p:nvPr/>
        </p:nvSpPr>
        <p:spPr>
          <a:xfrm>
            <a:off x="176619" y="8784412"/>
            <a:ext cx="8940800" cy="71814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a:srgbClr val="000000"/>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sz="2000" i="0" u="none" strike="noStrike" cap="none" spc="0" normalizeH="0" baseline="0" dirty="0">
                <a:ln>
                  <a:noFill/>
                </a:ln>
                <a:solidFill>
                  <a:srgbClr val="FFFFFF"/>
                </a:solidFill>
                <a:effectLst/>
                <a:latin typeface="+mn-lt"/>
                <a:ea typeface="+mn-ea"/>
                <a:cs typeface="+mn-cs"/>
                <a:sym typeface="Helvetica Neue Medium"/>
              </a:rPr>
              <a:t>Students Names: Mrunal Jadhav(25),Niraj </a:t>
            </a:r>
            <a:r>
              <a:rPr kumimoji="0" lang="en-US" sz="2000" i="0" u="none" strike="noStrike" cap="none" spc="0" normalizeH="0" baseline="0" dirty="0" err="1">
                <a:ln>
                  <a:noFill/>
                </a:ln>
                <a:solidFill>
                  <a:srgbClr val="FFFFFF"/>
                </a:solidFill>
                <a:effectLst/>
                <a:latin typeface="+mn-lt"/>
                <a:ea typeface="+mn-ea"/>
                <a:cs typeface="+mn-cs"/>
                <a:sym typeface="Helvetica Neue Medium"/>
              </a:rPr>
              <a:t>Mistri</a:t>
            </a:r>
            <a:r>
              <a:rPr kumimoji="0" lang="en-US" sz="2000" i="0" u="none" strike="noStrike" cap="none" spc="0" normalizeH="0" baseline="0" dirty="0">
                <a:ln>
                  <a:noFill/>
                </a:ln>
                <a:solidFill>
                  <a:srgbClr val="FFFFFF"/>
                </a:solidFill>
                <a:effectLst/>
                <a:latin typeface="+mn-lt"/>
                <a:ea typeface="+mn-ea"/>
                <a:cs typeface="+mn-cs"/>
                <a:sym typeface="Helvetica Neue Medium"/>
              </a:rPr>
              <a:t> (37),</a:t>
            </a:r>
            <a:r>
              <a:rPr kumimoji="0" lang="en-US" sz="2000" i="0" u="none" strike="noStrike" cap="none" spc="0" normalizeH="0" baseline="0" dirty="0" err="1">
                <a:ln>
                  <a:noFill/>
                </a:ln>
                <a:solidFill>
                  <a:srgbClr val="FFFFFF"/>
                </a:solidFill>
                <a:effectLst/>
                <a:latin typeface="+mn-lt"/>
                <a:ea typeface="+mn-ea"/>
                <a:cs typeface="+mn-cs"/>
                <a:sym typeface="Helvetica Neue Medium"/>
              </a:rPr>
              <a:t>Akansha</a:t>
            </a:r>
            <a:r>
              <a:rPr kumimoji="0" lang="en-US" sz="2000" i="0" u="none" strike="noStrike" cap="none" spc="0" normalizeH="0" baseline="0" dirty="0">
                <a:ln>
                  <a:noFill/>
                </a:ln>
                <a:solidFill>
                  <a:srgbClr val="FFFFFF"/>
                </a:solidFill>
                <a:effectLst/>
                <a:latin typeface="+mn-lt"/>
                <a:ea typeface="+mn-ea"/>
                <a:cs typeface="+mn-cs"/>
                <a:sym typeface="Helvetica Neue Medium"/>
              </a:rPr>
              <a:t> Pole (53)</a:t>
            </a:r>
            <a:endParaRPr kumimoji="0" lang="en-US" sz="2000" i="0" u="none" strike="noStrike" cap="none" spc="0" normalizeH="0" dirty="0">
              <a:ln>
                <a:noFill/>
              </a:ln>
              <a:solidFill>
                <a:srgbClr val="FFFFFF"/>
              </a:solidFill>
              <a:effectLst/>
              <a:latin typeface="+mn-lt"/>
              <a:ea typeface="+mn-ea"/>
              <a:cs typeface="+mn-cs"/>
              <a:sym typeface="Helvetica Neue Medium"/>
            </a:endParaRPr>
          </a:p>
          <a:p>
            <a:pPr marL="0" marR="0" indent="0" algn="ctr" defTabSz="584200" rtl="0" fontAlgn="auto" latinLnBrk="0" hangingPunct="0">
              <a:lnSpc>
                <a:spcPct val="100000"/>
              </a:lnSpc>
              <a:spcBef>
                <a:spcPts val="0"/>
              </a:spcBef>
              <a:spcAft>
                <a:spcPts val="0"/>
              </a:spcAft>
              <a:buClrTx/>
              <a:buSzTx/>
              <a:buFontTx/>
              <a:buNone/>
            </a:pPr>
            <a:r>
              <a:rPr lang="en-US" sz="2000" baseline="0" dirty="0">
                <a:solidFill>
                  <a:srgbClr val="FFFFFF"/>
                </a:solidFill>
                <a:latin typeface="+mn-lt"/>
                <a:ea typeface="+mn-ea"/>
                <a:cs typeface="+mn-cs"/>
                <a:sym typeface="Helvetica Neue Medium"/>
              </a:rPr>
              <a:t>Guide</a:t>
            </a:r>
            <a:r>
              <a:rPr lang="en-US" sz="2000" dirty="0">
                <a:solidFill>
                  <a:srgbClr val="FFFFFF"/>
                </a:solidFill>
                <a:latin typeface="+mn-lt"/>
                <a:ea typeface="+mn-ea"/>
                <a:cs typeface="+mn-cs"/>
                <a:sym typeface="Helvetica Neue Medium"/>
              </a:rPr>
              <a:t> Name : Prof. Arti </a:t>
            </a:r>
            <a:r>
              <a:rPr lang="en-US" sz="2000" dirty="0" err="1">
                <a:solidFill>
                  <a:srgbClr val="FFFFFF"/>
                </a:solidFill>
                <a:latin typeface="+mn-lt"/>
                <a:ea typeface="+mn-ea"/>
                <a:cs typeface="+mn-cs"/>
                <a:sym typeface="Helvetica Neue Medium"/>
              </a:rPr>
              <a:t>Tekade</a:t>
            </a:r>
            <a:r>
              <a:rPr lang="en-US" sz="2000" dirty="0">
                <a:solidFill>
                  <a:srgbClr val="FFFFFF"/>
                </a:solidFill>
                <a:latin typeface="+mn-lt"/>
                <a:ea typeface="+mn-ea"/>
                <a:cs typeface="+mn-cs"/>
                <a:sym typeface="Helvetica Neue Medium"/>
              </a:rPr>
              <a:t>   </a:t>
            </a:r>
          </a:p>
        </p:txBody>
      </p:sp>
      <p:sp>
        <p:nvSpPr>
          <p:cNvPr id="46" name="TextBox 45"/>
          <p:cNvSpPr txBox="1"/>
          <p:nvPr/>
        </p:nvSpPr>
        <p:spPr>
          <a:xfrm>
            <a:off x="9329095" y="7015645"/>
            <a:ext cx="3581399" cy="471924"/>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dirty="0">
                <a:ln>
                  <a:noFill/>
                </a:ln>
                <a:solidFill>
                  <a:schemeClr val="bg1"/>
                </a:solidFill>
                <a:effectLst/>
                <a:latin typeface="Times New Roman" pitchFamily="18" charset="0"/>
                <a:ea typeface="Helvetica Neue"/>
                <a:cs typeface="Times New Roman" pitchFamily="18" charset="0"/>
                <a:sym typeface="Helvetica Neue"/>
              </a:rPr>
              <a:t>References</a:t>
            </a:r>
          </a:p>
        </p:txBody>
      </p:sp>
      <p:sp>
        <p:nvSpPr>
          <p:cNvPr id="3" name="TextBox 2"/>
          <p:cNvSpPr txBox="1"/>
          <p:nvPr/>
        </p:nvSpPr>
        <p:spPr>
          <a:xfrm>
            <a:off x="215224" y="5356524"/>
            <a:ext cx="3891720" cy="3118803"/>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a:srgbClr val="000000"/>
          </a:fontRef>
        </p:style>
        <p:txBody>
          <a:bodyPr rot="0" spcFirstLastPara="1" vertOverflow="overflow" horzOverflow="overflow" vert="horz" wrap="square" lIns="50800" tIns="50800" rIns="50800" bIns="50800" numCol="1" spcCol="38100" rtlCol="0" anchor="ctr">
            <a:spAutoFit/>
          </a:bodyPr>
          <a:lstStyle/>
          <a:p>
            <a:pPr algn="l"/>
            <a:r>
              <a:rPr lang="en-AU" sz="1400" dirty="0">
                <a:effectLst/>
                <a:latin typeface="Times New Roman" panose="02020603050405020304" pitchFamily="18" charset="0"/>
                <a:ea typeface="Calibri" panose="020F0502020204030204" pitchFamily="34" charset="0"/>
                <a:cs typeface="Times New Roman" panose="02020603050405020304" pitchFamily="18" charset="0"/>
              </a:rPr>
              <a:t>The dangerous gases are sensed using gas sensors. Every time the poisonous gas is sensed the control valve gets opened for providing oxygen companion. In this project the raspberry pi is the major controller.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System is able to monitor the health conditions of the worker as well as surrounding conditions. Also, if the worker health disturbed system will send the alert message. In the system temperature sensor, heartbeat sensor, smoke sensor , buzzer, WIFI module is used. Sensors will read the values and send it to the controller . If the conditions of environment changes like if smoke at the workers end increases system send alert.</a:t>
            </a:r>
            <a:endParaRPr lang="en-US" sz="1400" b="0" dirty="0">
              <a:latin typeface="Cambria Math" panose="02040503050406030204" pitchFamily="18" charset="0"/>
              <a:ea typeface="Cambria Math" panose="02040503050406030204" pitchFamily="18" charset="0"/>
            </a:endParaRPr>
          </a:p>
        </p:txBody>
      </p:sp>
      <p:sp>
        <p:nvSpPr>
          <p:cNvPr id="4" name="Rectangle 3"/>
          <p:cNvSpPr/>
          <p:nvPr/>
        </p:nvSpPr>
        <p:spPr>
          <a:xfrm>
            <a:off x="9329095" y="7603452"/>
            <a:ext cx="3581400" cy="1815882"/>
          </a:xfrm>
          <a:prstGeom prst="rect">
            <a:avLst/>
          </a:prstGeom>
          <a:ln>
            <a:solidFill>
              <a:schemeClr val="accent1"/>
            </a:solidFill>
          </a:ln>
        </p:spPr>
        <p:txBody>
          <a:bodyPr wrap="square">
            <a:spAutoFit/>
          </a:bodyPr>
          <a:lstStyle/>
          <a:p>
            <a:r>
              <a:rPr lang="en-US" sz="1400" b="0" dirty="0">
                <a:latin typeface="Cambria Math" panose="02040503050406030204" pitchFamily="18" charset="0"/>
                <a:ea typeface="Cambria Math" panose="02040503050406030204" pitchFamily="18" charset="0"/>
              </a:rPr>
              <a:t>Books/Papers:</a:t>
            </a:r>
            <a:br>
              <a:rPr lang="en-US" sz="1400" dirty="0"/>
            </a:br>
            <a:r>
              <a:rPr lang="en-US" sz="1400" b="0" dirty="0">
                <a:latin typeface="Cambria Math" panose="02040503050406030204" pitchFamily="18" charset="0"/>
                <a:ea typeface="Cambria Math" panose="02040503050406030204" pitchFamily="18" charset="0"/>
                <a:hlinkClick r:id="rId5"/>
              </a:rPr>
              <a:t>https://ieeexplore.ieee.org/document/9299586</a:t>
            </a:r>
            <a:endParaRPr lang="en-US" sz="1400" b="0" u="sng" dirty="0">
              <a:latin typeface="Cambria Math" panose="02040503050406030204" pitchFamily="18" charset="0"/>
              <a:ea typeface="Cambria Math" panose="02040503050406030204" pitchFamily="18" charset="0"/>
            </a:endParaRPr>
          </a:p>
          <a:p>
            <a:r>
              <a:rPr lang="en-US" sz="1400" b="0" u="sng" dirty="0">
                <a:latin typeface="Cambria Math" panose="02040503050406030204" pitchFamily="18" charset="0"/>
                <a:ea typeface="Cambria Math" panose="02040503050406030204" pitchFamily="18" charset="0"/>
                <a:hlinkClick r:id="rId6"/>
              </a:rPr>
              <a:t>https://doi.org/10.1053/jhin.2000.0854</a:t>
            </a:r>
            <a:endParaRPr lang="en-US" sz="1400" b="0" u="sng" dirty="0">
              <a:latin typeface="Cambria Math" panose="02040503050406030204" pitchFamily="18" charset="0"/>
              <a:ea typeface="Cambria Math" panose="02040503050406030204" pitchFamily="18" charset="0"/>
            </a:endParaRPr>
          </a:p>
          <a:p>
            <a:endParaRPr lang="en-US" sz="1400" b="0" u="sng" dirty="0">
              <a:latin typeface="Cambria Math" panose="02040503050406030204" pitchFamily="18" charset="0"/>
              <a:ea typeface="Cambria Math" panose="02040503050406030204" pitchFamily="18" charset="0"/>
            </a:endParaRPr>
          </a:p>
          <a:p>
            <a:r>
              <a:rPr lang="en-US" sz="1400" b="0" dirty="0">
                <a:latin typeface="Times New Roman" panose="02020603050405020304" pitchFamily="18" charset="0"/>
                <a:cs typeface="Times New Roman" panose="02020603050405020304" pitchFamily="18" charset="0"/>
                <a:hlinkClick r:id="rId7"/>
              </a:rPr>
              <a:t>https://www.ijert.org/research/iot-based-smart-helmet-for-ensuring-safety-in-industries-IJERTCONV6IS04068.pdf</a:t>
            </a:r>
            <a:endParaRPr lang="en-US" sz="1400" b="0" dirty="0">
              <a:latin typeface="Times New Roman" panose="02020603050405020304" pitchFamily="18" charset="0"/>
              <a:cs typeface="Times New Roman" panose="02020603050405020304" pitchFamily="18" charset="0"/>
            </a:endParaRPr>
          </a:p>
        </p:txBody>
      </p:sp>
      <p:sp>
        <p:nvSpPr>
          <p:cNvPr id="2" name="Rectangle 1"/>
          <p:cNvSpPr/>
          <p:nvPr/>
        </p:nvSpPr>
        <p:spPr>
          <a:xfrm>
            <a:off x="6325108" y="4645968"/>
            <a:ext cx="354584" cy="461665"/>
          </a:xfrm>
          <a:prstGeom prst="rect">
            <a:avLst/>
          </a:prstGeom>
        </p:spPr>
        <p:txBody>
          <a:bodyPr wrap="none">
            <a:spAutoFit/>
          </a:bodyPr>
          <a:lstStyle/>
          <a:p>
            <a:r>
              <a:rPr lang="en-US" b="0" dirty="0"/>
              <a:t>  </a:t>
            </a:r>
            <a:endParaRPr lang="en-US" dirty="0"/>
          </a:p>
        </p:txBody>
      </p:sp>
      <p:sp>
        <p:nvSpPr>
          <p:cNvPr id="5" name="Rectangle 4"/>
          <p:cNvSpPr/>
          <p:nvPr/>
        </p:nvSpPr>
        <p:spPr>
          <a:xfrm>
            <a:off x="6367587" y="4645968"/>
            <a:ext cx="269625" cy="461665"/>
          </a:xfrm>
          <a:prstGeom prst="rect">
            <a:avLst/>
          </a:prstGeom>
        </p:spPr>
        <p:txBody>
          <a:bodyPr wrap="none">
            <a:spAutoFit/>
          </a:bodyPr>
          <a:lstStyle/>
          <a:p>
            <a:r>
              <a:rPr lang="en-US" b="0" dirty="0"/>
              <a:t> </a:t>
            </a:r>
            <a:endParaRPr lang="en-US" dirty="0"/>
          </a:p>
        </p:txBody>
      </p:sp>
      <p:sp>
        <p:nvSpPr>
          <p:cNvPr id="6" name="TextBox 5">
            <a:extLst>
              <a:ext uri="{FF2B5EF4-FFF2-40B4-BE49-F238E27FC236}">
                <a16:creationId xmlns:a16="http://schemas.microsoft.com/office/drawing/2014/main" id="{4A245214-1B87-40E8-BA89-25555647D11D}"/>
              </a:ext>
            </a:extLst>
          </p:cNvPr>
          <p:cNvSpPr txBox="1"/>
          <p:nvPr/>
        </p:nvSpPr>
        <p:spPr>
          <a:xfrm flipH="1">
            <a:off x="9329094" y="2578925"/>
            <a:ext cx="3497905" cy="3026470"/>
          </a:xfrm>
          <a:prstGeom prst="rect">
            <a:avLst/>
          </a:prstGeom>
          <a:noFill/>
          <a:ln w="12700" cap="flat">
            <a:noFill/>
            <a:miter lim="400000"/>
          </a:ln>
          <a:effectLst/>
          <a:sp3d/>
        </p:spPr>
        <p:style>
          <a:lnRef idx="0">
            <a:scrgbClr r="0" g="0" b="0"/>
          </a:lnRef>
          <a:fillRef idx="0">
            <a:scrgbClr r="0" g="0" b="0"/>
          </a:fillRef>
          <a:effectRef idx="0">
            <a:scrgbClr r="0" g="0" b="0"/>
          </a:effectRef>
          <a:fontRef idx="none">
            <a:srgbClr val="000000"/>
          </a:fontRef>
        </p:style>
        <p:txBody>
          <a:bodyPr rot="0" spcFirstLastPara="1" vertOverflow="overflow" horzOverflow="overflow" vert="horz" wrap="square" lIns="50800" tIns="50800" rIns="50800" bIns="50800" numCol="1" spcCol="38100" rtlCol="0" anchor="ctr">
            <a:spAutoFit/>
          </a:bodyPr>
          <a:lstStyle/>
          <a:p>
            <a:pPr marL="285750" indent="-285750" algn="l">
              <a:buFont typeface="Arial" panose="020B0604020202020204" pitchFamily="34" charset="0"/>
              <a:buChar char="•"/>
            </a:pPr>
            <a:r>
              <a:rPr lang="en-US" sz="1600" b="0" dirty="0">
                <a:latin typeface="Times New Roman" pitchFamily="18" charset="0"/>
              </a:rPr>
              <a:t>The main aim of this project is to developed IOT Based working smart safety helmets</a:t>
            </a:r>
          </a:p>
          <a:p>
            <a:pPr marL="285750" indent="-285750" algn="l">
              <a:buFont typeface="Arial" panose="020B0604020202020204" pitchFamily="34" charset="0"/>
              <a:buChar char="•"/>
            </a:pPr>
            <a:r>
              <a:rPr lang="en-US" sz="1600" b="0" dirty="0">
                <a:latin typeface="Times New Roman" pitchFamily="18" charset="0"/>
              </a:rPr>
              <a:t>To avoid the conditions of environment changes.</a:t>
            </a:r>
          </a:p>
          <a:p>
            <a:pPr marL="285750" indent="-285750" algn="l">
              <a:buFont typeface="Arial" panose="020B0604020202020204" pitchFamily="34" charset="0"/>
              <a:buChar char="•"/>
            </a:pPr>
            <a:r>
              <a:rPr lang="en-US" sz="1600" b="0" dirty="0">
                <a:latin typeface="Times New Roman" pitchFamily="18" charset="0"/>
              </a:rPr>
              <a:t>To maintain security is a fundamental aspect of all.</a:t>
            </a:r>
          </a:p>
          <a:p>
            <a:pPr marL="285750" indent="-285750" algn="l">
              <a:buFont typeface="Arial" panose="020B0604020202020204" pitchFamily="34" charset="0"/>
              <a:buChar char="•"/>
            </a:pPr>
            <a:r>
              <a:rPr lang="en-US" sz="1600" b="0" dirty="0">
                <a:latin typeface="Times New Roman" pitchFamily="18" charset="0"/>
              </a:rPr>
              <a:t>To avoid  accidents of workers working in  mining industries.</a:t>
            </a:r>
          </a:p>
          <a:p>
            <a:pPr>
              <a:buNone/>
            </a:pPr>
            <a:endParaRPr kumimoji="0" lang="en-IN" sz="1600" b="1" i="0" u="none" strike="noStrike" cap="none" spc="0" normalizeH="0" baseline="0" dirty="0">
              <a:ln>
                <a:noFill/>
              </a:ln>
              <a:solidFill>
                <a:srgbClr val="000000"/>
              </a:solidFill>
              <a:effectLst/>
              <a:latin typeface="Cambria Math" panose="02040503050406030204" pitchFamily="18" charset="0"/>
              <a:ea typeface="Cambria Math" panose="02040503050406030204" pitchFamily="18" charset="0"/>
              <a:sym typeface="Helvetica Neue"/>
            </a:endParaRPr>
          </a:p>
          <a:p>
            <a:pPr marL="0" marR="0" indent="0" algn="l" defTabSz="584200" rtl="0" fontAlgn="auto" latinLnBrk="0" hangingPunct="0">
              <a:lnSpc>
                <a:spcPct val="100000"/>
              </a:lnSpc>
              <a:spcBef>
                <a:spcPts val="0"/>
              </a:spcBef>
              <a:spcAft>
                <a:spcPts val="0"/>
              </a:spcAft>
              <a:buClrTx/>
              <a:buSzTx/>
              <a:buFontTx/>
              <a:buNone/>
            </a:pPr>
            <a:endParaRPr lang="en-IN" sz="1600" dirty="0">
              <a:latin typeface="Cambria Math" panose="02040503050406030204" pitchFamily="18" charset="0"/>
              <a:ea typeface="Cambria Math" panose="02040503050406030204" pitchFamily="18" charset="0"/>
            </a:endParaRPr>
          </a:p>
          <a:p>
            <a:pPr marL="0" marR="0" indent="0" algn="l" defTabSz="584200" rtl="0" fontAlgn="auto" latinLnBrk="0" hangingPunct="0">
              <a:lnSpc>
                <a:spcPct val="100000"/>
              </a:lnSpc>
              <a:spcBef>
                <a:spcPts val="0"/>
              </a:spcBef>
              <a:spcAft>
                <a:spcPts val="0"/>
              </a:spcAft>
              <a:buClrTx/>
              <a:buSzTx/>
              <a:buFontTx/>
              <a:buNone/>
            </a:pPr>
            <a:endParaRPr kumimoji="0" lang="en-IN" sz="1400" b="1" i="0" u="none" strike="noStrike" cap="none" spc="0" normalizeH="0" baseline="0" dirty="0">
              <a:ln>
                <a:noFill/>
              </a:ln>
              <a:solidFill>
                <a:srgbClr val="000000"/>
              </a:solidFill>
              <a:effectLst/>
              <a:latin typeface="Helvetica Neue"/>
              <a:ea typeface="Helvetica Neue"/>
              <a:cs typeface="Helvetica Neue"/>
              <a:sym typeface="Helvetica Neue"/>
            </a:endParaRPr>
          </a:p>
        </p:txBody>
      </p:sp>
      <p:pic>
        <p:nvPicPr>
          <p:cNvPr id="28" name="image1.jpeg">
            <a:extLst>
              <a:ext uri="{FF2B5EF4-FFF2-40B4-BE49-F238E27FC236}">
                <a16:creationId xmlns:a16="http://schemas.microsoft.com/office/drawing/2014/main" id="{01550E2A-0D1A-EDED-3FA1-0D5EF0B1473A}"/>
              </a:ext>
            </a:extLst>
          </p:cNvPr>
          <p:cNvPicPr>
            <a:picLocks noChangeAspect="1"/>
          </p:cNvPicPr>
          <p:nvPr/>
        </p:nvPicPr>
        <p:blipFill>
          <a:blip r:embed="rId8" cstate="print"/>
          <a:stretch>
            <a:fillRect/>
          </a:stretch>
        </p:blipFill>
        <p:spPr>
          <a:xfrm>
            <a:off x="4673600" y="2742386"/>
            <a:ext cx="4108708" cy="2614138"/>
          </a:xfrm>
          <a:prstGeom prst="rect">
            <a:avLst/>
          </a:prstGeom>
        </p:spPr>
      </p:pic>
      <p:pic>
        <p:nvPicPr>
          <p:cNvPr id="29" name="Picture 28">
            <a:extLst>
              <a:ext uri="{FF2B5EF4-FFF2-40B4-BE49-F238E27FC236}">
                <a16:creationId xmlns:a16="http://schemas.microsoft.com/office/drawing/2014/main" id="{5BF6099A-3B3F-F901-56B3-218A9D65D26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31532" y="5609281"/>
            <a:ext cx="4885887" cy="2803868"/>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txDef>
  </a:objectDefaults>
  <a:extraClrSchemeLst/>
</a:theme>
</file>

<file path=docProps/app.xml><?xml version="1.0" encoding="utf-8"?>
<Properties xmlns="http://schemas.openxmlformats.org/officeDocument/2006/extended-properties" xmlns:vt="http://schemas.openxmlformats.org/officeDocument/2006/docPropsVTypes">
  <TotalTime>314</TotalTime>
  <Words>351</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Cambria</vt:lpstr>
      <vt:lpstr>Cambria Math</vt:lpstr>
      <vt:lpstr>Helvetica Light</vt:lpstr>
      <vt:lpstr>Helvetica Neue</vt:lpstr>
      <vt:lpstr>Helvetica Neue Light</vt:lpstr>
      <vt:lpstr>Helvetica Neue Medium</vt:lpstr>
      <vt:lpstr>Helvetica Neue Thin</vt:lpstr>
      <vt:lpstr>Tahoma</vt:lpstr>
      <vt:lpstr>Times New Roman</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 Dept. [E-10]</dc:creator>
  <cp:lastModifiedBy>Mrunal Jadhav</cp:lastModifiedBy>
  <cp:revision>40</cp:revision>
  <dcterms:created xsi:type="dcterms:W3CDTF">2020-03-12T10:19:20Z</dcterms:created>
  <dcterms:modified xsi:type="dcterms:W3CDTF">2022-05-27T17:31:10Z</dcterms:modified>
</cp:coreProperties>
</file>