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6"/>
  </p:notesMasterIdLst>
  <p:sldIdLst>
    <p:sldId id="256" r:id="rId2"/>
    <p:sldId id="257" r:id="rId3"/>
    <p:sldId id="288" r:id="rId4"/>
    <p:sldId id="258" r:id="rId5"/>
    <p:sldId id="259" r:id="rId6"/>
    <p:sldId id="260" r:id="rId7"/>
    <p:sldId id="265" r:id="rId8"/>
    <p:sldId id="269" r:id="rId9"/>
    <p:sldId id="270" r:id="rId10"/>
    <p:sldId id="271" r:id="rId11"/>
    <p:sldId id="272" r:id="rId12"/>
    <p:sldId id="273" r:id="rId13"/>
    <p:sldId id="274" r:id="rId14"/>
    <p:sldId id="282" r:id="rId15"/>
    <p:sldId id="275" r:id="rId16"/>
    <p:sldId id="276" r:id="rId17"/>
    <p:sldId id="284" r:id="rId18"/>
    <p:sldId id="283" r:id="rId19"/>
    <p:sldId id="285" r:id="rId20"/>
    <p:sldId id="286" r:id="rId21"/>
    <p:sldId id="261" r:id="rId22"/>
    <p:sldId id="287"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7" d="100"/>
          <a:sy n="77" d="100"/>
        </p:scale>
        <p:origin x="82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6B8E04-EB34-421E-8A4A-781DB5374C73}" type="datetimeFigureOut">
              <a:rPr lang="en-IN" smtClean="0"/>
              <a:t>26-04-2025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DED04-50D1-4153-B29D-8CDE13D4D0D0}" type="slidenum">
              <a:rPr lang="en-IN" smtClean="0"/>
              <a:t>‹#›</a:t>
            </a:fld>
            <a:endParaRPr lang="en-IN"/>
          </a:p>
        </p:txBody>
      </p:sp>
    </p:spTree>
    <p:extLst>
      <p:ext uri="{BB962C8B-B14F-4D97-AF65-F5344CB8AC3E}">
        <p14:creationId xmlns:p14="http://schemas.microsoft.com/office/powerpoint/2010/main" val="2635769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42a6c529d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42a6c529da_1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342a6c529da_1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63146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42a6c529d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42a6c529da_0_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342a6c529da_0_2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52B67-96D2-410A-86EF-775AD848811C}"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1922B-5F10-4571-9465-64CF44FED86F}" type="slidenum">
              <a:rPr lang="en-IN" smtClean="0"/>
              <a:t>‹#›</a:t>
            </a:fld>
            <a:endParaRPr lang="en-IN"/>
          </a:p>
        </p:txBody>
      </p:sp>
    </p:spTree>
    <p:extLst>
      <p:ext uri="{BB962C8B-B14F-4D97-AF65-F5344CB8AC3E}">
        <p14:creationId xmlns:p14="http://schemas.microsoft.com/office/powerpoint/2010/main" val="2940463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52B67-96D2-410A-86EF-775AD848811C}"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1922B-5F10-4571-9465-64CF44FED86F}" type="slidenum">
              <a:rPr lang="en-IN" smtClean="0"/>
              <a:t>‹#›</a:t>
            </a:fld>
            <a:endParaRPr lang="en-IN"/>
          </a:p>
        </p:txBody>
      </p:sp>
    </p:spTree>
    <p:extLst>
      <p:ext uri="{BB962C8B-B14F-4D97-AF65-F5344CB8AC3E}">
        <p14:creationId xmlns:p14="http://schemas.microsoft.com/office/powerpoint/2010/main" val="220616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52B67-96D2-410A-86EF-775AD848811C}"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1922B-5F10-4571-9465-64CF44FED86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6223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52B67-96D2-410A-86EF-775AD848811C}"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1922B-5F10-4571-9465-64CF44FED86F}" type="slidenum">
              <a:rPr lang="en-IN" smtClean="0"/>
              <a:t>‹#›</a:t>
            </a:fld>
            <a:endParaRPr lang="en-IN"/>
          </a:p>
        </p:txBody>
      </p:sp>
    </p:spTree>
    <p:extLst>
      <p:ext uri="{BB962C8B-B14F-4D97-AF65-F5344CB8AC3E}">
        <p14:creationId xmlns:p14="http://schemas.microsoft.com/office/powerpoint/2010/main" val="2504834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52B67-96D2-410A-86EF-775AD848811C}"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1922B-5F10-4571-9465-64CF44FED86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7932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52B67-96D2-410A-86EF-775AD848811C}"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1922B-5F10-4571-9465-64CF44FED86F}" type="slidenum">
              <a:rPr lang="en-IN" smtClean="0"/>
              <a:t>‹#›</a:t>
            </a:fld>
            <a:endParaRPr lang="en-IN"/>
          </a:p>
        </p:txBody>
      </p:sp>
    </p:spTree>
    <p:extLst>
      <p:ext uri="{BB962C8B-B14F-4D97-AF65-F5344CB8AC3E}">
        <p14:creationId xmlns:p14="http://schemas.microsoft.com/office/powerpoint/2010/main" val="2328556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52B67-96D2-410A-86EF-775AD848811C}"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1922B-5F10-4571-9465-64CF44FED86F}" type="slidenum">
              <a:rPr lang="en-IN" smtClean="0"/>
              <a:t>‹#›</a:t>
            </a:fld>
            <a:endParaRPr lang="en-IN"/>
          </a:p>
        </p:txBody>
      </p:sp>
    </p:spTree>
    <p:extLst>
      <p:ext uri="{BB962C8B-B14F-4D97-AF65-F5344CB8AC3E}">
        <p14:creationId xmlns:p14="http://schemas.microsoft.com/office/powerpoint/2010/main" val="859280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52B67-96D2-410A-86EF-775AD848811C}"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1922B-5F10-4571-9465-64CF44FED86F}" type="slidenum">
              <a:rPr lang="en-IN" smtClean="0"/>
              <a:t>‹#›</a:t>
            </a:fld>
            <a:endParaRPr lang="en-IN"/>
          </a:p>
        </p:txBody>
      </p:sp>
    </p:spTree>
    <p:extLst>
      <p:ext uri="{BB962C8B-B14F-4D97-AF65-F5344CB8AC3E}">
        <p14:creationId xmlns:p14="http://schemas.microsoft.com/office/powerpoint/2010/main" val="1473055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52B67-96D2-410A-86EF-775AD848811C}"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1922B-5F10-4571-9465-64CF44FED86F}" type="slidenum">
              <a:rPr lang="en-IN" smtClean="0"/>
              <a:t>‹#›</a:t>
            </a:fld>
            <a:endParaRPr lang="en-IN"/>
          </a:p>
        </p:txBody>
      </p:sp>
    </p:spTree>
    <p:extLst>
      <p:ext uri="{BB962C8B-B14F-4D97-AF65-F5344CB8AC3E}">
        <p14:creationId xmlns:p14="http://schemas.microsoft.com/office/powerpoint/2010/main" val="3306194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52B67-96D2-410A-86EF-775AD848811C}"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1922B-5F10-4571-9465-64CF44FED86F}" type="slidenum">
              <a:rPr lang="en-IN" smtClean="0"/>
              <a:t>‹#›</a:t>
            </a:fld>
            <a:endParaRPr lang="en-IN"/>
          </a:p>
        </p:txBody>
      </p:sp>
    </p:spTree>
    <p:extLst>
      <p:ext uri="{BB962C8B-B14F-4D97-AF65-F5344CB8AC3E}">
        <p14:creationId xmlns:p14="http://schemas.microsoft.com/office/powerpoint/2010/main" val="3396760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52B67-96D2-410A-86EF-775AD848811C}"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1922B-5F10-4571-9465-64CF44FED86F}" type="slidenum">
              <a:rPr lang="en-IN" smtClean="0"/>
              <a:t>‹#›</a:t>
            </a:fld>
            <a:endParaRPr lang="en-IN"/>
          </a:p>
        </p:txBody>
      </p:sp>
    </p:spTree>
    <p:extLst>
      <p:ext uri="{BB962C8B-B14F-4D97-AF65-F5344CB8AC3E}">
        <p14:creationId xmlns:p14="http://schemas.microsoft.com/office/powerpoint/2010/main" val="3025349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52B67-96D2-410A-86EF-775AD848811C}" type="datetimeFigureOut">
              <a:rPr lang="en-IN" smtClean="0"/>
              <a:t>26-04-2025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61922B-5F10-4571-9465-64CF44FED86F}" type="slidenum">
              <a:rPr lang="en-IN" smtClean="0"/>
              <a:t>‹#›</a:t>
            </a:fld>
            <a:endParaRPr lang="en-IN"/>
          </a:p>
        </p:txBody>
      </p:sp>
    </p:spTree>
    <p:extLst>
      <p:ext uri="{BB962C8B-B14F-4D97-AF65-F5344CB8AC3E}">
        <p14:creationId xmlns:p14="http://schemas.microsoft.com/office/powerpoint/2010/main" val="3776455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52B67-96D2-410A-86EF-775AD848811C}" type="datetimeFigureOut">
              <a:rPr lang="en-IN" smtClean="0"/>
              <a:t>26-04-2025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61922B-5F10-4571-9465-64CF44FED86F}" type="slidenum">
              <a:rPr lang="en-IN" smtClean="0"/>
              <a:t>‹#›</a:t>
            </a:fld>
            <a:endParaRPr lang="en-IN"/>
          </a:p>
        </p:txBody>
      </p:sp>
    </p:spTree>
    <p:extLst>
      <p:ext uri="{BB962C8B-B14F-4D97-AF65-F5344CB8AC3E}">
        <p14:creationId xmlns:p14="http://schemas.microsoft.com/office/powerpoint/2010/main" val="15927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52B67-96D2-410A-86EF-775AD848811C}" type="datetimeFigureOut">
              <a:rPr lang="en-IN" smtClean="0"/>
              <a:t>26-04-2025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61922B-5F10-4571-9465-64CF44FED86F}" type="slidenum">
              <a:rPr lang="en-IN" smtClean="0"/>
              <a:t>‹#›</a:t>
            </a:fld>
            <a:endParaRPr lang="en-IN"/>
          </a:p>
        </p:txBody>
      </p:sp>
    </p:spTree>
    <p:extLst>
      <p:ext uri="{BB962C8B-B14F-4D97-AF65-F5344CB8AC3E}">
        <p14:creationId xmlns:p14="http://schemas.microsoft.com/office/powerpoint/2010/main" val="1127798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52B67-96D2-410A-86EF-775AD848811C}"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1922B-5F10-4571-9465-64CF44FED86F}" type="slidenum">
              <a:rPr lang="en-IN" smtClean="0"/>
              <a:t>‹#›</a:t>
            </a:fld>
            <a:endParaRPr lang="en-IN"/>
          </a:p>
        </p:txBody>
      </p:sp>
    </p:spTree>
    <p:extLst>
      <p:ext uri="{BB962C8B-B14F-4D97-AF65-F5344CB8AC3E}">
        <p14:creationId xmlns:p14="http://schemas.microsoft.com/office/powerpoint/2010/main" val="2297673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1922B-5F10-4571-9465-64CF44FED86F}" type="slidenum">
              <a:rPr lang="en-IN" smtClean="0"/>
              <a:t>‹#›</a:t>
            </a:fld>
            <a:endParaRPr lang="en-IN"/>
          </a:p>
        </p:txBody>
      </p:sp>
      <p:sp>
        <p:nvSpPr>
          <p:cNvPr id="5" name="Date Placeholder 4"/>
          <p:cNvSpPr>
            <a:spLocks noGrp="1"/>
          </p:cNvSpPr>
          <p:nvPr>
            <p:ph type="dt" sz="half" idx="10"/>
          </p:nvPr>
        </p:nvSpPr>
        <p:spPr/>
        <p:txBody>
          <a:bodyPr/>
          <a:lstStyle/>
          <a:p>
            <a:fld id="{9EB52B67-96D2-410A-86EF-775AD848811C}" type="datetimeFigureOut">
              <a:rPr lang="en-IN" smtClean="0"/>
              <a:t>26-04-2025</a:t>
            </a:fld>
            <a:endParaRPr lang="en-IN"/>
          </a:p>
        </p:txBody>
      </p:sp>
    </p:spTree>
    <p:extLst>
      <p:ext uri="{BB962C8B-B14F-4D97-AF65-F5344CB8AC3E}">
        <p14:creationId xmlns:p14="http://schemas.microsoft.com/office/powerpoint/2010/main" val="407553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B52B67-96D2-410A-86EF-775AD848811C}" type="datetimeFigureOut">
              <a:rPr lang="en-IN" smtClean="0"/>
              <a:t>26-04-2025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561922B-5F10-4571-9465-64CF44FED86F}" type="slidenum">
              <a:rPr lang="en-IN" smtClean="0"/>
              <a:t>‹#›</a:t>
            </a:fld>
            <a:endParaRPr lang="en-IN"/>
          </a:p>
        </p:txBody>
      </p:sp>
    </p:spTree>
    <p:extLst>
      <p:ext uri="{BB962C8B-B14F-4D97-AF65-F5344CB8AC3E}">
        <p14:creationId xmlns:p14="http://schemas.microsoft.com/office/powerpoint/2010/main" val="32439339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https://lh7-rt.googleusercontent.com/slidesz/AGV_vUcrIoUipcHZzMb60kad70cf3OwuqAmQi2blCVPi7HaLrcmRrvTA3f3AyejmG0enmWWUFcqsSrwbWzaKpuBb-E8ZHplNKwVr2ZNQxmfWoN_crWhBIxNVRr4sveatL1cA1u7Stl5qvRVnxY7HM2ih_J8=s2048?key=j1kJiTLAzk9lgzMEYAehnzw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who.in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doi.org/10.xxxx/jwn.2023.0567" TargetMode="External"/><Relationship Id="rId5" Type="http://schemas.openxmlformats.org/officeDocument/2006/relationships/hyperlink" Target="https://doi.org/10.xxxx/iotj.2022.0123" TargetMode="External"/><Relationship Id="rId4" Type="http://schemas.openxmlformats.org/officeDocument/2006/relationships/hyperlink" Target="https://www.espressif.co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409668" y="138711"/>
            <a:ext cx="10663382" cy="6431054"/>
          </a:xfrm>
          <a:prstGeom prst="rect">
            <a:avLst/>
          </a:prstGeom>
          <a:noFill/>
          <a:ln>
            <a:noFill/>
          </a:ln>
        </p:spPr>
        <p:txBody>
          <a:bodyPr spcFirstLastPara="1" vert="horz" wrap="square" lIns="91425" tIns="45700" rIns="91425" bIns="91425" rtlCol="0" anchor="ctr" anchorCtr="0">
            <a:normAutofit fontScale="90000"/>
          </a:bodyPr>
          <a:lstStyle/>
          <a:p>
            <a:pPr algn="ctr">
              <a:spcBef>
                <a:spcPts val="0"/>
              </a:spcBef>
              <a:buClr>
                <a:schemeClr val="dk1"/>
              </a:buClr>
              <a:buSzPct val="100000"/>
            </a:pPr>
            <a:br>
              <a:rPr lang="en-US" sz="1300" dirty="0">
                <a:solidFill>
                  <a:schemeClr val="dk1"/>
                </a:solidFill>
                <a:latin typeface="Times New Roman"/>
                <a:ea typeface="Times New Roman"/>
                <a:cs typeface="Times New Roman"/>
                <a:sym typeface="Times New Roman"/>
              </a:rPr>
            </a:br>
            <a:r>
              <a:rPr lang="en-US" sz="1600" dirty="0">
                <a:solidFill>
                  <a:schemeClr val="dk1"/>
                </a:solidFill>
                <a:latin typeface="Times New Roman"/>
                <a:ea typeface="Times New Roman"/>
                <a:cs typeface="Times New Roman"/>
                <a:sym typeface="Times New Roman"/>
              </a:rPr>
              <a:t>A</a:t>
            </a:r>
            <a:br>
              <a:rPr lang="en-US" sz="1600" dirty="0">
                <a:solidFill>
                  <a:schemeClr val="dk1"/>
                </a:solidFill>
                <a:latin typeface="Times New Roman"/>
                <a:ea typeface="Times New Roman"/>
                <a:cs typeface="Times New Roman"/>
                <a:sym typeface="Times New Roman"/>
              </a:rPr>
            </a:br>
            <a:r>
              <a:rPr lang="en-US" sz="2000" dirty="0">
                <a:solidFill>
                  <a:schemeClr val="dk1"/>
                </a:solidFill>
                <a:latin typeface="Times New Roman"/>
                <a:ea typeface="Times New Roman"/>
                <a:cs typeface="Times New Roman"/>
                <a:sym typeface="Times New Roman"/>
              </a:rPr>
              <a:t>Project Presentation </a:t>
            </a:r>
            <a:br>
              <a:rPr lang="en-US" sz="2000" dirty="0">
                <a:solidFill>
                  <a:schemeClr val="dk1"/>
                </a:solidFill>
                <a:latin typeface="Times New Roman"/>
                <a:ea typeface="Times New Roman"/>
                <a:cs typeface="Times New Roman"/>
                <a:sym typeface="Times New Roman"/>
              </a:rPr>
            </a:br>
            <a:r>
              <a:rPr lang="en-US" sz="2000" dirty="0">
                <a:solidFill>
                  <a:schemeClr val="dk1"/>
                </a:solidFill>
                <a:latin typeface="Times New Roman"/>
                <a:ea typeface="Times New Roman"/>
                <a:cs typeface="Times New Roman"/>
                <a:sym typeface="Times New Roman"/>
              </a:rPr>
              <a:t>on</a:t>
            </a:r>
            <a:br>
              <a:rPr lang="en-US" sz="2000" dirty="0">
                <a:solidFill>
                  <a:schemeClr val="dk1"/>
                </a:solidFill>
                <a:latin typeface="Times New Roman"/>
                <a:ea typeface="Times New Roman"/>
                <a:cs typeface="Times New Roman"/>
                <a:sym typeface="Times New Roman"/>
              </a:rPr>
            </a:br>
            <a:r>
              <a:rPr lang="en-US" sz="2700" dirty="0">
                <a:solidFill>
                  <a:schemeClr val="tx1"/>
                </a:solidFill>
                <a:latin typeface="Times New Roman"/>
                <a:ea typeface="Times New Roman"/>
                <a:cs typeface="Times New Roman"/>
                <a:sym typeface="Times New Roman"/>
              </a:rPr>
              <a:t>“</a:t>
            </a:r>
            <a:r>
              <a:rPr lang="en-US" sz="3600" b="1" dirty="0">
                <a:solidFill>
                  <a:schemeClr val="tx1"/>
                </a:solidFill>
                <a:latin typeface="Times New Roman"/>
                <a:ea typeface="Times New Roman"/>
                <a:cs typeface="Times New Roman"/>
                <a:sym typeface="Times New Roman"/>
              </a:rPr>
              <a:t>Cloud Integrated Air Purification System </a:t>
            </a:r>
            <a:r>
              <a:rPr lang="en-US" sz="2700" dirty="0">
                <a:solidFill>
                  <a:schemeClr val="tx1"/>
                </a:solidFill>
                <a:latin typeface="Times New Roman"/>
                <a:ea typeface="Times New Roman"/>
                <a:cs typeface="Times New Roman"/>
                <a:sym typeface="Times New Roman"/>
              </a:rPr>
              <a:t>”</a:t>
            </a:r>
            <a:br>
              <a:rPr lang="en-US" sz="2700" b="1" dirty="0">
                <a:solidFill>
                  <a:schemeClr val="tx1"/>
                </a:solidFill>
                <a:latin typeface="Times New Roman"/>
                <a:ea typeface="Times New Roman"/>
                <a:cs typeface="Times New Roman"/>
                <a:sym typeface="Times New Roman"/>
              </a:rPr>
            </a:br>
            <a:r>
              <a:rPr lang="en-US" sz="2000" dirty="0">
                <a:solidFill>
                  <a:schemeClr val="tx1"/>
                </a:solidFill>
                <a:latin typeface="Times New Roman"/>
                <a:ea typeface="Times New Roman"/>
                <a:cs typeface="Times New Roman"/>
                <a:sym typeface="Times New Roman"/>
              </a:rPr>
              <a:t>Sponsored By</a:t>
            </a:r>
            <a:br>
              <a:rPr lang="en-US" sz="2000" dirty="0">
                <a:solidFill>
                  <a:schemeClr val="tx1"/>
                </a:solidFill>
                <a:latin typeface="Times New Roman"/>
                <a:ea typeface="Times New Roman"/>
                <a:cs typeface="Times New Roman"/>
                <a:sym typeface="Times New Roman"/>
              </a:rPr>
            </a:br>
            <a:r>
              <a:rPr lang="en-US" sz="2000" b="1" dirty="0" err="1">
                <a:solidFill>
                  <a:schemeClr val="tx1"/>
                </a:solidFill>
                <a:latin typeface="Times New Roman"/>
                <a:ea typeface="Times New Roman"/>
                <a:cs typeface="Times New Roman"/>
                <a:sym typeface="Times New Roman"/>
              </a:rPr>
              <a:t>Arklite</a:t>
            </a:r>
            <a:r>
              <a:rPr lang="en-US" sz="2000" b="1" dirty="0">
                <a:solidFill>
                  <a:schemeClr val="tx1"/>
                </a:solidFill>
                <a:latin typeface="Times New Roman"/>
                <a:ea typeface="Times New Roman"/>
                <a:cs typeface="Times New Roman"/>
                <a:sym typeface="Times New Roman"/>
              </a:rPr>
              <a:t> </a:t>
            </a:r>
            <a:r>
              <a:rPr lang="en-US" sz="2000" b="1" dirty="0" err="1">
                <a:solidFill>
                  <a:schemeClr val="tx1"/>
                </a:solidFill>
                <a:latin typeface="Times New Roman"/>
                <a:ea typeface="Times New Roman"/>
                <a:cs typeface="Times New Roman"/>
                <a:sym typeface="Times New Roman"/>
              </a:rPr>
              <a:t>Speciality</a:t>
            </a:r>
            <a:r>
              <a:rPr lang="en-US" sz="2000" b="1" dirty="0">
                <a:solidFill>
                  <a:schemeClr val="tx1"/>
                </a:solidFill>
                <a:latin typeface="Times New Roman"/>
                <a:ea typeface="Times New Roman"/>
                <a:cs typeface="Times New Roman"/>
                <a:sym typeface="Times New Roman"/>
              </a:rPr>
              <a:t> Lamps Private Limited</a:t>
            </a:r>
            <a:br>
              <a:rPr lang="en-US" sz="2000" b="1" dirty="0">
                <a:solidFill>
                  <a:schemeClr val="tx1"/>
                </a:solidFill>
                <a:latin typeface="Times New Roman"/>
                <a:ea typeface="Times New Roman"/>
                <a:cs typeface="Times New Roman"/>
                <a:sym typeface="Times New Roman"/>
              </a:rPr>
            </a:br>
            <a:r>
              <a:rPr lang="en-US" sz="2000" dirty="0">
                <a:solidFill>
                  <a:schemeClr val="tx1"/>
                </a:solidFill>
                <a:latin typeface="Times New Roman"/>
                <a:ea typeface="Times New Roman"/>
                <a:cs typeface="Times New Roman"/>
                <a:sym typeface="Times New Roman"/>
              </a:rPr>
              <a:t>in</a:t>
            </a:r>
            <a:br>
              <a:rPr lang="en-US" sz="2000" dirty="0">
                <a:solidFill>
                  <a:schemeClr val="tx1"/>
                </a:solidFill>
                <a:latin typeface="Times New Roman"/>
                <a:ea typeface="Times New Roman"/>
                <a:cs typeface="Times New Roman"/>
                <a:sym typeface="Times New Roman"/>
              </a:rPr>
            </a:br>
            <a:r>
              <a:rPr lang="en-US" sz="2000" dirty="0">
                <a:solidFill>
                  <a:schemeClr val="tx1"/>
                </a:solidFill>
                <a:latin typeface="Times New Roman"/>
                <a:ea typeface="Times New Roman"/>
                <a:cs typeface="Times New Roman"/>
                <a:sym typeface="Times New Roman"/>
              </a:rPr>
              <a:t>Partial Fulfillment for BTech Computer Engineering (Regional Language) </a:t>
            </a:r>
            <a:br>
              <a:rPr lang="en-US" sz="2000" dirty="0">
                <a:solidFill>
                  <a:schemeClr val="tx1"/>
                </a:solidFill>
                <a:latin typeface="Times New Roman"/>
                <a:ea typeface="Times New Roman"/>
                <a:cs typeface="Times New Roman"/>
                <a:sym typeface="Times New Roman"/>
              </a:rPr>
            </a:br>
            <a:r>
              <a:rPr lang="en-US" sz="2000" dirty="0">
                <a:solidFill>
                  <a:schemeClr val="tx1"/>
                </a:solidFill>
                <a:latin typeface="Times New Roman"/>
                <a:ea typeface="Times New Roman"/>
                <a:cs typeface="Times New Roman"/>
                <a:sym typeface="Times New Roman"/>
              </a:rPr>
              <a:t>Course-Major Project</a:t>
            </a:r>
            <a:br>
              <a:rPr lang="en-US" sz="2000" dirty="0">
                <a:solidFill>
                  <a:schemeClr val="tx1"/>
                </a:solidFill>
                <a:latin typeface="Times New Roman"/>
                <a:ea typeface="Times New Roman"/>
                <a:cs typeface="Times New Roman"/>
                <a:sym typeface="Times New Roman"/>
              </a:rPr>
            </a:br>
            <a:br>
              <a:rPr lang="en-US" sz="1800" dirty="0">
                <a:solidFill>
                  <a:schemeClr val="dk1"/>
                </a:solidFill>
                <a:latin typeface="Times New Roman"/>
                <a:ea typeface="Times New Roman"/>
                <a:cs typeface="Times New Roman"/>
                <a:sym typeface="Times New Roman"/>
              </a:rPr>
            </a:br>
            <a:r>
              <a:rPr lang="en-US" sz="2000" b="1" dirty="0">
                <a:solidFill>
                  <a:schemeClr val="dk1"/>
                </a:solidFill>
                <a:latin typeface="Times New Roman"/>
                <a:ea typeface="Times New Roman"/>
                <a:cs typeface="Times New Roman"/>
                <a:sym typeface="Times New Roman"/>
              </a:rPr>
              <a:t>Mrunal Gaikwad	  121B1D025</a:t>
            </a:r>
            <a:br>
              <a:rPr lang="en-US" sz="1800" dirty="0">
                <a:solidFill>
                  <a:schemeClr val="dk1"/>
                </a:solidFill>
                <a:latin typeface="Times New Roman"/>
                <a:ea typeface="Times New Roman"/>
                <a:cs typeface="Times New Roman"/>
                <a:sym typeface="Times New Roman"/>
              </a:rPr>
            </a:br>
            <a:r>
              <a:rPr lang="en-US" sz="2000" b="1" dirty="0">
                <a:solidFill>
                  <a:schemeClr val="dk1"/>
                </a:solidFill>
                <a:latin typeface="Times New Roman"/>
                <a:ea typeface="Times New Roman"/>
                <a:cs typeface="Times New Roman"/>
                <a:sym typeface="Times New Roman"/>
              </a:rPr>
              <a:t>Jayati </a:t>
            </a:r>
            <a:r>
              <a:rPr lang="en-US" sz="2000" b="1" dirty="0" err="1">
                <a:solidFill>
                  <a:schemeClr val="dk1"/>
                </a:solidFill>
                <a:latin typeface="Times New Roman"/>
                <a:ea typeface="Times New Roman"/>
                <a:cs typeface="Times New Roman"/>
                <a:sym typeface="Times New Roman"/>
              </a:rPr>
              <a:t>Wajire</a:t>
            </a:r>
            <a:r>
              <a:rPr lang="en-US" sz="2000" b="1" dirty="0">
                <a:solidFill>
                  <a:schemeClr val="dk1"/>
                </a:solidFill>
                <a:latin typeface="Times New Roman"/>
                <a:ea typeface="Times New Roman"/>
                <a:cs typeface="Times New Roman"/>
                <a:sym typeface="Times New Roman"/>
              </a:rPr>
              <a:t>	  121B1D037</a:t>
            </a:r>
            <a:br>
              <a:rPr lang="en-US" sz="1800" dirty="0">
                <a:solidFill>
                  <a:schemeClr val="dk1"/>
                </a:solidFill>
                <a:latin typeface="Times New Roman"/>
                <a:ea typeface="Times New Roman"/>
                <a:cs typeface="Times New Roman"/>
                <a:sym typeface="Times New Roman"/>
              </a:rPr>
            </a:br>
            <a:endParaRPr lang="en-US" sz="1800" dirty="0">
              <a:solidFill>
                <a:schemeClr val="dk1"/>
              </a:solidFill>
              <a:latin typeface="Times New Roman"/>
              <a:ea typeface="Times New Roman"/>
              <a:cs typeface="Times New Roman"/>
              <a:sym typeface="Times New Roman"/>
            </a:endParaRPr>
          </a:p>
          <a:p>
            <a:pPr algn="ctr">
              <a:spcBef>
                <a:spcPts val="0"/>
              </a:spcBef>
              <a:buClr>
                <a:schemeClr val="dk1"/>
              </a:buClr>
              <a:buSzPct val="81250"/>
            </a:pPr>
            <a:r>
              <a:rPr lang="en-US" sz="1600" dirty="0">
                <a:solidFill>
                  <a:schemeClr val="dk1"/>
                </a:solidFill>
                <a:latin typeface="Times New Roman"/>
                <a:ea typeface="Times New Roman"/>
                <a:cs typeface="Times New Roman"/>
                <a:sym typeface="Times New Roman"/>
              </a:rPr>
              <a:t>(A. Y. 2024-25)</a:t>
            </a:r>
            <a:br>
              <a:rPr lang="en-US" sz="1600" dirty="0">
                <a:solidFill>
                  <a:schemeClr val="dk1"/>
                </a:solidFill>
                <a:latin typeface="Times New Roman"/>
                <a:ea typeface="Times New Roman"/>
                <a:cs typeface="Times New Roman"/>
                <a:sym typeface="Times New Roman"/>
              </a:rPr>
            </a:br>
            <a:r>
              <a:rPr lang="en-US" sz="1600" dirty="0">
                <a:solidFill>
                  <a:schemeClr val="dk1"/>
                </a:solidFill>
                <a:latin typeface="Times New Roman"/>
                <a:ea typeface="Times New Roman"/>
                <a:cs typeface="Times New Roman"/>
                <a:sym typeface="Times New Roman"/>
              </a:rPr>
              <a:t> Under the guidance of</a:t>
            </a:r>
            <a:br>
              <a:rPr lang="en-US" sz="1600" dirty="0">
                <a:solidFill>
                  <a:schemeClr val="dk1"/>
                </a:solidFill>
                <a:latin typeface="Times New Roman"/>
                <a:ea typeface="Times New Roman"/>
                <a:cs typeface="Times New Roman"/>
                <a:sym typeface="Times New Roman"/>
              </a:rPr>
            </a:br>
            <a:r>
              <a:rPr lang="en-US" sz="2000" b="1" dirty="0">
                <a:solidFill>
                  <a:schemeClr val="dk1"/>
                </a:solidFill>
                <a:latin typeface="Times New Roman"/>
                <a:ea typeface="Times New Roman"/>
                <a:cs typeface="Times New Roman"/>
                <a:sym typeface="Times New Roman"/>
              </a:rPr>
              <a:t>Dr. Sujata Kolhe</a:t>
            </a:r>
            <a:br>
              <a:rPr lang="en-US" sz="1800" b="1" dirty="0">
                <a:solidFill>
                  <a:schemeClr val="dk1"/>
                </a:solidFill>
                <a:latin typeface="Times New Roman"/>
                <a:ea typeface="Times New Roman"/>
                <a:cs typeface="Times New Roman"/>
                <a:sym typeface="Times New Roman"/>
              </a:rPr>
            </a:br>
            <a:br>
              <a:rPr lang="en-US" sz="1800" b="1" dirty="0">
                <a:solidFill>
                  <a:schemeClr val="dk1"/>
                </a:solidFill>
                <a:latin typeface="Times New Roman"/>
                <a:ea typeface="Times New Roman"/>
                <a:cs typeface="Times New Roman"/>
                <a:sym typeface="Times New Roman"/>
              </a:rPr>
            </a:br>
            <a:br>
              <a:rPr lang="en-US" sz="2000" b="1" dirty="0">
                <a:solidFill>
                  <a:schemeClr val="dk1"/>
                </a:solidFill>
                <a:latin typeface="Times New Roman"/>
                <a:ea typeface="Times New Roman"/>
                <a:cs typeface="Times New Roman"/>
                <a:sym typeface="Times New Roman"/>
              </a:rPr>
            </a:br>
            <a:br>
              <a:rPr lang="en-US" sz="2000" b="1" dirty="0">
                <a:solidFill>
                  <a:schemeClr val="dk1"/>
                </a:solidFill>
                <a:latin typeface="Times New Roman"/>
                <a:ea typeface="Times New Roman"/>
                <a:cs typeface="Times New Roman"/>
                <a:sym typeface="Times New Roman"/>
              </a:rPr>
            </a:br>
            <a:br>
              <a:rPr lang="en-US" sz="2000" b="1" dirty="0">
                <a:solidFill>
                  <a:schemeClr val="dk1"/>
                </a:solidFill>
                <a:latin typeface="Times New Roman"/>
                <a:ea typeface="Times New Roman"/>
                <a:cs typeface="Times New Roman"/>
                <a:sym typeface="Times New Roman"/>
              </a:rPr>
            </a:br>
            <a:br>
              <a:rPr lang="en-US" sz="2000" b="1" dirty="0">
                <a:solidFill>
                  <a:schemeClr val="dk1"/>
                </a:solidFill>
                <a:latin typeface="Times New Roman"/>
                <a:ea typeface="Times New Roman"/>
                <a:cs typeface="Times New Roman"/>
                <a:sym typeface="Times New Roman"/>
              </a:rPr>
            </a:br>
            <a:r>
              <a:rPr lang="en-US" sz="1600" b="1" dirty="0">
                <a:solidFill>
                  <a:schemeClr val="dk1"/>
                </a:solidFill>
                <a:latin typeface="Times New Roman"/>
                <a:ea typeface="Times New Roman"/>
                <a:cs typeface="Times New Roman"/>
                <a:sym typeface="Times New Roman"/>
              </a:rPr>
              <a:t>Department of Computer Engineering</a:t>
            </a:r>
            <a:br>
              <a:rPr lang="en-US" sz="1600" dirty="0">
                <a:solidFill>
                  <a:schemeClr val="dk1"/>
                </a:solidFill>
                <a:latin typeface="Times New Roman"/>
                <a:ea typeface="Times New Roman"/>
                <a:cs typeface="Times New Roman"/>
                <a:sym typeface="Times New Roman"/>
              </a:rPr>
            </a:br>
            <a:r>
              <a:rPr lang="en-US" sz="2200" b="1" dirty="0">
                <a:solidFill>
                  <a:schemeClr val="dk1"/>
                </a:solidFill>
                <a:latin typeface="Times New Roman"/>
                <a:ea typeface="Times New Roman"/>
                <a:cs typeface="Times New Roman"/>
                <a:sym typeface="Times New Roman"/>
              </a:rPr>
              <a:t>PCET’s Pimpri Chinchwad College of Engineering</a:t>
            </a:r>
            <a:endParaRPr dirty="0">
              <a:solidFill>
                <a:schemeClr val="dk1"/>
              </a:solidFill>
            </a:endParaRPr>
          </a:p>
        </p:txBody>
      </p:sp>
      <p:pic>
        <p:nvPicPr>
          <p:cNvPr id="106" name="Google Shape;106;p1"/>
          <p:cNvPicPr preferRelativeResize="0"/>
          <p:nvPr/>
        </p:nvPicPr>
        <p:blipFill>
          <a:blip r:embed="rId3">
            <a:alphaModFix/>
          </a:blip>
          <a:stretch>
            <a:fillRect/>
          </a:stretch>
        </p:blipFill>
        <p:spPr>
          <a:xfrm>
            <a:off x="5071066" y="4832705"/>
            <a:ext cx="1340585" cy="997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aphicFrame>
        <p:nvGraphicFramePr>
          <p:cNvPr id="195" name="Google Shape;195;p13"/>
          <p:cNvGraphicFramePr/>
          <p:nvPr>
            <p:extLst>
              <p:ext uri="{D42A27DB-BD31-4B8C-83A1-F6EECF244321}">
                <p14:modId xmlns:p14="http://schemas.microsoft.com/office/powerpoint/2010/main" val="4162963802"/>
              </p:ext>
            </p:extLst>
          </p:nvPr>
        </p:nvGraphicFramePr>
        <p:xfrm>
          <a:off x="695633" y="716275"/>
          <a:ext cx="8991600" cy="5425450"/>
        </p:xfrm>
        <a:graphic>
          <a:graphicData uri="http://schemas.openxmlformats.org/drawingml/2006/table">
            <a:tbl>
              <a:tblPr firstRow="1" bandRow="1">
                <a:noFill/>
              </a:tblPr>
              <a:tblGrid>
                <a:gridCol w="1627800">
                  <a:extLst>
                    <a:ext uri="{9D8B030D-6E8A-4147-A177-3AD203B41FA5}">
                      <a16:colId xmlns:a16="http://schemas.microsoft.com/office/drawing/2014/main" val="20000"/>
                    </a:ext>
                  </a:extLst>
                </a:gridCol>
                <a:gridCol w="7363800">
                  <a:extLst>
                    <a:ext uri="{9D8B030D-6E8A-4147-A177-3AD203B41FA5}">
                      <a16:colId xmlns:a16="http://schemas.microsoft.com/office/drawing/2014/main" val="20001"/>
                    </a:ext>
                  </a:extLst>
                </a:gridCol>
              </a:tblGrid>
              <a:tr h="1192650">
                <a:tc>
                  <a:txBody>
                    <a:bodyPr/>
                    <a:lstStyle/>
                    <a:p>
                      <a:pPr marL="0" marR="0" lvl="0" indent="0" algn="just" rtl="0">
                        <a:spcBef>
                          <a:spcPts val="0"/>
                        </a:spcBef>
                        <a:spcAft>
                          <a:spcPts val="0"/>
                        </a:spcAft>
                        <a:buNone/>
                      </a:pPr>
                      <a:endParaRPr sz="2000" b="1">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2000" b="1">
                          <a:solidFill>
                            <a:schemeClr val="tx1"/>
                          </a:solidFill>
                          <a:latin typeface="Times New Roman" panose="02020603050405020304" pitchFamily="18" charset="0"/>
                          <a:ea typeface="Times New Roman"/>
                          <a:cs typeface="Times New Roman" panose="02020603050405020304" pitchFamily="18" charset="0"/>
                          <a:sym typeface="Times New Roman"/>
                        </a:rPr>
                        <a:t>Reference  3</a:t>
                      </a:r>
                      <a:endParaRPr>
                        <a:solidFill>
                          <a:schemeClr val="tx1"/>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US" sz="2000" b="1" i="0" dirty="0">
                          <a:solidFill>
                            <a:schemeClr val="tx1"/>
                          </a:solidFill>
                          <a:latin typeface="Times New Roman" panose="02020603050405020304" pitchFamily="18" charset="0"/>
                          <a:ea typeface="Times New Roman"/>
                          <a:cs typeface="Times New Roman" panose="02020603050405020304" pitchFamily="18" charset="0"/>
                          <a:sym typeface="Times New Roman"/>
                        </a:rPr>
                        <a:t>IoT-Based Industrial Equipment Monitoring System: Revolutionizing Maintenance through Smart Data Analytics (2024)</a:t>
                      </a:r>
                      <a:endParaRPr sz="20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0"/>
                  </a:ext>
                </a:extLst>
              </a:tr>
              <a:tr h="788550">
                <a:tc>
                  <a:txBody>
                    <a:bodyPr/>
                    <a:lstStyle/>
                    <a:p>
                      <a:pPr marL="0" marR="0" lvl="0" indent="0" algn="just" rtl="0">
                        <a:spcBef>
                          <a:spcPts val="0"/>
                        </a:spcBef>
                        <a:spcAft>
                          <a:spcPts val="0"/>
                        </a:spcAft>
                        <a:buNone/>
                      </a:pPr>
                      <a:endParaRPr sz="2000" b="1">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2000" b="1">
                          <a:solidFill>
                            <a:schemeClr val="tx1"/>
                          </a:solidFill>
                          <a:latin typeface="Times New Roman" panose="02020603050405020304" pitchFamily="18" charset="0"/>
                          <a:ea typeface="Times New Roman"/>
                          <a:cs typeface="Times New Roman" panose="02020603050405020304" pitchFamily="18" charset="0"/>
                          <a:sym typeface="Times New Roman"/>
                        </a:rPr>
                        <a:t>Objectives</a:t>
                      </a:r>
                      <a:endParaRPr>
                        <a:solidFill>
                          <a:schemeClr val="tx1"/>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2000"/>
                        <a:buFont typeface="Times New Roman"/>
                        <a:buNone/>
                      </a:pPr>
                      <a:r>
                        <a:rPr lang="en-US" sz="2000">
                          <a:solidFill>
                            <a:schemeClr val="tx1"/>
                          </a:solidFill>
                          <a:latin typeface="Times New Roman" panose="02020603050405020304" pitchFamily="18" charset="0"/>
                          <a:ea typeface="Times New Roman"/>
                          <a:cs typeface="Times New Roman" panose="02020603050405020304" pitchFamily="18" charset="0"/>
                          <a:sym typeface="Times New Roman"/>
                        </a:rPr>
                        <a:t> </a:t>
                      </a:r>
                      <a:r>
                        <a:rPr lang="en-US" sz="2000" b="0" i="0">
                          <a:solidFill>
                            <a:schemeClr val="tx1"/>
                          </a:solidFill>
                          <a:latin typeface="Times New Roman" panose="02020603050405020304" pitchFamily="18" charset="0"/>
                          <a:ea typeface="Times New Roman"/>
                          <a:cs typeface="Times New Roman" panose="02020603050405020304" pitchFamily="18" charset="0"/>
                          <a:sym typeface="Times New Roman"/>
                        </a:rPr>
                        <a:t>To design an IoT-enabled system for industrial equipment monitoring, leveraging real-time data analytics for predictive maintenance.</a:t>
                      </a:r>
                      <a:endParaRPr sz="2000" b="0" i="0" u="none" strike="noStrik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1"/>
                  </a:ext>
                </a:extLst>
              </a:tr>
              <a:tr h="1111350">
                <a:tc>
                  <a:txBody>
                    <a:bodyPr/>
                    <a:lstStyle/>
                    <a:p>
                      <a:pPr marL="0" marR="0" lvl="0" indent="0" algn="just" rtl="0">
                        <a:spcBef>
                          <a:spcPts val="0"/>
                        </a:spcBef>
                        <a:spcAft>
                          <a:spcPts val="0"/>
                        </a:spcAft>
                        <a:buNone/>
                      </a:pPr>
                      <a:endParaRPr sz="20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2000" b="1" dirty="0">
                          <a:solidFill>
                            <a:schemeClr val="tx1"/>
                          </a:solidFill>
                          <a:latin typeface="Times New Roman" panose="02020603050405020304" pitchFamily="18" charset="0"/>
                          <a:ea typeface="Times New Roman"/>
                          <a:cs typeface="Times New Roman" panose="02020603050405020304" pitchFamily="18" charset="0"/>
                          <a:sym typeface="Times New Roman"/>
                        </a:rPr>
                        <a:t>Proposed Solution</a:t>
                      </a:r>
                      <a:endParaRPr dirty="0">
                        <a:solidFill>
                          <a:schemeClr val="tx1"/>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2000"/>
                        <a:buFont typeface="Times New Roman"/>
                        <a:buNone/>
                      </a:pPr>
                      <a:r>
                        <a:rPr lang="en-US" sz="2000" b="0" i="0">
                          <a:solidFill>
                            <a:schemeClr val="tx1"/>
                          </a:solidFill>
                          <a:latin typeface="Times New Roman" panose="02020603050405020304" pitchFamily="18" charset="0"/>
                          <a:ea typeface="Times New Roman"/>
                          <a:cs typeface="Times New Roman" panose="02020603050405020304" pitchFamily="18" charset="0"/>
                          <a:sym typeface="Times New Roman"/>
                        </a:rPr>
                        <a:t>The system used multiple sensors connected to an IoT network for real-time data collection and analysis. Machine learning algorithms processed the data to predict failures and optimize maintenance schedules.</a:t>
                      </a:r>
                      <a:endParaRPr sz="2000" b="0" i="0" u="none" strike="noStrik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2"/>
                  </a:ext>
                </a:extLst>
              </a:tr>
              <a:tr h="1127750">
                <a:tc>
                  <a:txBody>
                    <a:bodyPr/>
                    <a:lstStyle/>
                    <a:p>
                      <a:pPr marL="0" marR="0" lvl="0" indent="0" algn="just" rtl="0">
                        <a:spcBef>
                          <a:spcPts val="0"/>
                        </a:spcBef>
                        <a:spcAft>
                          <a:spcPts val="0"/>
                        </a:spcAft>
                        <a:buNone/>
                      </a:pPr>
                      <a:endParaRPr sz="2000" b="1">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2000" b="1">
                          <a:solidFill>
                            <a:schemeClr val="tx1"/>
                          </a:solidFill>
                          <a:latin typeface="Times New Roman" panose="02020603050405020304" pitchFamily="18" charset="0"/>
                          <a:ea typeface="Times New Roman"/>
                          <a:cs typeface="Times New Roman" panose="02020603050405020304" pitchFamily="18" charset="0"/>
                          <a:sym typeface="Times New Roman"/>
                        </a:rPr>
                        <a:t>Results</a:t>
                      </a:r>
                      <a:endParaRPr>
                        <a:solidFill>
                          <a:schemeClr val="tx1"/>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2000"/>
                        <a:buFont typeface="Times New Roman"/>
                        <a:buNone/>
                      </a:pPr>
                      <a:r>
                        <a:rPr lang="en-US" sz="2000" b="0" i="0">
                          <a:solidFill>
                            <a:schemeClr val="tx1"/>
                          </a:solidFill>
                          <a:latin typeface="Times New Roman" panose="02020603050405020304" pitchFamily="18" charset="0"/>
                          <a:ea typeface="Times New Roman"/>
                          <a:cs typeface="Times New Roman" panose="02020603050405020304" pitchFamily="18" charset="0"/>
                          <a:sym typeface="Times New Roman"/>
                        </a:rPr>
                        <a:t>The implementation improved equipment uptime by 30% and reduced maintenance costs through accurate predictions of potential failures.</a:t>
                      </a:r>
                      <a:endParaRPr sz="2000" b="0" i="0" u="none" strike="noStrik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3"/>
                  </a:ext>
                </a:extLst>
              </a:tr>
              <a:tr h="791825">
                <a:tc>
                  <a:txBody>
                    <a:bodyPr/>
                    <a:lstStyle/>
                    <a:p>
                      <a:pPr marL="0" marR="0" lvl="0" indent="0" algn="just" rtl="0">
                        <a:spcBef>
                          <a:spcPts val="0"/>
                        </a:spcBef>
                        <a:spcAft>
                          <a:spcPts val="0"/>
                        </a:spcAft>
                        <a:buNone/>
                      </a:pPr>
                      <a:endParaRPr sz="2000" b="1">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2000" b="1">
                          <a:solidFill>
                            <a:schemeClr val="tx1"/>
                          </a:solidFill>
                          <a:latin typeface="Times New Roman" panose="02020603050405020304" pitchFamily="18" charset="0"/>
                          <a:ea typeface="Times New Roman"/>
                          <a:cs typeface="Times New Roman" panose="02020603050405020304" pitchFamily="18" charset="0"/>
                          <a:sym typeface="Times New Roman"/>
                        </a:rPr>
                        <a:t>Advantages</a:t>
                      </a:r>
                      <a:endParaRPr>
                        <a:solidFill>
                          <a:schemeClr val="tx1"/>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342900" marR="0" lvl="0" indent="-342900" algn="l" rtl="0">
                        <a:spcBef>
                          <a:spcPts val="0"/>
                        </a:spcBef>
                        <a:spcAft>
                          <a:spcPts val="0"/>
                        </a:spcAft>
                        <a:buClr>
                          <a:schemeClr val="dk1"/>
                        </a:buClr>
                        <a:buSzPts val="2000"/>
                        <a:buFont typeface="Arial"/>
                        <a:buChar char="•"/>
                      </a:pPr>
                      <a:r>
                        <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rPr>
                        <a:t>Enables proactive maintenance instead of reactive repairs.</a:t>
                      </a:r>
                      <a:endParaRPr dirty="0">
                        <a:solidFill>
                          <a:schemeClr val="tx1"/>
                        </a:solidFill>
                        <a:latin typeface="Times New Roman" panose="02020603050405020304" pitchFamily="18" charset="0"/>
                        <a:cs typeface="Times New Roman" panose="02020603050405020304" pitchFamily="18" charset="0"/>
                      </a:endParaRPr>
                    </a:p>
                    <a:p>
                      <a:pPr marL="342900" marR="0" lvl="0" indent="-342900" algn="l" rtl="0">
                        <a:spcBef>
                          <a:spcPts val="0"/>
                        </a:spcBef>
                        <a:spcAft>
                          <a:spcPts val="0"/>
                        </a:spcAft>
                        <a:buClr>
                          <a:schemeClr val="dk1"/>
                        </a:buClr>
                        <a:buSzPts val="2000"/>
                        <a:buFont typeface="Arial"/>
                        <a:buChar char="•"/>
                      </a:pPr>
                      <a:r>
                        <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rPr>
                        <a:t>Increases operational efficiency and asset longevity.</a:t>
                      </a:r>
                      <a:endParaRPr dirty="0">
                        <a:solidFill>
                          <a:schemeClr val="tx1"/>
                        </a:solidFill>
                        <a:latin typeface="Times New Roman" panose="02020603050405020304" pitchFamily="18" charset="0"/>
                        <a:cs typeface="Times New Roman" panose="02020603050405020304" pitchFamily="18" charset="0"/>
                      </a:endParaRPr>
                    </a:p>
                    <a:p>
                      <a:pPr marL="342900" marR="0" lvl="0" indent="-342900" algn="l" rtl="0">
                        <a:spcBef>
                          <a:spcPts val="0"/>
                        </a:spcBef>
                        <a:spcAft>
                          <a:spcPts val="0"/>
                        </a:spcAft>
                        <a:buClr>
                          <a:schemeClr val="dk1"/>
                        </a:buClr>
                        <a:buSzPts val="2000"/>
                        <a:buFont typeface="Arial"/>
                        <a:buChar char="•"/>
                      </a:pPr>
                      <a:r>
                        <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rPr>
                        <a:t>Reduces costs by minimizing unexpected breakdowns.</a:t>
                      </a:r>
                      <a:endParaRPr dirty="0">
                        <a:solidFill>
                          <a:schemeClr val="tx1"/>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graphicFrame>
        <p:nvGraphicFramePr>
          <p:cNvPr id="200" name="Google Shape;200;p14"/>
          <p:cNvGraphicFramePr/>
          <p:nvPr>
            <p:extLst>
              <p:ext uri="{D42A27DB-BD31-4B8C-83A1-F6EECF244321}">
                <p14:modId xmlns:p14="http://schemas.microsoft.com/office/powerpoint/2010/main" val="1552957178"/>
              </p:ext>
            </p:extLst>
          </p:nvPr>
        </p:nvGraphicFramePr>
        <p:xfrm>
          <a:off x="469490" y="806505"/>
          <a:ext cx="8991600" cy="5349414"/>
        </p:xfrm>
        <a:graphic>
          <a:graphicData uri="http://schemas.openxmlformats.org/drawingml/2006/table">
            <a:tbl>
              <a:tblPr firstRow="1" bandRow="1">
                <a:noFill/>
              </a:tblPr>
              <a:tblGrid>
                <a:gridCol w="1627800">
                  <a:extLst>
                    <a:ext uri="{9D8B030D-6E8A-4147-A177-3AD203B41FA5}">
                      <a16:colId xmlns:a16="http://schemas.microsoft.com/office/drawing/2014/main" val="20000"/>
                    </a:ext>
                  </a:extLst>
                </a:gridCol>
                <a:gridCol w="7363800">
                  <a:extLst>
                    <a:ext uri="{9D8B030D-6E8A-4147-A177-3AD203B41FA5}">
                      <a16:colId xmlns:a16="http://schemas.microsoft.com/office/drawing/2014/main" val="20001"/>
                    </a:ext>
                  </a:extLst>
                </a:gridCol>
              </a:tblGrid>
              <a:tr h="990600">
                <a:tc>
                  <a:txBody>
                    <a:bodyPr/>
                    <a:lstStyle/>
                    <a:p>
                      <a:pPr marL="0" marR="0" lvl="0" indent="0" algn="just" rtl="0">
                        <a:spcBef>
                          <a:spcPts val="0"/>
                        </a:spcBef>
                        <a:spcAft>
                          <a:spcPts val="0"/>
                        </a:spcAft>
                        <a:buNone/>
                      </a:pPr>
                      <a:endParaRPr sz="20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2000" b="1" dirty="0">
                          <a:solidFill>
                            <a:schemeClr val="tx1"/>
                          </a:solidFill>
                          <a:latin typeface="Times New Roman" panose="02020603050405020304" pitchFamily="18" charset="0"/>
                          <a:ea typeface="Times New Roman"/>
                          <a:cs typeface="Times New Roman" panose="02020603050405020304" pitchFamily="18" charset="0"/>
                          <a:sym typeface="Times New Roman"/>
                        </a:rPr>
                        <a:t>Reference  4</a:t>
                      </a:r>
                      <a:endParaRPr dirty="0">
                        <a:solidFill>
                          <a:schemeClr val="tx1"/>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US" sz="2000" b="1" i="0" dirty="0">
                          <a:solidFill>
                            <a:schemeClr val="tx1"/>
                          </a:solidFill>
                          <a:latin typeface="Times New Roman" panose="02020603050405020304" pitchFamily="18" charset="0"/>
                          <a:ea typeface="Times New Roman"/>
                          <a:cs typeface="Times New Roman" panose="02020603050405020304" pitchFamily="18" charset="0"/>
                          <a:sym typeface="Times New Roman"/>
                        </a:rPr>
                        <a:t>Cost-Effective Industrial IoT Gateway Development Using ESP32 for Industrial Applications (2024)</a:t>
                      </a:r>
                      <a:endParaRPr sz="20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0"/>
                  </a:ext>
                </a:extLst>
              </a:tr>
              <a:tr h="1050900">
                <a:tc>
                  <a:txBody>
                    <a:bodyPr/>
                    <a:lstStyle/>
                    <a:p>
                      <a:pPr marL="0" marR="0" lvl="0" indent="0" algn="just" rtl="0">
                        <a:spcBef>
                          <a:spcPts val="0"/>
                        </a:spcBef>
                        <a:spcAft>
                          <a:spcPts val="0"/>
                        </a:spcAft>
                        <a:buNone/>
                      </a:pPr>
                      <a:endParaRPr sz="20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2000" b="1" dirty="0">
                          <a:solidFill>
                            <a:schemeClr val="tx1"/>
                          </a:solidFill>
                          <a:latin typeface="Times New Roman" panose="02020603050405020304" pitchFamily="18" charset="0"/>
                          <a:ea typeface="Times New Roman"/>
                          <a:cs typeface="Times New Roman" panose="02020603050405020304" pitchFamily="18" charset="0"/>
                          <a:sym typeface="Times New Roman"/>
                        </a:rPr>
                        <a:t>Objectives</a:t>
                      </a:r>
                      <a:endParaRPr dirty="0">
                        <a:solidFill>
                          <a:schemeClr val="tx1"/>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2000"/>
                        <a:buFont typeface="Times New Roman"/>
                        <a:buNone/>
                      </a:pPr>
                      <a:r>
                        <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rPr>
                        <a:t>To develop a cost-effective Industrial IoT (</a:t>
                      </a:r>
                      <a:r>
                        <a:rPr lang="en-US" sz="2000" b="0" i="0" dirty="0" err="1">
                          <a:solidFill>
                            <a:schemeClr val="tx1"/>
                          </a:solidFill>
                          <a:latin typeface="Times New Roman" panose="02020603050405020304" pitchFamily="18" charset="0"/>
                          <a:ea typeface="Times New Roman"/>
                          <a:cs typeface="Times New Roman" panose="02020603050405020304" pitchFamily="18" charset="0"/>
                          <a:sym typeface="Times New Roman"/>
                        </a:rPr>
                        <a:t>IIoT</a:t>
                      </a:r>
                      <a:r>
                        <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rPr>
                        <a:t>) gateway using the ESP32 microcontroller for data acquisition and transmission in industrial settings.</a:t>
                      </a:r>
                      <a:endParaRPr sz="2000" b="0" i="0" u="none" strike="noStrik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1"/>
                  </a:ext>
                </a:extLst>
              </a:tr>
              <a:tr h="1111350">
                <a:tc>
                  <a:txBody>
                    <a:bodyPr/>
                    <a:lstStyle/>
                    <a:p>
                      <a:pPr marL="0" marR="0" lvl="0" indent="0" algn="just" rtl="0">
                        <a:spcBef>
                          <a:spcPts val="0"/>
                        </a:spcBef>
                        <a:spcAft>
                          <a:spcPts val="0"/>
                        </a:spcAft>
                        <a:buNone/>
                      </a:pPr>
                      <a:endParaRPr sz="20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2000" b="1" dirty="0">
                          <a:solidFill>
                            <a:schemeClr val="tx1"/>
                          </a:solidFill>
                          <a:latin typeface="Times New Roman" panose="02020603050405020304" pitchFamily="18" charset="0"/>
                          <a:ea typeface="Times New Roman"/>
                          <a:cs typeface="Times New Roman" panose="02020603050405020304" pitchFamily="18" charset="0"/>
                          <a:sym typeface="Times New Roman"/>
                        </a:rPr>
                        <a:t>Proposed Solution</a:t>
                      </a:r>
                      <a:endParaRPr dirty="0">
                        <a:solidFill>
                          <a:schemeClr val="tx1"/>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2000"/>
                        <a:buFont typeface="Times New Roman"/>
                        <a:buNone/>
                      </a:pPr>
                      <a:r>
                        <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rPr>
                        <a:t>The ESP32 was programmed to connect with industrial controllers using Modbus TCP/IP and transmit data to cloud platforms via MQTT and REST API protocols.</a:t>
                      </a:r>
                      <a:endParaRPr sz="2000" b="0" i="0" u="none" strike="noStrik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2"/>
                  </a:ext>
                </a:extLst>
              </a:tr>
              <a:tr h="1190714">
                <a:tc>
                  <a:txBody>
                    <a:bodyPr/>
                    <a:lstStyle/>
                    <a:p>
                      <a:pPr marL="0" marR="0" lvl="0" indent="0" algn="just" rtl="0">
                        <a:spcBef>
                          <a:spcPts val="0"/>
                        </a:spcBef>
                        <a:spcAft>
                          <a:spcPts val="0"/>
                        </a:spcAft>
                        <a:buNone/>
                      </a:pPr>
                      <a:endParaRPr sz="2000" b="1">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2000" b="1">
                          <a:solidFill>
                            <a:schemeClr val="tx1"/>
                          </a:solidFill>
                          <a:latin typeface="Times New Roman" panose="02020603050405020304" pitchFamily="18" charset="0"/>
                          <a:ea typeface="Times New Roman"/>
                          <a:cs typeface="Times New Roman" panose="02020603050405020304" pitchFamily="18" charset="0"/>
                          <a:sym typeface="Times New Roman"/>
                        </a:rPr>
                        <a:t>Results</a:t>
                      </a:r>
                      <a:endParaRPr>
                        <a:solidFill>
                          <a:schemeClr val="tx1"/>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rPr>
                        <a:t> The solution provided a reliable, low-cost </a:t>
                      </a:r>
                      <a:r>
                        <a:rPr lang="en-US" sz="2000" b="0" i="0" dirty="0" err="1">
                          <a:solidFill>
                            <a:schemeClr val="tx1"/>
                          </a:solidFill>
                          <a:latin typeface="Times New Roman" panose="02020603050405020304" pitchFamily="18" charset="0"/>
                          <a:ea typeface="Times New Roman"/>
                          <a:cs typeface="Times New Roman" panose="02020603050405020304" pitchFamily="18" charset="0"/>
                          <a:sym typeface="Times New Roman"/>
                        </a:rPr>
                        <a:t>IIoT</a:t>
                      </a:r>
                      <a:r>
                        <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rPr>
                        <a:t> gateway that integrated with existing industrial systems and enhanced remote monitoring capabilities.</a:t>
                      </a:r>
                      <a:endParaRPr dirty="0">
                        <a:solidFill>
                          <a:schemeClr val="tx1"/>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3"/>
                  </a:ext>
                </a:extLst>
              </a:tr>
              <a:tr h="791825">
                <a:tc>
                  <a:txBody>
                    <a:bodyPr/>
                    <a:lstStyle/>
                    <a:p>
                      <a:pPr marL="0" marR="0" lvl="0" indent="0" algn="just" rtl="0">
                        <a:spcBef>
                          <a:spcPts val="0"/>
                        </a:spcBef>
                        <a:spcAft>
                          <a:spcPts val="0"/>
                        </a:spcAft>
                        <a:buNone/>
                      </a:pPr>
                      <a:endParaRPr sz="2000" b="1">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2000" b="1">
                          <a:solidFill>
                            <a:schemeClr val="tx1"/>
                          </a:solidFill>
                          <a:latin typeface="Times New Roman" panose="02020603050405020304" pitchFamily="18" charset="0"/>
                          <a:ea typeface="Times New Roman"/>
                          <a:cs typeface="Times New Roman" panose="02020603050405020304" pitchFamily="18" charset="0"/>
                          <a:sym typeface="Times New Roman"/>
                        </a:rPr>
                        <a:t>Advantages</a:t>
                      </a:r>
                      <a:endParaRPr>
                        <a:solidFill>
                          <a:schemeClr val="tx1"/>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342900" marR="0" lvl="0" indent="-342900" algn="l" rtl="0">
                        <a:spcBef>
                          <a:spcPts val="0"/>
                        </a:spcBef>
                        <a:spcAft>
                          <a:spcPts val="0"/>
                        </a:spcAft>
                        <a:buClr>
                          <a:schemeClr val="dk1"/>
                        </a:buClr>
                        <a:buSzPts val="2000"/>
                        <a:buFont typeface="Arial"/>
                        <a:buChar char="•"/>
                      </a:pPr>
                      <a:r>
                        <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rPr>
                        <a:t>Cost-effective compared to traditional </a:t>
                      </a:r>
                      <a:r>
                        <a:rPr lang="en-US" sz="2000" b="0" i="0" dirty="0" err="1">
                          <a:solidFill>
                            <a:schemeClr val="tx1"/>
                          </a:solidFill>
                          <a:latin typeface="Times New Roman" panose="02020603050405020304" pitchFamily="18" charset="0"/>
                          <a:ea typeface="Times New Roman"/>
                          <a:cs typeface="Times New Roman" panose="02020603050405020304" pitchFamily="18" charset="0"/>
                          <a:sym typeface="Times New Roman"/>
                        </a:rPr>
                        <a:t>IIoT</a:t>
                      </a:r>
                      <a:r>
                        <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rPr>
                        <a:t> solutions.</a:t>
                      </a:r>
                      <a:endParaRPr dirty="0">
                        <a:solidFill>
                          <a:schemeClr val="tx1"/>
                        </a:solidFill>
                        <a:latin typeface="Times New Roman" panose="02020603050405020304" pitchFamily="18" charset="0"/>
                        <a:cs typeface="Times New Roman" panose="02020603050405020304" pitchFamily="18" charset="0"/>
                      </a:endParaRPr>
                    </a:p>
                    <a:p>
                      <a:pPr marL="342900" marR="0" lvl="0" indent="-342900" algn="l" rtl="0">
                        <a:spcBef>
                          <a:spcPts val="0"/>
                        </a:spcBef>
                        <a:spcAft>
                          <a:spcPts val="0"/>
                        </a:spcAft>
                        <a:buClr>
                          <a:schemeClr val="dk1"/>
                        </a:buClr>
                        <a:buSzPts val="2000"/>
                        <a:buFont typeface="Arial"/>
                        <a:buChar char="•"/>
                      </a:pPr>
                      <a:r>
                        <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rPr>
                        <a:t>Supports real-time data collection and remote monitoring.</a:t>
                      </a:r>
                      <a:endParaRPr dirty="0">
                        <a:solidFill>
                          <a:schemeClr val="tx1"/>
                        </a:solidFill>
                        <a:latin typeface="Times New Roman" panose="02020603050405020304" pitchFamily="18" charset="0"/>
                        <a:cs typeface="Times New Roman" panose="02020603050405020304" pitchFamily="18" charset="0"/>
                      </a:endParaRPr>
                    </a:p>
                    <a:p>
                      <a:pPr marL="342900" marR="0" lvl="0" indent="-342900" algn="l" rtl="0">
                        <a:spcBef>
                          <a:spcPts val="0"/>
                        </a:spcBef>
                        <a:spcAft>
                          <a:spcPts val="0"/>
                        </a:spcAft>
                        <a:buClr>
                          <a:schemeClr val="dk1"/>
                        </a:buClr>
                        <a:buSzPts val="2000"/>
                        <a:buFont typeface="Arial"/>
                        <a:buChar char="•"/>
                      </a:pPr>
                      <a:r>
                        <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rPr>
                        <a:t>Compatible with multiple communication protocols.</a:t>
                      </a:r>
                      <a:endParaRPr dirty="0">
                        <a:solidFill>
                          <a:schemeClr val="tx1"/>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graphicFrame>
        <p:nvGraphicFramePr>
          <p:cNvPr id="205" name="Google Shape;205;p15"/>
          <p:cNvGraphicFramePr/>
          <p:nvPr>
            <p:extLst>
              <p:ext uri="{D42A27DB-BD31-4B8C-83A1-F6EECF244321}">
                <p14:modId xmlns:p14="http://schemas.microsoft.com/office/powerpoint/2010/main" val="1165253870"/>
              </p:ext>
            </p:extLst>
          </p:nvPr>
        </p:nvGraphicFramePr>
        <p:xfrm>
          <a:off x="723899" y="692995"/>
          <a:ext cx="8915400" cy="5472010"/>
        </p:xfrm>
        <a:graphic>
          <a:graphicData uri="http://schemas.openxmlformats.org/drawingml/2006/table">
            <a:tbl>
              <a:tblPr firstRow="1" bandRow="1">
                <a:noFill/>
              </a:tblPr>
              <a:tblGrid>
                <a:gridCol w="1614000">
                  <a:extLst>
                    <a:ext uri="{9D8B030D-6E8A-4147-A177-3AD203B41FA5}">
                      <a16:colId xmlns:a16="http://schemas.microsoft.com/office/drawing/2014/main" val="20000"/>
                    </a:ext>
                  </a:extLst>
                </a:gridCol>
                <a:gridCol w="7301400">
                  <a:extLst>
                    <a:ext uri="{9D8B030D-6E8A-4147-A177-3AD203B41FA5}">
                      <a16:colId xmlns:a16="http://schemas.microsoft.com/office/drawing/2014/main" val="20001"/>
                    </a:ext>
                  </a:extLst>
                </a:gridCol>
              </a:tblGrid>
              <a:tr h="1066800">
                <a:tc>
                  <a:txBody>
                    <a:bodyPr/>
                    <a:lstStyle/>
                    <a:p>
                      <a:pPr marL="0" marR="0" lvl="0" indent="0" algn="just" rtl="0">
                        <a:spcBef>
                          <a:spcPts val="0"/>
                        </a:spcBef>
                        <a:spcAft>
                          <a:spcPts val="0"/>
                        </a:spcAft>
                        <a:buNone/>
                      </a:pPr>
                      <a:endParaRPr sz="2000" b="1">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2000" b="1">
                          <a:solidFill>
                            <a:schemeClr val="tx1"/>
                          </a:solidFill>
                          <a:latin typeface="Times New Roman" panose="02020603050405020304" pitchFamily="18" charset="0"/>
                          <a:ea typeface="Times New Roman"/>
                          <a:cs typeface="Times New Roman" panose="02020603050405020304" pitchFamily="18" charset="0"/>
                          <a:sym typeface="Times New Roman"/>
                        </a:rPr>
                        <a:t>Reference  5</a:t>
                      </a:r>
                      <a:endParaRPr>
                        <a:solidFill>
                          <a:schemeClr val="tx1"/>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US" sz="2000" b="1" i="0" dirty="0">
                          <a:solidFill>
                            <a:schemeClr val="tx1"/>
                          </a:solidFill>
                          <a:latin typeface="Times New Roman" panose="02020603050405020304" pitchFamily="18" charset="0"/>
                          <a:ea typeface="Times New Roman"/>
                          <a:cs typeface="Times New Roman" panose="02020603050405020304" pitchFamily="18" charset="0"/>
                          <a:sym typeface="Times New Roman"/>
                        </a:rPr>
                        <a:t> IoT-Based Air Quality Monitoring System with Machine Learning for Accurate and Real-time Data Analysis (2023)</a:t>
                      </a:r>
                      <a:endParaRPr sz="20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0"/>
                  </a:ext>
                </a:extLst>
              </a:tr>
              <a:tr h="838200">
                <a:tc>
                  <a:txBody>
                    <a:bodyPr/>
                    <a:lstStyle/>
                    <a:p>
                      <a:pPr marL="0" marR="0" lvl="0" indent="0" algn="just" rtl="0">
                        <a:spcBef>
                          <a:spcPts val="0"/>
                        </a:spcBef>
                        <a:spcAft>
                          <a:spcPts val="0"/>
                        </a:spcAft>
                        <a:buNone/>
                      </a:pPr>
                      <a:endParaRPr sz="2000" b="1">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2000" b="1">
                          <a:solidFill>
                            <a:schemeClr val="tx1"/>
                          </a:solidFill>
                          <a:latin typeface="Times New Roman" panose="02020603050405020304" pitchFamily="18" charset="0"/>
                          <a:ea typeface="Times New Roman"/>
                          <a:cs typeface="Times New Roman" panose="02020603050405020304" pitchFamily="18" charset="0"/>
                          <a:sym typeface="Times New Roman"/>
                        </a:rPr>
                        <a:t>Objectives</a:t>
                      </a:r>
                      <a:endParaRPr>
                        <a:solidFill>
                          <a:schemeClr val="tx1"/>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2000"/>
                        <a:buFont typeface="Times New Roman"/>
                        <a:buNone/>
                      </a:pPr>
                      <a:r>
                        <a:rPr lang="en-US" sz="2000" b="0" i="0">
                          <a:solidFill>
                            <a:schemeClr val="tx1"/>
                          </a:solidFill>
                          <a:latin typeface="Times New Roman" panose="02020603050405020304" pitchFamily="18" charset="0"/>
                          <a:ea typeface="Times New Roman"/>
                          <a:cs typeface="Times New Roman" panose="02020603050405020304" pitchFamily="18" charset="0"/>
                          <a:sym typeface="Times New Roman"/>
                        </a:rPr>
                        <a:t>To develop a smart air quality monitoring system using ESP32 and machine learning for accurate real-time analysis.</a:t>
                      </a:r>
                      <a:endParaRPr sz="2000" b="0" i="0" u="none" strike="noStrik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1"/>
                  </a:ext>
                </a:extLst>
              </a:tr>
              <a:tr h="1111350">
                <a:tc>
                  <a:txBody>
                    <a:bodyPr/>
                    <a:lstStyle/>
                    <a:p>
                      <a:pPr marL="0" marR="0" lvl="0" indent="0" algn="just" rtl="0">
                        <a:spcBef>
                          <a:spcPts val="0"/>
                        </a:spcBef>
                        <a:spcAft>
                          <a:spcPts val="0"/>
                        </a:spcAft>
                        <a:buNone/>
                      </a:pPr>
                      <a:endParaRPr sz="2000" b="1">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2000" b="1">
                          <a:solidFill>
                            <a:schemeClr val="tx1"/>
                          </a:solidFill>
                          <a:latin typeface="Times New Roman" panose="02020603050405020304" pitchFamily="18" charset="0"/>
                          <a:ea typeface="Times New Roman"/>
                          <a:cs typeface="Times New Roman" panose="02020603050405020304" pitchFamily="18" charset="0"/>
                          <a:sym typeface="Times New Roman"/>
                        </a:rPr>
                        <a:t>Proposed Solution</a:t>
                      </a:r>
                      <a:endParaRPr>
                        <a:solidFill>
                          <a:schemeClr val="tx1"/>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2000"/>
                        <a:buFont typeface="Times New Roman"/>
                        <a:buNone/>
                      </a:pPr>
                      <a:r>
                        <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rPr>
                        <a:t>The system utilized gas sensors interfaced with ESP32 to detect harmful pollutants and transmit data to a cloud-based dashboard. Machine learning algorithms analyzed trends and provided insights for environmental monitoring.</a:t>
                      </a:r>
                      <a:endParaRPr sz="2000" b="0" i="0" u="none" strike="noStrik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2"/>
                  </a:ext>
                </a:extLst>
              </a:tr>
              <a:tr h="1341950">
                <a:tc>
                  <a:txBody>
                    <a:bodyPr/>
                    <a:lstStyle/>
                    <a:p>
                      <a:pPr marL="0" marR="0" lvl="0" indent="0" algn="just" rtl="0">
                        <a:spcBef>
                          <a:spcPts val="0"/>
                        </a:spcBef>
                        <a:spcAft>
                          <a:spcPts val="0"/>
                        </a:spcAft>
                        <a:buNone/>
                      </a:pPr>
                      <a:endParaRPr sz="2000" b="1">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2000" b="1">
                          <a:solidFill>
                            <a:schemeClr val="tx1"/>
                          </a:solidFill>
                          <a:latin typeface="Times New Roman" panose="02020603050405020304" pitchFamily="18" charset="0"/>
                          <a:ea typeface="Times New Roman"/>
                          <a:cs typeface="Times New Roman" panose="02020603050405020304" pitchFamily="18" charset="0"/>
                          <a:sym typeface="Times New Roman"/>
                        </a:rPr>
                        <a:t>Results</a:t>
                      </a:r>
                      <a:endParaRPr>
                        <a:solidFill>
                          <a:schemeClr val="tx1"/>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2000"/>
                        <a:buFont typeface="Times New Roman"/>
                        <a:buNone/>
                      </a:pPr>
                      <a:r>
                        <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rPr>
                        <a:t>The device successfully provided real-time air quality analysis, alerting users about unsafe pollution levels and predicting trends for better decision-making.</a:t>
                      </a:r>
                      <a:endParaRPr sz="2000" b="0" i="0" u="none" strike="noStrik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3"/>
                  </a:ext>
                </a:extLst>
              </a:tr>
              <a:tr h="791825">
                <a:tc>
                  <a:txBody>
                    <a:bodyPr/>
                    <a:lstStyle/>
                    <a:p>
                      <a:pPr marL="0" marR="0" lvl="0" indent="0" algn="just" rtl="0">
                        <a:spcBef>
                          <a:spcPts val="0"/>
                        </a:spcBef>
                        <a:spcAft>
                          <a:spcPts val="0"/>
                        </a:spcAft>
                        <a:buNone/>
                      </a:pPr>
                      <a:endParaRPr sz="2000" b="1">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2000" b="1">
                          <a:solidFill>
                            <a:schemeClr val="tx1"/>
                          </a:solidFill>
                          <a:latin typeface="Times New Roman" panose="02020603050405020304" pitchFamily="18" charset="0"/>
                          <a:ea typeface="Times New Roman"/>
                          <a:cs typeface="Times New Roman" panose="02020603050405020304" pitchFamily="18" charset="0"/>
                          <a:sym typeface="Times New Roman"/>
                        </a:rPr>
                        <a:t>Advantages</a:t>
                      </a:r>
                      <a:endParaRPr>
                        <a:solidFill>
                          <a:schemeClr val="tx1"/>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1200150" marR="0" lvl="2" indent="-285750" algn="l" rtl="0">
                        <a:spcBef>
                          <a:spcPts val="0"/>
                        </a:spcBef>
                        <a:spcAft>
                          <a:spcPts val="0"/>
                        </a:spcAft>
                        <a:buClr>
                          <a:schemeClr val="dk1"/>
                        </a:buClr>
                        <a:buSzPts val="1800"/>
                        <a:buFont typeface="Arial"/>
                        <a:buChar char="•"/>
                      </a:pPr>
                      <a:r>
                        <a:rPr lang="en-US" sz="1800" b="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Enables real-time tracking of environmental parameters.</a:t>
                      </a:r>
                      <a:endParaRPr dirty="0">
                        <a:solidFill>
                          <a:schemeClr val="tx1"/>
                        </a:solidFill>
                        <a:latin typeface="Times New Roman" panose="02020603050405020304" pitchFamily="18" charset="0"/>
                        <a:cs typeface="Times New Roman" panose="02020603050405020304" pitchFamily="18" charset="0"/>
                      </a:endParaRPr>
                    </a:p>
                    <a:p>
                      <a:pPr marL="1200150" marR="0" lvl="2" indent="-285750" algn="l" rtl="0">
                        <a:spcBef>
                          <a:spcPts val="0"/>
                        </a:spcBef>
                        <a:spcAft>
                          <a:spcPts val="0"/>
                        </a:spcAft>
                        <a:buClr>
                          <a:schemeClr val="dk1"/>
                        </a:buClr>
                        <a:buSzPts val="1800"/>
                        <a:buFont typeface="Arial"/>
                        <a:buChar char="•"/>
                      </a:pPr>
                      <a:r>
                        <a:rPr lang="en-US" sz="1800" b="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Enhances data-driven decision-making using machine learning.</a:t>
                      </a:r>
                      <a:endParaRPr dirty="0">
                        <a:solidFill>
                          <a:schemeClr val="tx1"/>
                        </a:solidFill>
                        <a:latin typeface="Times New Roman" panose="02020603050405020304" pitchFamily="18" charset="0"/>
                        <a:cs typeface="Times New Roman" panose="02020603050405020304" pitchFamily="18" charset="0"/>
                      </a:endParaRPr>
                    </a:p>
                    <a:p>
                      <a:pPr marL="1200150" marR="0" lvl="2" indent="-285750" algn="l" rtl="0">
                        <a:spcBef>
                          <a:spcPts val="0"/>
                        </a:spcBef>
                        <a:spcAft>
                          <a:spcPts val="0"/>
                        </a:spcAft>
                        <a:buClr>
                          <a:schemeClr val="dk1"/>
                        </a:buClr>
                        <a:buSzPts val="1800"/>
                        <a:buFont typeface="Arial"/>
                        <a:buChar char="•"/>
                      </a:pPr>
                      <a:r>
                        <a:rPr lang="en-US" sz="1800" b="0"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rPr>
                        <a:t>Portable, low-cost, and scalable for various applications.</a:t>
                      </a:r>
                      <a:endParaRPr dirty="0">
                        <a:solidFill>
                          <a:schemeClr val="tx1"/>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342a6c529da_1_1"/>
          <p:cNvSpPr txBox="1">
            <a:spLocks noGrp="1"/>
          </p:cNvSpPr>
          <p:nvPr>
            <p:ph type="title"/>
          </p:nvPr>
        </p:nvSpPr>
        <p:spPr>
          <a:xfrm>
            <a:off x="1021080" y="82287"/>
            <a:ext cx="8229600" cy="1143000"/>
          </a:xfrm>
          <a:prstGeom prst="rect">
            <a:avLst/>
          </a:prstGeom>
        </p:spPr>
        <p:txBody>
          <a:bodyPr spcFirstLastPara="1" vert="horz" wrap="square" lIns="91425" tIns="45700" rIns="91425" bIns="91425" rtlCol="0" anchor="b" anchorCtr="0">
            <a:noAutofit/>
          </a:bodyPr>
          <a:lstStyle/>
          <a:p>
            <a:pPr algn="ctr">
              <a:lnSpc>
                <a:spcPts val="9128"/>
              </a:lnSpc>
            </a:pPr>
            <a:r>
              <a:rPr lang="en-US" sz="3600" b="1" dirty="0">
                <a:solidFill>
                  <a:srgbClr val="000000"/>
                </a:solidFill>
                <a:latin typeface="Times New Roman" panose="02020603050405020304" pitchFamily="18" charset="0"/>
                <a:ea typeface="Accordion Black"/>
                <a:cs typeface="Times New Roman" panose="02020603050405020304" pitchFamily="18" charset="0"/>
                <a:sym typeface="Accordion Black"/>
              </a:rPr>
              <a:t>PROJECT REQUIREMENTS</a:t>
            </a:r>
          </a:p>
        </p:txBody>
      </p:sp>
      <p:sp>
        <p:nvSpPr>
          <p:cNvPr id="2" name="Rectangle 1">
            <a:extLst>
              <a:ext uri="{FF2B5EF4-FFF2-40B4-BE49-F238E27FC236}">
                <a16:creationId xmlns:a16="http://schemas.microsoft.com/office/drawing/2014/main" id="{4718626F-6569-6998-BCF6-84D55329886E}"/>
              </a:ext>
            </a:extLst>
          </p:cNvPr>
          <p:cNvSpPr>
            <a:spLocks noChangeArrowheads="1"/>
          </p:cNvSpPr>
          <p:nvPr/>
        </p:nvSpPr>
        <p:spPr bwMode="auto">
          <a:xfrm>
            <a:off x="1021080" y="1001876"/>
            <a:ext cx="771144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b="1" dirty="0">
                <a:latin typeface="Times New Roman" panose="02020603050405020304" pitchFamily="18" charset="0"/>
                <a:cs typeface="Times New Roman" panose="02020603050405020304" pitchFamily="18" charset="0"/>
              </a:rPr>
              <a:t>Hardware Requirements</a:t>
            </a:r>
          </a:p>
          <a:p>
            <a:pPr marL="285750" indent="-285750" eaLnBrk="0" fontAlgn="base" hangingPunct="0">
              <a:lnSpc>
                <a:spcPct val="150000"/>
              </a:lnSpc>
              <a:spcBef>
                <a:spcPct val="0"/>
              </a:spcBef>
              <a:spcAft>
                <a:spcPct val="0"/>
              </a:spcAf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ESP32 Microcontroller</a:t>
            </a:r>
            <a:r>
              <a:rPr lang="en-US" altLang="en-US" dirty="0">
                <a:latin typeface="Times New Roman" panose="02020603050405020304" pitchFamily="18" charset="0"/>
                <a:cs typeface="Times New Roman" panose="02020603050405020304" pitchFamily="18" charset="0"/>
              </a:rPr>
              <a:t>: Core controller for UV lamp operation.</a:t>
            </a:r>
          </a:p>
          <a:p>
            <a:pPr marL="285750" indent="-285750" eaLnBrk="0" fontAlgn="base" hangingPunct="0">
              <a:lnSpc>
                <a:spcPct val="150000"/>
              </a:lnSpc>
              <a:spcBef>
                <a:spcPct val="0"/>
              </a:spcBef>
              <a:spcAft>
                <a:spcPct val="0"/>
              </a:spcAf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Relay Module</a:t>
            </a:r>
            <a:r>
              <a:rPr lang="en-US" altLang="en-US" dirty="0">
                <a:latin typeface="Times New Roman" panose="02020603050405020304" pitchFamily="18" charset="0"/>
                <a:cs typeface="Times New Roman" panose="02020603050405020304" pitchFamily="18" charset="0"/>
              </a:rPr>
              <a:t>: To switch UV lamp ON/OFF based on ESP32 signals.</a:t>
            </a:r>
          </a:p>
          <a:p>
            <a:pPr marL="285750" indent="-285750" eaLnBrk="0" fontAlgn="base" hangingPunct="0">
              <a:lnSpc>
                <a:spcPct val="150000"/>
              </a:lnSpc>
              <a:spcBef>
                <a:spcPct val="0"/>
              </a:spcBef>
              <a:spcAft>
                <a:spcPct val="0"/>
              </a:spcAf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UV Lamp</a:t>
            </a:r>
            <a:r>
              <a:rPr lang="en-US" altLang="en-US" dirty="0">
                <a:latin typeface="Times New Roman" panose="02020603050405020304" pitchFamily="18" charset="0"/>
                <a:cs typeface="Times New Roman" panose="02020603050405020304" pitchFamily="18" charset="0"/>
              </a:rPr>
              <a:t>: For air purification using germicidal radiation.</a:t>
            </a:r>
          </a:p>
          <a:p>
            <a:pPr marL="285750" indent="-285750" eaLnBrk="0" fontAlgn="base" hangingPunct="0">
              <a:lnSpc>
                <a:spcPct val="150000"/>
              </a:lnSpc>
              <a:spcBef>
                <a:spcPct val="0"/>
              </a:spcBef>
              <a:spcAft>
                <a:spcPct val="0"/>
              </a:spcAf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Power Supply Unit</a:t>
            </a:r>
            <a:r>
              <a:rPr lang="en-US" altLang="en-US" dirty="0">
                <a:latin typeface="Times New Roman" panose="02020603050405020304" pitchFamily="18" charset="0"/>
                <a:cs typeface="Times New Roman" panose="02020603050405020304" pitchFamily="18" charset="0"/>
              </a:rPr>
              <a:t>: Stable 5V/2A supply for ESP32 and relay.</a:t>
            </a:r>
          </a:p>
          <a:p>
            <a:pPr marL="285750" indent="-285750" eaLnBrk="0" fontAlgn="base" hangingPunct="0">
              <a:lnSpc>
                <a:spcPct val="150000"/>
              </a:lnSpc>
              <a:spcBef>
                <a:spcPct val="0"/>
              </a:spcBef>
              <a:spcAft>
                <a:spcPct val="0"/>
              </a:spcAf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Smartphone</a:t>
            </a:r>
            <a:r>
              <a:rPr lang="en-US" altLang="en-US" dirty="0">
                <a:latin typeface="Times New Roman" panose="02020603050405020304" pitchFamily="18" charset="0"/>
                <a:cs typeface="Times New Roman" panose="02020603050405020304" pitchFamily="18" charset="0"/>
              </a:rPr>
              <a:t>: For operating the Android mobile application.</a:t>
            </a:r>
          </a:p>
          <a:p>
            <a:pPr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1669A53-3645-E274-4D03-34EAC173AE5B}"/>
              </a:ext>
            </a:extLst>
          </p:cNvPr>
          <p:cNvSpPr>
            <a:spLocks noChangeArrowheads="1"/>
          </p:cNvSpPr>
          <p:nvPr/>
        </p:nvSpPr>
        <p:spPr bwMode="auto">
          <a:xfrm>
            <a:off x="1021080" y="3571338"/>
            <a:ext cx="7345680" cy="295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b="1" dirty="0">
                <a:latin typeface="Times New Roman" panose="02020603050405020304" pitchFamily="18" charset="0"/>
                <a:cs typeface="Times New Roman" panose="02020603050405020304" pitchFamily="18" charset="0"/>
              </a:rPr>
              <a:t>Software Requirements</a:t>
            </a:r>
          </a:p>
          <a:p>
            <a:pPr marL="285750" indent="-285750" eaLnBrk="0" fontAlgn="base" hangingPunct="0">
              <a:lnSpc>
                <a:spcPct val="150000"/>
              </a:lnSpc>
              <a:spcBef>
                <a:spcPct val="0"/>
              </a:spcBef>
              <a:spcAft>
                <a:spcPct val="0"/>
              </a:spcAf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Flutter SDK</a:t>
            </a:r>
            <a:r>
              <a:rPr lang="en-US" altLang="en-US" dirty="0">
                <a:latin typeface="Times New Roman" panose="02020603050405020304" pitchFamily="18" charset="0"/>
                <a:cs typeface="Times New Roman" panose="02020603050405020304" pitchFamily="18" charset="0"/>
              </a:rPr>
              <a:t>: For building the cross-platform mobile application.</a:t>
            </a:r>
          </a:p>
          <a:p>
            <a:pPr marL="285750" indent="-285750" eaLnBrk="0" fontAlgn="base" hangingPunct="0">
              <a:lnSpc>
                <a:spcPct val="150000"/>
              </a:lnSpc>
              <a:spcBef>
                <a:spcPct val="0"/>
              </a:spcBef>
              <a:spcAft>
                <a:spcPct val="0"/>
              </a:spcAf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Firebase Authentication</a:t>
            </a:r>
            <a:r>
              <a:rPr lang="en-US" altLang="en-US" dirty="0">
                <a:latin typeface="Times New Roman" panose="02020603050405020304" pitchFamily="18" charset="0"/>
                <a:cs typeface="Times New Roman" panose="02020603050405020304" pitchFamily="18" charset="0"/>
              </a:rPr>
              <a:t>: Secure login/signup functionality.</a:t>
            </a:r>
          </a:p>
          <a:p>
            <a:pPr marL="285750" indent="-285750" eaLnBrk="0" fontAlgn="base" hangingPunct="0">
              <a:lnSpc>
                <a:spcPct val="150000"/>
              </a:lnSpc>
              <a:spcBef>
                <a:spcPct val="0"/>
              </a:spcBef>
              <a:spcAft>
                <a:spcPct val="0"/>
              </a:spcAft>
              <a:buFont typeface="Arial" panose="020B0604020202020204" pitchFamily="34" charset="0"/>
              <a:buChar char="•"/>
            </a:pPr>
            <a:r>
              <a:rPr lang="en-US" altLang="en-US" b="1" dirty="0" err="1">
                <a:latin typeface="Times New Roman" panose="02020603050405020304" pitchFamily="18" charset="0"/>
                <a:cs typeface="Times New Roman" panose="02020603050405020304" pitchFamily="18" charset="0"/>
              </a:rPr>
              <a:t>ThingSpeak</a:t>
            </a:r>
            <a:r>
              <a:rPr lang="en-US" altLang="en-US" dirty="0">
                <a:latin typeface="Times New Roman" panose="02020603050405020304" pitchFamily="18" charset="0"/>
                <a:cs typeface="Times New Roman" panose="02020603050405020304" pitchFamily="18" charset="0"/>
              </a:rPr>
              <a:t>: Cloud platform for real-time data logging and visualization.</a:t>
            </a:r>
          </a:p>
          <a:p>
            <a:pPr marL="285750" indent="-285750" eaLnBrk="0" fontAlgn="base" hangingPunct="0">
              <a:lnSpc>
                <a:spcPct val="150000"/>
              </a:lnSpc>
              <a:spcBef>
                <a:spcPct val="0"/>
              </a:spcBef>
              <a:spcAft>
                <a:spcPct val="0"/>
              </a:spcAf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Android Studio</a:t>
            </a:r>
            <a:r>
              <a:rPr lang="en-US" altLang="en-US" dirty="0">
                <a:latin typeface="Times New Roman" panose="02020603050405020304" pitchFamily="18" charset="0"/>
                <a:cs typeface="Times New Roman" panose="02020603050405020304" pitchFamily="18" charset="0"/>
              </a:rPr>
              <a:t>: Development environment for Flutter app.</a:t>
            </a:r>
          </a:p>
          <a:p>
            <a:pPr marL="285750" indent="-285750" eaLnBrk="0" fontAlgn="base" hangingPunct="0">
              <a:lnSpc>
                <a:spcPct val="150000"/>
              </a:lnSpc>
              <a:spcBef>
                <a:spcPct val="0"/>
              </a:spcBef>
              <a:spcAft>
                <a:spcPct val="0"/>
              </a:spcAf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Arduino IDE</a:t>
            </a:r>
            <a:r>
              <a:rPr lang="en-US" altLang="en-US" dirty="0">
                <a:latin typeface="Times New Roman" panose="02020603050405020304" pitchFamily="18" charset="0"/>
                <a:cs typeface="Times New Roman" panose="02020603050405020304" pitchFamily="18" charset="0"/>
              </a:rPr>
              <a:t>: For ESP32 firmware development and flashing.</a:t>
            </a:r>
          </a:p>
          <a:p>
            <a:pPr marL="285750" indent="-285750" eaLnBrk="0" fontAlgn="base" hangingPunct="0">
              <a:lnSpc>
                <a:spcPct val="150000"/>
              </a:lnSpc>
              <a:spcBef>
                <a:spcPct val="0"/>
              </a:spcBef>
              <a:spcAft>
                <a:spcPct val="0"/>
              </a:spcAf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Flutter</a:t>
            </a:r>
            <a:r>
              <a:rPr lang="en-US" altLang="en-US" dirty="0">
                <a:latin typeface="Times New Roman" panose="02020603050405020304" pitchFamily="18" charset="0"/>
                <a:cs typeface="Times New Roman" panose="02020603050405020304" pitchFamily="18" charset="0"/>
              </a:rPr>
              <a:t>: UI/UX designing.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EDEA-6729-3D0A-55EB-B1913EB44772}"/>
              </a:ext>
            </a:extLst>
          </p:cNvPr>
          <p:cNvSpPr>
            <a:spLocks noGrp="1"/>
          </p:cNvSpPr>
          <p:nvPr>
            <p:ph type="title"/>
          </p:nvPr>
        </p:nvSpPr>
        <p:spPr>
          <a:xfrm>
            <a:off x="725129" y="318059"/>
            <a:ext cx="7772400" cy="1143000"/>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PROPOSED SYSTEM</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9F29706-68A2-EE96-D89C-FDE4494C59EB}"/>
              </a:ext>
            </a:extLst>
          </p:cNvPr>
          <p:cNvSpPr txBox="1"/>
          <p:nvPr/>
        </p:nvSpPr>
        <p:spPr>
          <a:xfrm>
            <a:off x="951357" y="1024499"/>
            <a:ext cx="8551458" cy="5078313"/>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proposed system is a </a:t>
            </a:r>
            <a:r>
              <a:rPr lang="en-US" b="1" dirty="0">
                <a:latin typeface="Times New Roman" panose="02020603050405020304" pitchFamily="18" charset="0"/>
                <a:cs typeface="Times New Roman" panose="02020603050405020304" pitchFamily="18" charset="0"/>
              </a:rPr>
              <a:t>Cloud-Integrated UV Lamp Monitoring and Control System</a:t>
            </a:r>
            <a:r>
              <a:rPr lang="en-US" dirty="0">
                <a:latin typeface="Times New Roman" panose="02020603050405020304" pitchFamily="18" charset="0"/>
                <a:cs typeface="Times New Roman" panose="02020603050405020304" pitchFamily="18" charset="0"/>
              </a:rPr>
              <a:t> designed for real-time air treatment automation using IoT and mobile technologies.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Real-Time Monitoring: </a:t>
            </a:r>
            <a:r>
              <a:rPr lang="en-US" dirty="0">
                <a:latin typeface="Times New Roman" panose="02020603050405020304" pitchFamily="18" charset="0"/>
                <a:cs typeface="Times New Roman" panose="02020603050405020304" pitchFamily="18" charset="0"/>
              </a:rPr>
              <a:t>Continuously tracks UV lamp ON/OFF state and operating time using an ESP32 microcontroller and relay module.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Also ensures consistent operation through automated status updates.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Microcontroller-Based</a:t>
            </a:r>
            <a:r>
              <a:rPr lang="en-US" dirty="0">
                <a:latin typeface="Times New Roman" panose="02020603050405020304" pitchFamily="18" charset="0"/>
                <a:cs typeface="Times New Roman" panose="02020603050405020304" pitchFamily="18" charset="0"/>
              </a:rPr>
              <a:t>: Transmission ESP32 captures operational data and transmits it to the cloud using </a:t>
            </a:r>
            <a:r>
              <a:rPr lang="en-US" dirty="0" err="1">
                <a:latin typeface="Times New Roman" panose="02020603050405020304" pitchFamily="18" charset="0"/>
                <a:cs typeface="Times New Roman" panose="02020603050405020304" pitchFamily="18" charset="0"/>
              </a:rPr>
              <a:t>ThingSpeak</a:t>
            </a:r>
            <a:r>
              <a:rPr lang="en-US" dirty="0">
                <a:latin typeface="Times New Roman" panose="02020603050405020304" pitchFamily="18" charset="0"/>
                <a:cs typeface="Times New Roman" panose="02020603050405020304" pitchFamily="18" charset="0"/>
              </a:rPr>
              <a:t> via Wi-Fi. Supports quick synchronization between hardware and user interface.</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Cloud Integration &amp; Storage: </a:t>
            </a:r>
            <a:r>
              <a:rPr lang="en-US" dirty="0" err="1">
                <a:latin typeface="Times New Roman" panose="02020603050405020304" pitchFamily="18" charset="0"/>
                <a:cs typeface="Times New Roman" panose="02020603050405020304" pitchFamily="18" charset="0"/>
              </a:rPr>
              <a:t>ThingSpeak</a:t>
            </a:r>
            <a:r>
              <a:rPr lang="en-US" dirty="0">
                <a:latin typeface="Times New Roman" panose="02020603050405020304" pitchFamily="18" charset="0"/>
                <a:cs typeface="Times New Roman" panose="02020603050405020304" pitchFamily="18" charset="0"/>
              </a:rPr>
              <a:t> stores operational logs and displays live dashboard graphs. Firebase Authentication secures user access, ensuring only authorized personnel can interact with the system.</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Fault Detection &amp; Alerts: </a:t>
            </a:r>
            <a:r>
              <a:rPr lang="en-US" dirty="0">
                <a:latin typeface="Times New Roman" panose="02020603050405020304" pitchFamily="18" charset="0"/>
                <a:cs typeface="Times New Roman" panose="02020603050405020304" pitchFamily="18" charset="0"/>
              </a:rPr>
              <a:t>Automatically identifies failures like lamp startup issues or extended OFF duration. Alerts are sent to users through the mobile app for quick corrective action.</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Mobile App Interface: </a:t>
            </a:r>
            <a:r>
              <a:rPr lang="en-IN" dirty="0">
                <a:latin typeface="Times New Roman" panose="02020603050405020304" pitchFamily="18" charset="0"/>
                <a:cs typeface="Times New Roman" panose="02020603050405020304" pitchFamily="18" charset="0"/>
              </a:rPr>
              <a:t>Flutter-based Android application enables real-time lamp control, displays live status, and shows cumulative usage. Includes secure sign-up, login, and logout functionalities with Firebase.</a:t>
            </a:r>
          </a:p>
        </p:txBody>
      </p:sp>
    </p:spTree>
    <p:extLst>
      <p:ext uri="{BB962C8B-B14F-4D97-AF65-F5344CB8AC3E}">
        <p14:creationId xmlns:p14="http://schemas.microsoft.com/office/powerpoint/2010/main" val="2348002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342a6c529da_0_25"/>
          <p:cNvSpPr txBox="1">
            <a:spLocks noGrp="1"/>
          </p:cNvSpPr>
          <p:nvPr>
            <p:ph type="title"/>
          </p:nvPr>
        </p:nvSpPr>
        <p:spPr>
          <a:xfrm>
            <a:off x="1367086" y="-240389"/>
            <a:ext cx="7772400" cy="1143000"/>
          </a:xfrm>
          <a:prstGeom prst="rect">
            <a:avLst/>
          </a:prstGeom>
        </p:spPr>
        <p:txBody>
          <a:bodyPr spcFirstLastPara="1" vert="horz" wrap="square" lIns="91425" tIns="45700" rIns="91425" bIns="91425" rtlCol="0" anchor="b" anchorCtr="0">
            <a:normAutofit/>
          </a:bodyPr>
          <a:lstStyle/>
          <a:p>
            <a:pPr algn="ctr">
              <a:spcBef>
                <a:spcPts val="0"/>
              </a:spcBef>
            </a:pPr>
            <a:r>
              <a:rPr lang="en-US" sz="3600" b="1" dirty="0">
                <a:solidFill>
                  <a:schemeClr val="dk1"/>
                </a:solidFill>
                <a:latin typeface="Times New Roman" panose="02020603050405020304" pitchFamily="18" charset="0"/>
                <a:cs typeface="Times New Roman" panose="02020603050405020304" pitchFamily="18" charset="0"/>
              </a:rPr>
              <a:t>Block Diagram</a:t>
            </a:r>
            <a:endParaRPr sz="3600" b="1" dirty="0">
              <a:solidFill>
                <a:schemeClr val="dk1"/>
              </a:solidFill>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4EE010ED-1136-255B-50F3-4601B3EF33C2}"/>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049815" y="1082762"/>
            <a:ext cx="6911501" cy="5305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6"/>
          <p:cNvSpPr txBox="1">
            <a:spLocks noGrp="1"/>
          </p:cNvSpPr>
          <p:nvPr>
            <p:ph type="title"/>
          </p:nvPr>
        </p:nvSpPr>
        <p:spPr>
          <a:xfrm>
            <a:off x="1098112" y="486698"/>
            <a:ext cx="8239432" cy="609600"/>
          </a:xfrm>
          <a:prstGeom prst="rect">
            <a:avLst/>
          </a:prstGeom>
          <a:noFill/>
          <a:ln>
            <a:noFill/>
          </a:ln>
        </p:spPr>
        <p:txBody>
          <a:bodyPr spcFirstLastPara="1" vert="horz" wrap="square" lIns="91425" tIns="45700" rIns="91425" bIns="91425" rtlCol="0" anchor="b" anchorCtr="0">
            <a:normAutofit fontScale="90000"/>
          </a:bodyPr>
          <a:lstStyle/>
          <a:p>
            <a:pPr algn="ctr">
              <a:spcBef>
                <a:spcPts val="0"/>
              </a:spcBef>
              <a:buClr>
                <a:schemeClr val="dk1"/>
              </a:buClr>
              <a:buSzPct val="100000"/>
            </a:pPr>
            <a:r>
              <a:rPr lang="en-US" b="1" dirty="0">
                <a:solidFill>
                  <a:schemeClr val="dk1"/>
                </a:solidFill>
                <a:latin typeface="Times New Roman"/>
                <a:ea typeface="Times New Roman"/>
                <a:cs typeface="Times New Roman"/>
                <a:sym typeface="Times New Roman"/>
              </a:rPr>
              <a:t>Flow Chart</a:t>
            </a:r>
            <a:endParaRPr dirty="0"/>
          </a:p>
        </p:txBody>
      </p:sp>
      <p:pic>
        <p:nvPicPr>
          <p:cNvPr id="1026" name="Picture 2">
            <a:extLst>
              <a:ext uri="{FF2B5EF4-FFF2-40B4-BE49-F238E27FC236}">
                <a16:creationId xmlns:a16="http://schemas.microsoft.com/office/drawing/2014/main" id="{723413A8-467D-3F88-D633-579897B9A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9897" y="1995515"/>
            <a:ext cx="2387883" cy="4042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0CA96B2C-39D0-21DE-5D41-00AFD895F28F}"/>
              </a:ext>
            </a:extLst>
          </p:cNvPr>
          <p:cNvSpPr txBox="1"/>
          <p:nvPr/>
        </p:nvSpPr>
        <p:spPr>
          <a:xfrm>
            <a:off x="1229032" y="1222741"/>
            <a:ext cx="7728156"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This flow ensures secure, real-time control and monitoring of UV lamps using IoT and cloud technologies.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84D14A0-DC65-C3A6-4C0F-CEBA3DCBBA5D}"/>
              </a:ext>
            </a:extLst>
          </p:cNvPr>
          <p:cNvGraphicFramePr>
            <a:graphicFrameLocks noGrp="1"/>
          </p:cNvGraphicFramePr>
          <p:nvPr>
            <p:extLst>
              <p:ext uri="{D42A27DB-BD31-4B8C-83A1-F6EECF244321}">
                <p14:modId xmlns:p14="http://schemas.microsoft.com/office/powerpoint/2010/main" val="3287070039"/>
              </p:ext>
            </p:extLst>
          </p:nvPr>
        </p:nvGraphicFramePr>
        <p:xfrm>
          <a:off x="834968" y="848190"/>
          <a:ext cx="8818318" cy="5427142"/>
        </p:xfrm>
        <a:graphic>
          <a:graphicData uri="http://schemas.openxmlformats.org/drawingml/2006/table">
            <a:tbl>
              <a:tblPr firstRow="1" bandRow="1">
                <a:tableStyleId>{5940675A-B579-460E-94D1-54222C63F5DA}</a:tableStyleId>
              </a:tblPr>
              <a:tblGrid>
                <a:gridCol w="2070278">
                  <a:extLst>
                    <a:ext uri="{9D8B030D-6E8A-4147-A177-3AD203B41FA5}">
                      <a16:colId xmlns:a16="http://schemas.microsoft.com/office/drawing/2014/main" val="919732638"/>
                    </a:ext>
                  </a:extLst>
                </a:gridCol>
                <a:gridCol w="1782501">
                  <a:extLst>
                    <a:ext uri="{9D8B030D-6E8A-4147-A177-3AD203B41FA5}">
                      <a16:colId xmlns:a16="http://schemas.microsoft.com/office/drawing/2014/main" val="451496082"/>
                    </a:ext>
                  </a:extLst>
                </a:gridCol>
                <a:gridCol w="2048719">
                  <a:extLst>
                    <a:ext uri="{9D8B030D-6E8A-4147-A177-3AD203B41FA5}">
                      <a16:colId xmlns:a16="http://schemas.microsoft.com/office/drawing/2014/main" val="4112385321"/>
                    </a:ext>
                  </a:extLst>
                </a:gridCol>
                <a:gridCol w="1840375">
                  <a:extLst>
                    <a:ext uri="{9D8B030D-6E8A-4147-A177-3AD203B41FA5}">
                      <a16:colId xmlns:a16="http://schemas.microsoft.com/office/drawing/2014/main" val="3792904251"/>
                    </a:ext>
                  </a:extLst>
                </a:gridCol>
                <a:gridCol w="1076445">
                  <a:extLst>
                    <a:ext uri="{9D8B030D-6E8A-4147-A177-3AD203B41FA5}">
                      <a16:colId xmlns:a16="http://schemas.microsoft.com/office/drawing/2014/main" val="966098417"/>
                    </a:ext>
                  </a:extLst>
                </a:gridCol>
              </a:tblGrid>
              <a:tr h="656768">
                <a:tc>
                  <a:txBody>
                    <a:bodyPr/>
                    <a:lstStyle/>
                    <a:p>
                      <a:pPr marL="0" marR="0">
                        <a:lnSpc>
                          <a:spcPct val="150000"/>
                        </a:lnSpc>
                        <a:buNone/>
                        <a:tabLst>
                          <a:tab pos="5715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Test Case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buNone/>
                        <a:tabLst>
                          <a:tab pos="5715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Input Action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800" b="1" kern="1200" dirty="0">
                          <a:solidFill>
                            <a:schemeClr val="tx1"/>
                          </a:solidFill>
                          <a:effectLst/>
                          <a:latin typeface="Times New Roman" panose="02020603050405020304" pitchFamily="18" charset="0"/>
                          <a:ea typeface="+mn-ea"/>
                          <a:cs typeface="Times New Roman" panose="02020603050405020304" pitchFamily="18" charset="0"/>
                        </a:rPr>
                        <a:t>Expected Result</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a:lnSpc>
                          <a:spcPct val="150000"/>
                        </a:lnSpc>
                        <a:buNone/>
                        <a:tabLst>
                          <a:tab pos="5715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Actual Result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buNone/>
                        <a:tabLst>
                          <a:tab pos="5715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Status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1456913"/>
                  </a:ext>
                </a:extLst>
              </a:tr>
              <a:tr h="370840">
                <a:tc>
                  <a:txBody>
                    <a:bodyPr/>
                    <a:lstStyle/>
                    <a:p>
                      <a:r>
                        <a:rPr lang="en-IN" sz="1800" dirty="0">
                          <a:latin typeface="Times New Roman" panose="02020603050405020304" pitchFamily="18" charset="0"/>
                          <a:cs typeface="Times New Roman" panose="02020603050405020304" pitchFamily="18" charset="0"/>
                        </a:rPr>
                        <a:t>Invalid Email Entry</a:t>
                      </a:r>
                    </a:p>
                  </a:txBody>
                  <a:tcPr/>
                </a:tc>
                <a:tc>
                  <a:txBody>
                    <a:bodyPr/>
                    <a:lstStyle/>
                    <a:p>
                      <a:r>
                        <a:rPr lang="en-IN" dirty="0">
                          <a:latin typeface="Times New Roman" panose="02020603050405020304" pitchFamily="18" charset="0"/>
                          <a:cs typeface="Times New Roman" panose="02020603050405020304" pitchFamily="18" charset="0"/>
                        </a:rPr>
                        <a:t>Enter invalid email</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Email not accepted</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Email not accepted</a:t>
                      </a:r>
                    </a:p>
                  </a:txBody>
                  <a:tcPr/>
                </a:tc>
                <a:tc>
                  <a:txBody>
                    <a:bodyPr/>
                    <a:lstStyle/>
                    <a:p>
                      <a:r>
                        <a:rPr lang="en-IN" dirty="0">
                          <a:latin typeface="Times New Roman" panose="02020603050405020304" pitchFamily="18" charset="0"/>
                          <a:cs typeface="Times New Roman" panose="02020603050405020304" pitchFamily="18" charset="0"/>
                        </a:rPr>
                        <a:t>Passed</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7936329"/>
                  </a:ext>
                </a:extLst>
              </a:tr>
              <a:tr h="370840">
                <a:tc>
                  <a:txBody>
                    <a:bodyPr/>
                    <a:lstStyle/>
                    <a:p>
                      <a:r>
                        <a:rPr lang="en-IN" dirty="0">
                          <a:latin typeface="Times New Roman" panose="02020603050405020304" pitchFamily="18" charset="0"/>
                          <a:cs typeface="Times New Roman" panose="02020603050405020304" pitchFamily="18" charset="0"/>
                        </a:rPr>
                        <a:t>Invalid Password Entry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Enter password &lt; 6 characters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Password not accepted</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Password not accepted</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Passed</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26088814"/>
                  </a:ext>
                </a:extLst>
              </a:tr>
              <a:tr h="370840">
                <a:tc>
                  <a:txBody>
                    <a:bodyPr/>
                    <a:lstStyle/>
                    <a:p>
                      <a:r>
                        <a:rPr lang="en-IN" dirty="0">
                          <a:latin typeface="Times New Roman" panose="02020603050405020304" pitchFamily="18" charset="0"/>
                          <a:cs typeface="Times New Roman" panose="02020603050405020304" pitchFamily="18" charset="0"/>
                        </a:rPr>
                        <a:t>Login with Unregistered Email</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Enter an email not in Firebase</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Show “</a:t>
                      </a:r>
                      <a:r>
                        <a:rPr lang="en-US" sz="1800" dirty="0">
                          <a:latin typeface="Times New Roman" panose="02020603050405020304" pitchFamily="18" charset="0"/>
                          <a:cs typeface="Times New Roman" panose="02020603050405020304" pitchFamily="18" charset="0"/>
                        </a:rPr>
                        <a:t>Log in Failed “</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Log in Failed </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Passed</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6133866"/>
                  </a:ext>
                </a:extLst>
              </a:tr>
              <a:tr h="370840">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Toggle Lamp ON</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Toggle Lamp ON</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Toggle Lamp ON</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Toggle Lamp ON</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Passed</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7366672"/>
                  </a:ext>
                </a:extLst>
              </a:tr>
              <a:tr h="370840">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Toggle Lamp OFF</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Toggle Lamp OFF</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Toggle Lamp OFF</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Toggle Lamp OFF</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Passed</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4062149"/>
                  </a:ext>
                </a:extLst>
              </a:tr>
              <a:tr h="370840">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Status Display</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a:lnSpc>
                          <a:spcPct val="150000"/>
                        </a:lnSpc>
                        <a:buNone/>
                        <a:tabLst>
                          <a:tab pos="571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Status Display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Status Display</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a:lnSpc>
                          <a:spcPct val="150000"/>
                        </a:lnSpc>
                        <a:buNone/>
                        <a:tabLst>
                          <a:tab pos="5715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Status Display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Passed</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66779029"/>
                  </a:ext>
                </a:extLst>
              </a:tr>
              <a:tr h="0">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Error Message </a:t>
                      </a:r>
                      <a:r>
                        <a:rPr lang="en-US" dirty="0">
                          <a:latin typeface="Times New Roman" panose="02020603050405020304" pitchFamily="18" charset="0"/>
                          <a:cs typeface="Times New Roman" panose="02020603050405020304" pitchFamily="18" charset="0"/>
                        </a:rPr>
                        <a:t>to pop up if the lamp is continually off till 2 min 15 sec</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Lamp </a:t>
                      </a:r>
                      <a:r>
                        <a:rPr lang="en-US" dirty="0">
                          <a:latin typeface="Times New Roman" panose="02020603050405020304" pitchFamily="18" charset="0"/>
                          <a:cs typeface="Times New Roman" panose="02020603050405020304" pitchFamily="18" charset="0"/>
                        </a:rPr>
                        <a:t>continually off for more than 2 min 15 sec</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 error message: "⚠️ Please check UV lamp is working properly!"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Please check UV lamp is working properly!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Passed</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4176809"/>
                  </a:ext>
                </a:extLst>
              </a:tr>
            </a:tbl>
          </a:graphicData>
        </a:graphic>
      </p:graphicFrame>
      <p:sp>
        <p:nvSpPr>
          <p:cNvPr id="6" name="TextBox 5">
            <a:extLst>
              <a:ext uri="{FF2B5EF4-FFF2-40B4-BE49-F238E27FC236}">
                <a16:creationId xmlns:a16="http://schemas.microsoft.com/office/drawing/2014/main" id="{D2347C41-F69B-8DC9-0CB1-DD8463AA12D4}"/>
              </a:ext>
            </a:extLst>
          </p:cNvPr>
          <p:cNvSpPr txBox="1"/>
          <p:nvPr/>
        </p:nvSpPr>
        <p:spPr>
          <a:xfrm>
            <a:off x="2339676" y="201859"/>
            <a:ext cx="6105644" cy="646331"/>
          </a:xfrm>
          <a:prstGeom prst="rect">
            <a:avLst/>
          </a:prstGeom>
          <a:noFill/>
        </p:spPr>
        <p:txBody>
          <a:bodyPr wrap="square">
            <a:spAutoFit/>
          </a:bodyPr>
          <a:lstStyle/>
          <a:p>
            <a:r>
              <a:rPr lang="en-US" sz="3600" b="1" dirty="0">
                <a:latin typeface="Times New Roman" panose="02020603050405020304" pitchFamily="18" charset="0"/>
                <a:ea typeface="Accordion Black"/>
                <a:cs typeface="Times New Roman" panose="02020603050405020304" pitchFamily="18" charset="0"/>
                <a:sym typeface="Accordion Black"/>
              </a:rPr>
              <a:t>SOFTWARE TESTING</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776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CBE08D-3E72-B0E5-520A-8453CF64E8BA}"/>
              </a:ext>
            </a:extLst>
          </p:cNvPr>
          <p:cNvPicPr>
            <a:picLocks noChangeAspect="1"/>
          </p:cNvPicPr>
          <p:nvPr/>
        </p:nvPicPr>
        <p:blipFill>
          <a:blip r:embed="rId2"/>
          <a:srcRect l="11926" r="16602" b="2544"/>
          <a:stretch/>
        </p:blipFill>
        <p:spPr>
          <a:xfrm>
            <a:off x="6218497" y="4279717"/>
            <a:ext cx="4470724" cy="2292935"/>
          </a:xfrm>
          <a:prstGeom prst="rect">
            <a:avLst/>
          </a:prstGeom>
        </p:spPr>
      </p:pic>
      <p:sp>
        <p:nvSpPr>
          <p:cNvPr id="5" name="TextBox 4">
            <a:extLst>
              <a:ext uri="{FF2B5EF4-FFF2-40B4-BE49-F238E27FC236}">
                <a16:creationId xmlns:a16="http://schemas.microsoft.com/office/drawing/2014/main" id="{79A5499B-EDB8-8800-B9A1-6FD4BB586C76}"/>
              </a:ext>
            </a:extLst>
          </p:cNvPr>
          <p:cNvSpPr txBox="1"/>
          <p:nvPr/>
        </p:nvSpPr>
        <p:spPr>
          <a:xfrm>
            <a:off x="2020264" y="249384"/>
            <a:ext cx="8151471" cy="646331"/>
          </a:xfrm>
          <a:prstGeom prst="rect">
            <a:avLst/>
          </a:prstGeom>
          <a:noFill/>
        </p:spPr>
        <p:txBody>
          <a:bodyPr wrap="square">
            <a:spAutoFit/>
          </a:bodyPr>
          <a:lstStyle/>
          <a:p>
            <a:r>
              <a:rPr lang="en-US" sz="3600" b="1" dirty="0">
                <a:solidFill>
                  <a:srgbClr val="000000"/>
                </a:solidFill>
                <a:latin typeface="Times New Roman" panose="02020603050405020304" pitchFamily="18" charset="0"/>
                <a:ea typeface="Accordion Black"/>
                <a:cs typeface="Times New Roman" panose="02020603050405020304" pitchFamily="18" charset="0"/>
                <a:sym typeface="Accordion Black"/>
              </a:rPr>
              <a:t>RESULTS AND DISCUSSIONS</a:t>
            </a:r>
            <a:endParaRPr lang="en-IN" sz="3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4A3AB88-8E45-A35B-D583-C7E55AC5CFD1}"/>
              </a:ext>
            </a:extLst>
          </p:cNvPr>
          <p:cNvSpPr txBox="1"/>
          <p:nvPr/>
        </p:nvSpPr>
        <p:spPr>
          <a:xfrm>
            <a:off x="270615" y="984994"/>
            <a:ext cx="4470724" cy="2862322"/>
          </a:xfrm>
          <a:prstGeom prst="rect">
            <a:avLst/>
          </a:prstGeom>
          <a:noFill/>
        </p:spPr>
        <p:txBody>
          <a:bodyPr wrap="square">
            <a:spAutoFit/>
          </a:bodyPr>
          <a:lstStyle/>
          <a:p>
            <a:pPr>
              <a:buNone/>
            </a:pPr>
            <a:r>
              <a:rPr lang="en-US" b="1" dirty="0">
                <a:latin typeface="Times New Roman" panose="02020603050405020304" pitchFamily="18" charset="0"/>
                <a:cs typeface="Times New Roman" panose="02020603050405020304" pitchFamily="18" charset="0"/>
              </a:rPr>
              <a:t>Functional Validation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Successfully monitored UV lamp ON/OFF status in real-time.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Mobile app and ESP32 communication worked seamlessly via Wi-Fi.</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Lamp responded within </a:t>
            </a:r>
            <a:r>
              <a:rPr lang="en-US" b="1" dirty="0">
                <a:latin typeface="Times New Roman" panose="02020603050405020304" pitchFamily="18" charset="0"/>
                <a:cs typeface="Times New Roman" panose="02020603050405020304" pitchFamily="18" charset="0"/>
              </a:rPr>
              <a:t>~400–600 </a:t>
            </a:r>
            <a:r>
              <a:rPr lang="en-US" b="1" dirty="0" err="1">
                <a:latin typeface="Times New Roman" panose="02020603050405020304" pitchFamily="18" charset="0"/>
                <a:cs typeface="Times New Roman" panose="02020603050405020304" pitchFamily="18" charset="0"/>
              </a:rPr>
              <a:t>ms</a:t>
            </a:r>
            <a:r>
              <a:rPr lang="en-US" dirty="0">
                <a:latin typeface="Times New Roman" panose="02020603050405020304" pitchFamily="18" charset="0"/>
                <a:cs typeface="Times New Roman" panose="02020603050405020304" pitchFamily="18" charset="0"/>
              </a:rPr>
              <a:t> after user command.</a:t>
            </a:r>
          </a:p>
          <a:p>
            <a:pPr>
              <a:buFont typeface="Arial" panose="020B0604020202020204" pitchFamily="34" charset="0"/>
              <a:buChar cha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Error Message </a:t>
            </a:r>
            <a:r>
              <a:rPr lang="en-US" dirty="0">
                <a:latin typeface="Times New Roman" panose="02020603050405020304" pitchFamily="18" charset="0"/>
                <a:cs typeface="Times New Roman" panose="02020603050405020304" pitchFamily="18" charset="0"/>
              </a:rPr>
              <a:t>to pop up if the lamp is continually off till 2 min 15 sec</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8B976CC-654B-28C8-69BB-0B8C5A8C32D5}"/>
              </a:ext>
            </a:extLst>
          </p:cNvPr>
          <p:cNvSpPr txBox="1"/>
          <p:nvPr/>
        </p:nvSpPr>
        <p:spPr>
          <a:xfrm>
            <a:off x="420594" y="4451278"/>
            <a:ext cx="5797903" cy="1477328"/>
          </a:xfrm>
          <a:prstGeom prst="rect">
            <a:avLst/>
          </a:prstGeom>
          <a:noFill/>
        </p:spPr>
        <p:txBody>
          <a:bodyPr wrap="square">
            <a:spAutoFit/>
          </a:bodyPr>
          <a:lstStyle/>
          <a:p>
            <a:pPr algn="just">
              <a:buNone/>
            </a:pPr>
            <a:r>
              <a:rPr lang="en-US" b="1" dirty="0">
                <a:latin typeface="Times New Roman" panose="02020603050405020304" pitchFamily="18" charset="0"/>
                <a:cs typeface="Times New Roman" panose="02020603050405020304" pitchFamily="18" charset="0"/>
              </a:rPr>
              <a:t>System Performance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Relay module switched accurately across multiple test cycles.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was logged on </a:t>
            </a:r>
            <a:r>
              <a:rPr lang="en-US" b="1" dirty="0" err="1">
                <a:latin typeface="Times New Roman" panose="02020603050405020304" pitchFamily="18" charset="0"/>
                <a:cs typeface="Times New Roman" panose="02020603050405020304" pitchFamily="18" charset="0"/>
              </a:rPr>
              <a:t>ThingSpeak</a:t>
            </a:r>
            <a:r>
              <a:rPr lang="en-US" dirty="0">
                <a:latin typeface="Times New Roman" panose="02020603050405020304" pitchFamily="18" charset="0"/>
                <a:cs typeface="Times New Roman" panose="02020603050405020304" pitchFamily="18" charset="0"/>
              </a:rPr>
              <a:t> without delay or data loss.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 dashboard updated status instantly after each action.</a:t>
            </a:r>
          </a:p>
        </p:txBody>
      </p:sp>
      <p:pic>
        <p:nvPicPr>
          <p:cNvPr id="13" name="Picture 12">
            <a:extLst>
              <a:ext uri="{FF2B5EF4-FFF2-40B4-BE49-F238E27FC236}">
                <a16:creationId xmlns:a16="http://schemas.microsoft.com/office/drawing/2014/main" id="{DCFA116E-B1AD-D615-4AB3-375175F53B49}"/>
              </a:ext>
            </a:extLst>
          </p:cNvPr>
          <p:cNvPicPr>
            <a:picLocks noChangeAspect="1"/>
          </p:cNvPicPr>
          <p:nvPr/>
        </p:nvPicPr>
        <p:blipFill>
          <a:blip r:embed="rId3">
            <a:extLst>
              <a:ext uri="{28A0092B-C50C-407E-A947-70E740481C1C}">
                <a14:useLocalDpi xmlns:a14="http://schemas.microsoft.com/office/drawing/2010/main" val="0"/>
              </a:ext>
            </a:extLst>
          </a:blip>
          <a:srcRect b="31308"/>
          <a:stretch/>
        </p:blipFill>
        <p:spPr>
          <a:xfrm>
            <a:off x="4741339" y="1013924"/>
            <a:ext cx="1968540" cy="3004953"/>
          </a:xfrm>
          <a:prstGeom prst="rect">
            <a:avLst/>
          </a:prstGeom>
        </p:spPr>
      </p:pic>
      <p:pic>
        <p:nvPicPr>
          <p:cNvPr id="15" name="Picture 14">
            <a:extLst>
              <a:ext uri="{FF2B5EF4-FFF2-40B4-BE49-F238E27FC236}">
                <a16:creationId xmlns:a16="http://schemas.microsoft.com/office/drawing/2014/main" id="{CB724AD3-641C-0373-431F-FABD4FA376C7}"/>
              </a:ext>
            </a:extLst>
          </p:cNvPr>
          <p:cNvPicPr>
            <a:picLocks noChangeAspect="1"/>
          </p:cNvPicPr>
          <p:nvPr/>
        </p:nvPicPr>
        <p:blipFill>
          <a:blip r:embed="rId4">
            <a:extLst>
              <a:ext uri="{28A0092B-C50C-407E-A947-70E740481C1C}">
                <a14:useLocalDpi xmlns:a14="http://schemas.microsoft.com/office/drawing/2010/main" val="0"/>
              </a:ext>
            </a:extLst>
          </a:blip>
          <a:srcRect b="35445"/>
          <a:stretch/>
        </p:blipFill>
        <p:spPr>
          <a:xfrm>
            <a:off x="6919916" y="895715"/>
            <a:ext cx="2057512" cy="2951601"/>
          </a:xfrm>
          <a:prstGeom prst="rect">
            <a:avLst/>
          </a:prstGeom>
        </p:spPr>
      </p:pic>
      <p:pic>
        <p:nvPicPr>
          <p:cNvPr id="16" name="Picture 15">
            <a:extLst>
              <a:ext uri="{FF2B5EF4-FFF2-40B4-BE49-F238E27FC236}">
                <a16:creationId xmlns:a16="http://schemas.microsoft.com/office/drawing/2014/main" id="{8F420228-E265-9B2C-2D10-1BE395922154}"/>
              </a:ext>
            </a:extLst>
          </p:cNvPr>
          <p:cNvPicPr>
            <a:picLocks noChangeAspect="1"/>
          </p:cNvPicPr>
          <p:nvPr/>
        </p:nvPicPr>
        <p:blipFill>
          <a:blip r:embed="rId5">
            <a:extLst>
              <a:ext uri="{28A0092B-C50C-407E-A947-70E740481C1C}">
                <a14:useLocalDpi xmlns:a14="http://schemas.microsoft.com/office/drawing/2010/main" val="0"/>
              </a:ext>
            </a:extLst>
          </a:blip>
          <a:srcRect t="3637" b="20668"/>
          <a:stretch/>
        </p:blipFill>
        <p:spPr>
          <a:xfrm>
            <a:off x="9187465" y="707536"/>
            <a:ext cx="1968540" cy="3311341"/>
          </a:xfrm>
          <a:prstGeom prst="rect">
            <a:avLst/>
          </a:prstGeom>
        </p:spPr>
      </p:pic>
    </p:spTree>
    <p:extLst>
      <p:ext uri="{BB962C8B-B14F-4D97-AF65-F5344CB8AC3E}">
        <p14:creationId xmlns:p14="http://schemas.microsoft.com/office/powerpoint/2010/main" val="1921941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B9E396-6CD1-1879-0123-9D296608365D}"/>
              </a:ext>
            </a:extLst>
          </p:cNvPr>
          <p:cNvSpPr txBox="1"/>
          <p:nvPr/>
        </p:nvSpPr>
        <p:spPr>
          <a:xfrm>
            <a:off x="308659" y="1601456"/>
            <a:ext cx="9471949" cy="923330"/>
          </a:xfrm>
          <a:prstGeom prst="rect">
            <a:avLst/>
          </a:prstGeom>
          <a:noFill/>
        </p:spPr>
        <p:txBody>
          <a:bodyPr wrap="square">
            <a:spAutoFit/>
          </a:bodyPr>
          <a:lstStyle/>
          <a:p>
            <a:pPr algn="just"/>
            <a:r>
              <a:rPr lang="en-US" sz="1800" dirty="0">
                <a:effectLst/>
                <a:latin typeface="Times New Roman" panose="02020603050405020304" pitchFamily="18" charset="0"/>
                <a:ea typeface="Times New Roman" panose="02020603050405020304" pitchFamily="18" charset="0"/>
              </a:rPr>
              <a:t>The project directly contributes to SDG 9: Industry, Innovation, and Infrastructure, which emphasizes building resilient infrastructure, promoting inclusive and sustainable industrialization, and fostering innovation.</a:t>
            </a:r>
          </a:p>
        </p:txBody>
      </p:sp>
      <p:sp>
        <p:nvSpPr>
          <p:cNvPr id="5" name="TextBox 4">
            <a:extLst>
              <a:ext uri="{FF2B5EF4-FFF2-40B4-BE49-F238E27FC236}">
                <a16:creationId xmlns:a16="http://schemas.microsoft.com/office/drawing/2014/main" id="{12FE2883-0D14-4930-3B4F-512075B9303A}"/>
              </a:ext>
            </a:extLst>
          </p:cNvPr>
          <p:cNvSpPr txBox="1"/>
          <p:nvPr/>
        </p:nvSpPr>
        <p:spPr>
          <a:xfrm>
            <a:off x="1099596" y="272931"/>
            <a:ext cx="9375494" cy="1200329"/>
          </a:xfrm>
          <a:prstGeom prst="rect">
            <a:avLst/>
          </a:prstGeom>
          <a:noFill/>
        </p:spPr>
        <p:txBody>
          <a:bodyPr wrap="square">
            <a:spAutoFit/>
          </a:bodyPr>
          <a:lstStyle/>
          <a:p>
            <a:r>
              <a:rPr lang="en-US" sz="3600" b="1" dirty="0">
                <a:latin typeface="Times New Roman" panose="02020603050405020304" pitchFamily="18" charset="0"/>
                <a:ea typeface="Accordion Black" panose="020B0604020202020204" charset="-128"/>
                <a:cs typeface="Times New Roman" panose="02020603050405020304" pitchFamily="18" charset="0"/>
              </a:rPr>
              <a:t>CONTRIBUTION TO SUSTAINABLE DEVELOPMENT GOALS</a:t>
            </a:r>
            <a:endParaRPr lang="en-IN" sz="3600" b="1"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5A141E27-6F04-3012-A600-D1C56D84FB6B}"/>
              </a:ext>
            </a:extLst>
          </p:cNvPr>
          <p:cNvSpPr txBox="1"/>
          <p:nvPr/>
        </p:nvSpPr>
        <p:spPr>
          <a:xfrm>
            <a:off x="308659" y="2652982"/>
            <a:ext cx="11320040" cy="3583225"/>
          </a:xfrm>
          <a:prstGeom prst="rect">
            <a:avLst/>
          </a:prstGeom>
          <a:noFill/>
        </p:spPr>
        <p:txBody>
          <a:bodyPr wrap="square" numCol="2">
            <a:spAutoFit/>
          </a:bodyPr>
          <a:lstStyle/>
          <a:p>
            <a:pPr marL="342900" marR="0" lvl="0" indent="-342900">
              <a:lnSpc>
                <a:spcPct val="107000"/>
              </a:lnSpc>
              <a:buFont typeface="Symbol" panose="05050102010706020507" pitchFamily="18" charset="2"/>
              <a:buChar char=""/>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Innovation through Smart Technology:</a:t>
            </a:r>
          </a:p>
          <a:p>
            <a:pPr marL="742950" marR="0" lvl="1" indent="-285750">
              <a:lnSpc>
                <a:spcPct val="107000"/>
              </a:lnSpc>
              <a:buFont typeface="Courier New" panose="02070309020205020404" pitchFamily="49" charset="0"/>
              <a:buChar char="o"/>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Combines IoT (ESP32) and Flutter mobile app for modernized industrial control.</a:t>
            </a:r>
          </a:p>
          <a:p>
            <a:pPr marL="742950" marR="0" lvl="1" indent="-285750">
              <a:lnSpc>
                <a:spcPct val="107000"/>
              </a:lnSpc>
              <a:buFont typeface="Courier New" panose="02070309020205020404" pitchFamily="49" charset="0"/>
              <a:buChar char="o"/>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Enhances traditional HVAC systems with automation and real-time data.</a:t>
            </a:r>
          </a:p>
          <a:p>
            <a:pPr marL="342900" marR="0" lvl="0" indent="-342900">
              <a:lnSpc>
                <a:spcPct val="107000"/>
              </a:lnSpc>
              <a:buFont typeface="Symbol" panose="05050102010706020507" pitchFamily="18" charset="2"/>
              <a:buChar char=""/>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Improvement of Industrial Efficiency:</a:t>
            </a:r>
          </a:p>
          <a:p>
            <a:pPr marL="742950" marR="0" lvl="1" indent="-285750">
              <a:lnSpc>
                <a:spcPct val="107000"/>
              </a:lnSpc>
              <a:buFont typeface="Courier New" panose="02070309020205020404" pitchFamily="49" charset="0"/>
              <a:buChar char="o"/>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Enables early fault detection and reduced downtime.</a:t>
            </a:r>
          </a:p>
          <a:p>
            <a:pPr marL="742950" marR="0" lvl="1" indent="-285750">
              <a:lnSpc>
                <a:spcPct val="107000"/>
              </a:lnSpc>
              <a:buFont typeface="Courier New" panose="02070309020205020404" pitchFamily="49" charset="0"/>
              <a:buChar char="o"/>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Ensures better air quality in healthcare and commercial settings.</a:t>
            </a:r>
          </a:p>
          <a:p>
            <a:pPr marL="342900" marR="0" lvl="0" indent="-342900">
              <a:lnSpc>
                <a:spcPct val="107000"/>
              </a:lnSpc>
              <a:buFont typeface="Symbol" panose="05050102010706020507" pitchFamily="18" charset="2"/>
              <a:buChar char=""/>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Support for Scalable Infrastructure:</a:t>
            </a:r>
          </a:p>
          <a:p>
            <a:pPr marL="742950" marR="0" lvl="1" indent="-285750">
              <a:lnSpc>
                <a:spcPct val="107000"/>
              </a:lnSpc>
              <a:buFont typeface="Courier New" panose="02070309020205020404" pitchFamily="49" charset="0"/>
              <a:buChar char="o"/>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Built with low-cost components and open-source tools.</a:t>
            </a:r>
          </a:p>
          <a:p>
            <a:pPr marL="742950" marR="0" lvl="1" indent="-285750">
              <a:lnSpc>
                <a:spcPct val="107000"/>
              </a:lnSpc>
              <a:buFont typeface="Courier New" panose="02070309020205020404" pitchFamily="49" charset="0"/>
              <a:buChar char="o"/>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Accessible for SMEs and resource-limited sectors.</a:t>
            </a:r>
          </a:p>
          <a:p>
            <a:pPr marR="0" lvl="1">
              <a:lnSpc>
                <a:spcPct val="107000"/>
              </a:lnSpc>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buFont typeface="Symbol" panose="05050102010706020507" pitchFamily="18" charset="2"/>
              <a:buChar char=""/>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Sustainable Technological Practices:</a:t>
            </a:r>
          </a:p>
          <a:p>
            <a:pPr marL="742950" marR="0" lvl="1" indent="-285750">
              <a:lnSpc>
                <a:spcPct val="107000"/>
              </a:lnSpc>
              <a:buFont typeface="Courier New" panose="02070309020205020404" pitchFamily="49" charset="0"/>
              <a:buChar char="o"/>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Minimizes power usage and environmental footprint.</a:t>
            </a:r>
          </a:p>
          <a:p>
            <a:pPr marL="742950" marR="0" lvl="1" indent="-285750">
              <a:lnSpc>
                <a:spcPct val="107000"/>
              </a:lnSpc>
              <a:buFont typeface="Courier New" panose="02070309020205020404" pitchFamily="49" charset="0"/>
              <a:buChar char="o"/>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Uses energy-efficient components and cloud infrastructure.</a:t>
            </a:r>
          </a:p>
          <a:p>
            <a:pPr marL="342900" marR="0" lvl="0" indent="-342900">
              <a:lnSpc>
                <a:spcPct val="107000"/>
              </a:lnSpc>
              <a:buFont typeface="Symbol" panose="05050102010706020507" pitchFamily="18" charset="2"/>
              <a:buChar char=""/>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Digital Transformation of Legacy Systems:</a:t>
            </a:r>
          </a:p>
          <a:p>
            <a:pPr marL="742950" marR="0" lvl="1" indent="-285750">
              <a:lnSpc>
                <a:spcPct val="107000"/>
              </a:lnSpc>
              <a:buFont typeface="Courier New" panose="02070309020205020404" pitchFamily="49" charset="0"/>
              <a:buChar char="o"/>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Provides remote access, live dashboards, and historical data.</a:t>
            </a:r>
          </a:p>
          <a:p>
            <a:pPr marL="742950" marR="0" lvl="1" indent="-285750">
              <a:lnSpc>
                <a:spcPct val="107000"/>
              </a:lnSpc>
              <a:spcAft>
                <a:spcPts val="800"/>
              </a:spcAft>
              <a:buFont typeface="Courier New" panose="02070309020205020404" pitchFamily="49" charset="0"/>
              <a:buChar char="o"/>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Encourages industries to adopt smart, data-driven operations.</a:t>
            </a:r>
          </a:p>
          <a:p>
            <a:pPr marR="0" lvl="0">
              <a:lnSpc>
                <a:spcPct val="107000"/>
              </a:lnSpc>
            </a:pP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809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a:spLocks noGrp="1"/>
          </p:cNvSpPr>
          <p:nvPr>
            <p:ph type="title"/>
          </p:nvPr>
        </p:nvSpPr>
        <p:spPr>
          <a:xfrm>
            <a:off x="585019" y="302342"/>
            <a:ext cx="8229600" cy="762000"/>
          </a:xfrm>
          <a:prstGeom prst="rect">
            <a:avLst/>
          </a:prstGeom>
          <a:noFill/>
          <a:ln>
            <a:noFill/>
          </a:ln>
        </p:spPr>
        <p:txBody>
          <a:bodyPr spcFirstLastPara="1" vert="horz" wrap="square" lIns="91425" tIns="45700" rIns="91425" bIns="91425" rtlCol="0" anchor="b" anchorCtr="0">
            <a:normAutofit/>
          </a:bodyPr>
          <a:lstStyle/>
          <a:p>
            <a:pPr algn="ctr">
              <a:spcBef>
                <a:spcPts val="0"/>
              </a:spcBef>
              <a:buClr>
                <a:schemeClr val="dk1"/>
              </a:buClr>
              <a:buSzPts val="4000"/>
            </a:pPr>
            <a:r>
              <a:rPr lang="en-US" b="1" dirty="0">
                <a:solidFill>
                  <a:schemeClr val="dk1"/>
                </a:solidFill>
                <a:latin typeface="Times New Roman"/>
                <a:ea typeface="Times New Roman"/>
                <a:cs typeface="Times New Roman"/>
                <a:sym typeface="Times New Roman"/>
              </a:rPr>
              <a:t>Contents</a:t>
            </a:r>
            <a:endParaRPr dirty="0"/>
          </a:p>
        </p:txBody>
      </p:sp>
      <p:sp>
        <p:nvSpPr>
          <p:cNvPr id="112" name="Google Shape;112;p2"/>
          <p:cNvSpPr txBox="1">
            <a:spLocks noGrp="1"/>
          </p:cNvSpPr>
          <p:nvPr>
            <p:ph idx="1"/>
          </p:nvPr>
        </p:nvSpPr>
        <p:spPr>
          <a:xfrm>
            <a:off x="1281074" y="1063813"/>
            <a:ext cx="8464809" cy="5486400"/>
          </a:xfrm>
          <a:prstGeom prst="rect">
            <a:avLst/>
          </a:prstGeom>
          <a:noFill/>
          <a:ln>
            <a:noFill/>
          </a:ln>
        </p:spPr>
        <p:txBody>
          <a:bodyPr spcFirstLastPara="1" vert="horz" wrap="square" lIns="91425" tIns="45700" rIns="91425" bIns="45700" numCol="2" rtlCol="0" anchor="t" anchorCtr="0">
            <a:noAutofit/>
          </a:bodyPr>
          <a:lstStyle/>
          <a:p>
            <a:pPr marL="457200" indent="-457200">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INTRODUCTION                        </a:t>
            </a:r>
          </a:p>
          <a:p>
            <a:pPr marL="457200" indent="-457200">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PROBLEM STATEMENT</a:t>
            </a:r>
          </a:p>
          <a:p>
            <a:pPr marL="457200" indent="-457200">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MOTIVATION</a:t>
            </a:r>
          </a:p>
          <a:p>
            <a:pPr marL="457200" indent="-457200">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OBJECTIVES</a:t>
            </a:r>
          </a:p>
          <a:p>
            <a:pPr marL="457200" indent="-457200">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LITERATURE SURVEY</a:t>
            </a:r>
          </a:p>
          <a:p>
            <a:pPr marL="457200" indent="-457200">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SOFTWARE REQUIREMENTS SPECIFICATION</a:t>
            </a:r>
          </a:p>
          <a:p>
            <a:pPr marL="457200" indent="-457200">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PROPOSED SYSTEM</a:t>
            </a:r>
          </a:p>
          <a:p>
            <a:pPr marL="457200" indent="-457200">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FLOW CHART</a:t>
            </a:r>
          </a:p>
          <a:p>
            <a:pPr marL="457200" indent="-457200">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SOFTWARE TESTING</a:t>
            </a:r>
          </a:p>
          <a:p>
            <a:pPr marL="457200" indent="-457200">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RESULTS AND DISCUSSION</a:t>
            </a:r>
          </a:p>
          <a:p>
            <a:pPr marL="457200" indent="-457200">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CONTRIBUTION TO SUSTAINABLE DEVELOPMENT GOALS</a:t>
            </a:r>
          </a:p>
          <a:p>
            <a:pPr marL="457200" indent="-457200">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CONCLUSION</a:t>
            </a:r>
          </a:p>
          <a:p>
            <a:pPr marL="457200" indent="-457200">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FUTURE SCOPE </a:t>
            </a:r>
          </a:p>
          <a:p>
            <a:pPr marL="457200" indent="-457200">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DETAILS OF PAPER PUBLICATION</a:t>
            </a:r>
          </a:p>
          <a:p>
            <a:pPr marL="457200" indent="-457200">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REFERENCES</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B2AF95-FBEE-AB66-0C77-643F2F98E34C}"/>
              </a:ext>
            </a:extLst>
          </p:cNvPr>
          <p:cNvSpPr txBox="1"/>
          <p:nvPr/>
        </p:nvSpPr>
        <p:spPr>
          <a:xfrm>
            <a:off x="682906" y="1247071"/>
            <a:ext cx="8958805" cy="4708981"/>
          </a:xfrm>
          <a:prstGeom prst="rect">
            <a:avLst/>
          </a:prstGeom>
          <a:noFill/>
        </p:spPr>
        <p:txBody>
          <a:bodyPr wrap="square">
            <a:spAutoFit/>
          </a:bodyPr>
          <a:lstStyle/>
          <a:p>
            <a:pPr algn="just">
              <a:buNone/>
            </a:pPr>
            <a:r>
              <a:rPr lang="en-US" sz="2000" dirty="0">
                <a:latin typeface="Times New Roman" panose="02020603050405020304" pitchFamily="18" charset="0"/>
                <a:cs typeface="Times New Roman" panose="02020603050405020304" pitchFamily="18" charset="0"/>
              </a:rPr>
              <a:t>This project bridges the gap between conventional sterilization methods and modern IoT-based automation by integrating ESP32, </a:t>
            </a:r>
            <a:r>
              <a:rPr lang="en-US" sz="2000" dirty="0" err="1">
                <a:latin typeface="Times New Roman" panose="02020603050405020304" pitchFamily="18" charset="0"/>
                <a:cs typeface="Times New Roman" panose="02020603050405020304" pitchFamily="18" charset="0"/>
              </a:rPr>
              <a:t>ThingSpeak</a:t>
            </a:r>
            <a:r>
              <a:rPr lang="en-US" sz="2000" dirty="0">
                <a:latin typeface="Times New Roman" panose="02020603050405020304" pitchFamily="18" charset="0"/>
                <a:cs typeface="Times New Roman" panose="02020603050405020304" pitchFamily="18" charset="0"/>
              </a:rPr>
              <a:t> cloud services, Firebase Authentication, and a Flutter-based mobile interface. It delivers real-time lamp monitoring, remote ON/OFF control, fault detection, and historical data tracking — all from a user-friendly mobile application.</a:t>
            </a:r>
          </a:p>
          <a:p>
            <a:pPr algn="just">
              <a:buNone/>
            </a:pPr>
            <a:r>
              <a:rPr lang="en-US" sz="2000" dirty="0">
                <a:latin typeface="Times New Roman" panose="02020603050405020304" pitchFamily="18" charset="0"/>
                <a:cs typeface="Times New Roman" panose="02020603050405020304" pitchFamily="18" charset="0"/>
              </a:rPr>
              <a:t>By reducing manual supervision and introducing secure, cloud-connected automation, the system enhances efficiency, safety, and reliability in critical environments like hospitals, laboratories, and commercial buildings.</a:t>
            </a:r>
          </a:p>
          <a:p>
            <a:pPr algn="just">
              <a:buNone/>
            </a:pPr>
            <a:r>
              <a:rPr lang="en-US" sz="2000" dirty="0">
                <a:latin typeface="Times New Roman" panose="02020603050405020304" pitchFamily="18" charset="0"/>
                <a:cs typeface="Times New Roman" panose="02020603050405020304" pitchFamily="18" charset="0"/>
              </a:rPr>
              <a:t>The modular and cost-effective design allows for easy scalability and deployment in diverse setups, from small clinics to industrial air purification systems. Additionally, it promotes smarter energy usage, data-driven maintenance, and sustainable technological practices.</a:t>
            </a:r>
          </a:p>
          <a:p>
            <a:pPr algn="just"/>
            <a:r>
              <a:rPr lang="en-US" sz="2000" dirty="0">
                <a:latin typeface="Times New Roman" panose="02020603050405020304" pitchFamily="18" charset="0"/>
                <a:cs typeface="Times New Roman" panose="02020603050405020304" pitchFamily="18" charset="0"/>
              </a:rPr>
              <a:t>Ultimately, this project demonstrates how a simple yet intelligent fusion of embedded hardware and cloud software can transform traditional systems into smart, connected infrastructures — paving the way for future-ready air purification solutions.</a:t>
            </a:r>
          </a:p>
        </p:txBody>
      </p:sp>
      <p:sp>
        <p:nvSpPr>
          <p:cNvPr id="5" name="TextBox 4">
            <a:extLst>
              <a:ext uri="{FF2B5EF4-FFF2-40B4-BE49-F238E27FC236}">
                <a16:creationId xmlns:a16="http://schemas.microsoft.com/office/drawing/2014/main" id="{982747B3-42D8-5A44-046A-020A412B573D}"/>
              </a:ext>
            </a:extLst>
          </p:cNvPr>
          <p:cNvSpPr txBox="1"/>
          <p:nvPr/>
        </p:nvSpPr>
        <p:spPr>
          <a:xfrm>
            <a:off x="324091" y="388280"/>
            <a:ext cx="8824731" cy="646331"/>
          </a:xfrm>
          <a:prstGeom prst="rect">
            <a:avLst/>
          </a:prstGeom>
          <a:noFill/>
        </p:spPr>
        <p:txBody>
          <a:bodyPr wrap="square">
            <a:spAutoFit/>
          </a:bodyPr>
          <a:lstStyle/>
          <a:p>
            <a:pPr algn="ctr"/>
            <a:r>
              <a:rPr lang="en-US" sz="3600" b="1" dirty="0">
                <a:solidFill>
                  <a:srgbClr val="000000"/>
                </a:solidFill>
                <a:latin typeface="Times New Roman" panose="02020603050405020304" pitchFamily="18" charset="0"/>
                <a:ea typeface="Accordion Black"/>
                <a:cs typeface="Times New Roman" panose="02020603050405020304" pitchFamily="18" charset="0"/>
                <a:sym typeface="Accordion Black"/>
              </a:rPr>
              <a:t>CONCLUSION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3008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1010265" y="176213"/>
            <a:ext cx="8229600" cy="1066800"/>
          </a:xfrm>
          <a:prstGeom prst="rect">
            <a:avLst/>
          </a:prstGeom>
          <a:noFill/>
          <a:ln>
            <a:noFill/>
          </a:ln>
        </p:spPr>
        <p:txBody>
          <a:bodyPr spcFirstLastPara="1" vert="horz" wrap="square" lIns="91425" tIns="45700" rIns="91425" bIns="91425" rtlCol="0" anchor="b" anchorCtr="0">
            <a:normAutofit/>
          </a:bodyPr>
          <a:lstStyle/>
          <a:p>
            <a:pPr lvl="1" algn="ctr" rtl="0"/>
            <a:r>
              <a:rPr lang="en-US" sz="3600" b="1" dirty="0">
                <a:solidFill>
                  <a:schemeClr val="dk1"/>
                </a:solidFill>
                <a:latin typeface="Times New Roman"/>
                <a:ea typeface="Times New Roman"/>
                <a:cs typeface="Times New Roman"/>
                <a:sym typeface="Times New Roman"/>
              </a:rPr>
              <a:t>Future Scope</a:t>
            </a:r>
            <a:endParaRPr dirty="0"/>
          </a:p>
        </p:txBody>
      </p:sp>
      <p:sp>
        <p:nvSpPr>
          <p:cNvPr id="140" name="Google Shape;140;p6"/>
          <p:cNvSpPr/>
          <p:nvPr/>
        </p:nvSpPr>
        <p:spPr>
          <a:xfrm flipH="1">
            <a:off x="1233949" y="1326515"/>
            <a:ext cx="8229601" cy="5355272"/>
          </a:xfrm>
          <a:prstGeom prst="rect">
            <a:avLst/>
          </a:prstGeom>
          <a:noFill/>
          <a:ln>
            <a:noFill/>
          </a:ln>
        </p:spPr>
        <p:txBody>
          <a:bodyPr spcFirstLastPara="1" wrap="square" lIns="91425" tIns="45700" rIns="91425" bIns="45700" anchor="ctr" anchorCtr="0">
            <a:spAutoFit/>
          </a:bodyPr>
          <a:lstStyle/>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Predictive Maintenance</a:t>
            </a:r>
            <a:r>
              <a:rPr lang="en-IN" dirty="0">
                <a:latin typeface="Times New Roman" panose="02020603050405020304" pitchFamily="18" charset="0"/>
                <a:cs typeface="Times New Roman" panose="02020603050405020304" pitchFamily="18" charset="0"/>
              </a:rPr>
              <a:t>: Use ML models to forecast lamp faults and optimize servicing.</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MQTT Protocol</a:t>
            </a:r>
            <a:r>
              <a:rPr lang="en-IN" dirty="0">
                <a:latin typeface="Times New Roman" panose="02020603050405020304" pitchFamily="18" charset="0"/>
                <a:cs typeface="Times New Roman" panose="02020603050405020304" pitchFamily="18" charset="0"/>
              </a:rPr>
              <a:t>: Enable lightweight, scalable, and fast communication across platforms.</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Energy Monitoring</a:t>
            </a:r>
            <a:r>
              <a:rPr lang="en-IN" dirty="0">
                <a:latin typeface="Times New Roman" panose="02020603050405020304" pitchFamily="18" charset="0"/>
                <a:cs typeface="Times New Roman" panose="02020603050405020304" pitchFamily="18" charset="0"/>
              </a:rPr>
              <a:t>: Add sensors to track power consumption and support energy audits.</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Advanced Dashboards</a:t>
            </a:r>
            <a:r>
              <a:rPr lang="en-IN" dirty="0">
                <a:latin typeface="Times New Roman" panose="02020603050405020304" pitchFamily="18" charset="0"/>
                <a:cs typeface="Times New Roman" panose="02020603050405020304" pitchFamily="18" charset="0"/>
              </a:rPr>
              <a:t>: Develop detailed analytics tools with graphs and trend analysis.</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Multi-Cloud &amp; Offline Mode</a:t>
            </a:r>
            <a:r>
              <a:rPr lang="en-IN" dirty="0">
                <a:latin typeface="Times New Roman" panose="02020603050405020304" pitchFamily="18" charset="0"/>
                <a:cs typeface="Times New Roman" panose="02020603050405020304" pitchFamily="18" charset="0"/>
              </a:rPr>
              <a:t>: Expand support for AWS/Azure and ensure offline fallback.</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Role-Based Access</a:t>
            </a:r>
            <a:r>
              <a:rPr lang="en-IN" dirty="0">
                <a:latin typeface="Times New Roman" panose="02020603050405020304" pitchFamily="18" charset="0"/>
                <a:cs typeface="Times New Roman" panose="02020603050405020304" pitchFamily="18" charset="0"/>
              </a:rPr>
              <a:t>: Implement tiered user access for better control and security.</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Smart Scheduling</a:t>
            </a:r>
            <a:r>
              <a:rPr lang="en-IN" dirty="0">
                <a:latin typeface="Times New Roman" panose="02020603050405020304" pitchFamily="18" charset="0"/>
                <a:cs typeface="Times New Roman" panose="02020603050405020304" pitchFamily="18" charset="0"/>
              </a:rPr>
              <a:t>: Automate lamp operations based on environment and usage patterns.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5038F7-FC0B-12D6-D882-2461B8C99616}"/>
              </a:ext>
            </a:extLst>
          </p:cNvPr>
          <p:cNvSpPr txBox="1"/>
          <p:nvPr/>
        </p:nvSpPr>
        <p:spPr>
          <a:xfrm>
            <a:off x="0" y="318832"/>
            <a:ext cx="9644604" cy="646331"/>
          </a:xfrm>
          <a:prstGeom prst="rect">
            <a:avLst/>
          </a:prstGeom>
          <a:noFill/>
        </p:spPr>
        <p:txBody>
          <a:bodyPr wrap="square">
            <a:spAutoFit/>
          </a:bodyPr>
          <a:lstStyle/>
          <a:p>
            <a:pPr algn="ctr"/>
            <a:r>
              <a:rPr lang="en-US" sz="3600" b="1" dirty="0">
                <a:solidFill>
                  <a:srgbClr val="000000"/>
                </a:solidFill>
                <a:latin typeface="Times New Roman" panose="02020603050405020304" pitchFamily="18" charset="0"/>
                <a:ea typeface="Accordion Black"/>
                <a:cs typeface="Times New Roman" panose="02020603050405020304" pitchFamily="18" charset="0"/>
                <a:sym typeface="Accordion Black"/>
              </a:rPr>
              <a:t>PAPER PUBLICATION DETAILS</a:t>
            </a:r>
            <a:endParaRPr lang="en-IN" sz="3600" b="1" dirty="0">
              <a:latin typeface="Times New Roman" panose="02020603050405020304" pitchFamily="18" charset="0"/>
              <a:cs typeface="Times New Roman" panose="02020603050405020304" pitchFamily="18" charset="0"/>
            </a:endParaRPr>
          </a:p>
        </p:txBody>
      </p:sp>
      <p:pic>
        <p:nvPicPr>
          <p:cNvPr id="8194" name="Picture 1">
            <a:extLst>
              <a:ext uri="{FF2B5EF4-FFF2-40B4-BE49-F238E27FC236}">
                <a16:creationId xmlns:a16="http://schemas.microsoft.com/office/drawing/2014/main" id="{63EE5F55-F071-8BC0-E6B5-2BE6AE220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221" y="1892545"/>
            <a:ext cx="5249723" cy="29189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8195" name="Picture 1">
            <a:extLst>
              <a:ext uri="{FF2B5EF4-FFF2-40B4-BE49-F238E27FC236}">
                <a16:creationId xmlns:a16="http://schemas.microsoft.com/office/drawing/2014/main" id="{CD355983-505C-EB2C-A844-E83DA9315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8708" y="1815609"/>
            <a:ext cx="5161883" cy="29958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552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7"/>
          <p:cNvSpPr txBox="1">
            <a:spLocks noGrp="1"/>
          </p:cNvSpPr>
          <p:nvPr>
            <p:ph type="title"/>
          </p:nvPr>
        </p:nvSpPr>
        <p:spPr>
          <a:xfrm>
            <a:off x="705464" y="0"/>
            <a:ext cx="7772400" cy="1143000"/>
          </a:xfrm>
          <a:prstGeom prst="rect">
            <a:avLst/>
          </a:prstGeom>
          <a:noFill/>
          <a:ln>
            <a:noFill/>
          </a:ln>
        </p:spPr>
        <p:txBody>
          <a:bodyPr spcFirstLastPara="1" vert="horz" wrap="square" lIns="91425" tIns="45700" rIns="91425" bIns="91425" rtlCol="0" anchor="b" anchorCtr="0">
            <a:normAutofit/>
          </a:bodyPr>
          <a:lstStyle/>
          <a:p>
            <a:pPr>
              <a:spcBef>
                <a:spcPts val="0"/>
              </a:spcBef>
              <a:buClr>
                <a:schemeClr val="dk1"/>
              </a:buClr>
              <a:buSzPts val="4000"/>
            </a:pPr>
            <a:r>
              <a:rPr lang="en-US" b="1" dirty="0">
                <a:solidFill>
                  <a:schemeClr val="dk1"/>
                </a:solidFill>
                <a:latin typeface="Times New Roman"/>
                <a:ea typeface="Times New Roman"/>
                <a:cs typeface="Times New Roman"/>
                <a:sym typeface="Times New Roman"/>
              </a:rPr>
              <a:t>References</a:t>
            </a:r>
            <a:endParaRPr b="1" dirty="0">
              <a:solidFill>
                <a:schemeClr val="dk1"/>
              </a:solidFill>
              <a:latin typeface="Times New Roman"/>
              <a:ea typeface="Times New Roman"/>
              <a:cs typeface="Times New Roman"/>
              <a:sym typeface="Times New Roman"/>
            </a:endParaRPr>
          </a:p>
        </p:txBody>
      </p:sp>
      <p:sp>
        <p:nvSpPr>
          <p:cNvPr id="231" name="Google Shape;231;p17"/>
          <p:cNvSpPr txBox="1">
            <a:spLocks noGrp="1"/>
          </p:cNvSpPr>
          <p:nvPr>
            <p:ph idx="1"/>
          </p:nvPr>
        </p:nvSpPr>
        <p:spPr>
          <a:xfrm>
            <a:off x="381965" y="1030224"/>
            <a:ext cx="9468091" cy="5105400"/>
          </a:xfrm>
          <a:prstGeom prst="rect">
            <a:avLst/>
          </a:prstGeom>
          <a:noFill/>
          <a:ln>
            <a:noFill/>
          </a:ln>
        </p:spPr>
        <p:txBody>
          <a:bodyPr spcFirstLastPara="1" vert="horz" wrap="square" lIns="91425" tIns="45700" rIns="91425" bIns="45700" rtlCol="0" anchor="t" anchorCtr="0">
            <a:normAutofit fontScale="25000" lnSpcReduction="20000"/>
          </a:bodyPr>
          <a:lstStyle/>
          <a:p>
            <a:pPr marL="0" marR="0" lvl="0" indent="0" algn="just">
              <a:spcAft>
                <a:spcPts val="250"/>
              </a:spcAft>
              <a:buSzPts val="1200"/>
              <a:buNone/>
              <a:tabLst>
                <a:tab pos="228600" algn="l"/>
                <a:tab pos="57150" algn="l"/>
                <a:tab pos="228600" algn="l"/>
              </a:tabLst>
            </a:pPr>
            <a:r>
              <a:rPr lang="en-US" sz="6400" dirty="0">
                <a:solidFill>
                  <a:schemeClr val="tx1"/>
                </a:solidFill>
                <a:effectLst/>
                <a:latin typeface="Times New Roman" panose="02020603050405020304" pitchFamily="18" charset="0"/>
                <a:ea typeface="MS Mincho" panose="02020609040205080304" pitchFamily="49" charset="-128"/>
              </a:rPr>
              <a:t>[1] D. V. Gowda, V. N. Prasad, K. Prasad, and V. S. Prasad, "A Cloud-Based UV Monitoring 			System for Remote Real-Time UV Exposure Tracking," in Proc. 2023 4th Int. Conf. Smart 	Electronics and 	Communication (ICOSEC), Sep. 2023, pp. 1–6. </a:t>
            </a:r>
            <a:r>
              <a:rPr lang="en-US" sz="6400" dirty="0" err="1">
                <a:solidFill>
                  <a:schemeClr val="tx1"/>
                </a:solidFill>
                <a:effectLst/>
                <a:latin typeface="Times New Roman" panose="02020603050405020304" pitchFamily="18" charset="0"/>
                <a:ea typeface="MS Mincho" panose="02020609040205080304" pitchFamily="49" charset="-128"/>
              </a:rPr>
              <a:t>doi</a:t>
            </a:r>
            <a:r>
              <a:rPr lang="en-US" sz="6400" dirty="0">
                <a:solidFill>
                  <a:schemeClr val="tx1"/>
                </a:solidFill>
                <a:effectLst/>
                <a:latin typeface="Times New Roman" panose="02020603050405020304" pitchFamily="18" charset="0"/>
                <a:ea typeface="MS Mincho" panose="02020609040205080304" pitchFamily="49" charset="-128"/>
              </a:rPr>
              <a:t>: 	10.1109/ICOSEC58147.2023.10276360.​</a:t>
            </a:r>
            <a:endParaRPr lang="en-IN" sz="6400" dirty="0">
              <a:solidFill>
                <a:schemeClr val="tx1"/>
              </a:solidFill>
              <a:effectLst/>
              <a:latin typeface="Times New Roman" panose="02020603050405020304" pitchFamily="18" charset="0"/>
              <a:ea typeface="MS Mincho" panose="02020609040205080304" pitchFamily="49" charset="-128"/>
            </a:endParaRPr>
          </a:p>
          <a:p>
            <a:pPr marL="0" marR="0" lvl="0" indent="0" algn="just">
              <a:spcAft>
                <a:spcPts val="250"/>
              </a:spcAft>
              <a:buSzPts val="1200"/>
              <a:buNone/>
              <a:tabLst>
                <a:tab pos="228600" algn="l"/>
                <a:tab pos="57150" algn="l"/>
                <a:tab pos="228600" algn="l"/>
              </a:tabLst>
            </a:pPr>
            <a:r>
              <a:rPr lang="en-US" sz="6400" dirty="0">
                <a:solidFill>
                  <a:schemeClr val="tx1"/>
                </a:solidFill>
                <a:effectLst/>
                <a:latin typeface="Times New Roman" panose="02020603050405020304" pitchFamily="18" charset="0"/>
                <a:ea typeface="MS Mincho" panose="02020609040205080304" pitchFamily="49" charset="-128"/>
              </a:rPr>
              <a:t>[2] S. </a:t>
            </a:r>
            <a:r>
              <a:rPr lang="en-US" sz="6400" dirty="0" err="1">
                <a:solidFill>
                  <a:schemeClr val="tx1"/>
                </a:solidFill>
                <a:effectLst/>
                <a:latin typeface="Times New Roman" panose="02020603050405020304" pitchFamily="18" charset="0"/>
                <a:ea typeface="MS Mincho" panose="02020609040205080304" pitchFamily="49" charset="-128"/>
              </a:rPr>
              <a:t>Klongdee</a:t>
            </a:r>
            <a:r>
              <a:rPr lang="en-US" sz="6400" dirty="0">
                <a:solidFill>
                  <a:schemeClr val="tx1"/>
                </a:solidFill>
                <a:effectLst/>
                <a:latin typeface="Times New Roman" panose="02020603050405020304" pitchFamily="18" charset="0"/>
                <a:ea typeface="MS Mincho" panose="02020609040205080304" pitchFamily="49" charset="-128"/>
              </a:rPr>
              <a:t>, P. </a:t>
            </a:r>
            <a:r>
              <a:rPr lang="en-US" sz="6400" dirty="0" err="1">
                <a:solidFill>
                  <a:schemeClr val="tx1"/>
                </a:solidFill>
                <a:effectLst/>
                <a:latin typeface="Times New Roman" panose="02020603050405020304" pitchFamily="18" charset="0"/>
                <a:ea typeface="MS Mincho" panose="02020609040205080304" pitchFamily="49" charset="-128"/>
              </a:rPr>
              <a:t>Netinant</a:t>
            </a:r>
            <a:r>
              <a:rPr lang="en-US" sz="6400" dirty="0">
                <a:solidFill>
                  <a:schemeClr val="tx1"/>
                </a:solidFill>
                <a:effectLst/>
                <a:latin typeface="Times New Roman" panose="02020603050405020304" pitchFamily="18" charset="0"/>
                <a:ea typeface="MS Mincho" panose="02020609040205080304" pitchFamily="49" charset="-128"/>
              </a:rPr>
              <a:t>, and M. </a:t>
            </a:r>
            <a:r>
              <a:rPr lang="en-US" sz="6400" dirty="0" err="1">
                <a:solidFill>
                  <a:schemeClr val="tx1"/>
                </a:solidFill>
                <a:effectLst/>
                <a:latin typeface="Times New Roman" panose="02020603050405020304" pitchFamily="18" charset="0"/>
                <a:ea typeface="MS Mincho" panose="02020609040205080304" pitchFamily="49" charset="-128"/>
              </a:rPr>
              <a:t>Rukhiran</a:t>
            </a:r>
            <a:r>
              <a:rPr lang="en-US" sz="6400" dirty="0">
                <a:solidFill>
                  <a:schemeClr val="tx1"/>
                </a:solidFill>
                <a:effectLst/>
                <a:latin typeface="Times New Roman" panose="02020603050405020304" pitchFamily="18" charset="0"/>
                <a:ea typeface="MS Mincho" panose="02020609040205080304" pitchFamily="49" charset="-128"/>
              </a:rPr>
              <a:t>, "Evaluating the Impact of Controlled 	Ultraviolet Light 	Intensities on the Growth of Kale Using IoT-Based Systems," IoT, vol. 5, 	no. 2, pp. 449–477, 2024. </a:t>
            </a:r>
            <a:r>
              <a:rPr lang="en-US" sz="6400" dirty="0" err="1">
                <a:solidFill>
                  <a:schemeClr val="tx1"/>
                </a:solidFill>
                <a:effectLst/>
                <a:latin typeface="Times New Roman" panose="02020603050405020304" pitchFamily="18" charset="0"/>
                <a:ea typeface="MS Mincho" panose="02020609040205080304" pitchFamily="49" charset="-128"/>
              </a:rPr>
              <a:t>doi</a:t>
            </a:r>
            <a:r>
              <a:rPr lang="en-US" sz="6400" dirty="0">
                <a:solidFill>
                  <a:schemeClr val="tx1"/>
                </a:solidFill>
                <a:effectLst/>
                <a:latin typeface="Times New Roman" panose="02020603050405020304" pitchFamily="18" charset="0"/>
                <a:ea typeface="MS Mincho" panose="02020609040205080304" pitchFamily="49" charset="-128"/>
              </a:rPr>
              <a:t>: 	10.3390/iot5020021.​</a:t>
            </a:r>
            <a:endParaRPr lang="en-IN" sz="6400" dirty="0">
              <a:solidFill>
                <a:schemeClr val="tx1"/>
              </a:solidFill>
              <a:effectLst/>
              <a:latin typeface="Times New Roman" panose="02020603050405020304" pitchFamily="18" charset="0"/>
              <a:ea typeface="MS Mincho" panose="02020609040205080304" pitchFamily="49" charset="-128"/>
            </a:endParaRPr>
          </a:p>
          <a:p>
            <a:pPr marL="0" marR="0" lvl="0" indent="0" algn="just">
              <a:spcAft>
                <a:spcPts val="250"/>
              </a:spcAft>
              <a:buSzPts val="1200"/>
              <a:buNone/>
              <a:tabLst>
                <a:tab pos="228600" algn="l"/>
                <a:tab pos="57150" algn="l"/>
                <a:tab pos="228600" algn="l"/>
              </a:tabLst>
            </a:pPr>
            <a:r>
              <a:rPr lang="en-US" sz="6400" dirty="0">
                <a:solidFill>
                  <a:schemeClr val="tx1"/>
                </a:solidFill>
                <a:effectLst/>
                <a:latin typeface="Times New Roman" panose="02020603050405020304" pitchFamily="18" charset="0"/>
                <a:ea typeface="MS Mincho" panose="02020609040205080304" pitchFamily="49" charset="-128"/>
              </a:rPr>
              <a:t>[3] E. Souto and J. C. Leite, "IoT System for Ultraviolet Ray Index Monitoring," Int. J. Innov. 	Educ. Res., vol. 8, 	no. 1, pp. 1–10, Jan. 2020.​</a:t>
            </a:r>
            <a:endParaRPr lang="en-IN" sz="6400" dirty="0">
              <a:solidFill>
                <a:schemeClr val="tx1"/>
              </a:solidFill>
              <a:effectLst/>
              <a:latin typeface="Times New Roman" panose="02020603050405020304" pitchFamily="18" charset="0"/>
              <a:ea typeface="MS Mincho" panose="02020609040205080304" pitchFamily="49" charset="-128"/>
            </a:endParaRPr>
          </a:p>
          <a:p>
            <a:pPr marL="0" marR="0" lvl="0" indent="0" algn="just">
              <a:lnSpc>
                <a:spcPct val="120000"/>
              </a:lnSpc>
              <a:spcAft>
                <a:spcPts val="250"/>
              </a:spcAft>
              <a:buSzPts val="1200"/>
              <a:buNone/>
              <a:tabLst>
                <a:tab pos="228600" algn="l"/>
                <a:tab pos="57150" algn="l"/>
                <a:tab pos="228600" algn="l"/>
              </a:tabLst>
            </a:pPr>
            <a:r>
              <a:rPr lang="en-US" sz="6400" dirty="0">
                <a:solidFill>
                  <a:schemeClr val="tx1"/>
                </a:solidFill>
                <a:effectLst/>
                <a:latin typeface="Times New Roman" panose="02020603050405020304" pitchFamily="18" charset="0"/>
                <a:ea typeface="MS Mincho" panose="02020609040205080304" pitchFamily="49" charset="-128"/>
              </a:rPr>
              <a:t>[4] S. K. Sharma, P. N. Mehra, and A. Verma, "Development of an IoT-Enabled Air Pollution Monitoring and Air </a:t>
            </a:r>
            <a:r>
              <a:rPr lang="en-US" sz="6400" dirty="0">
                <a:solidFill>
                  <a:schemeClr val="tx1"/>
                </a:solidFill>
                <a:latin typeface="Times New Roman" panose="02020603050405020304" pitchFamily="18" charset="0"/>
                <a:ea typeface="MS Mincho" panose="02020609040205080304" pitchFamily="49" charset="-128"/>
              </a:rPr>
              <a:t>	</a:t>
            </a:r>
            <a:r>
              <a:rPr lang="en-US" sz="6400" dirty="0">
                <a:solidFill>
                  <a:schemeClr val="tx1"/>
                </a:solidFill>
                <a:effectLst/>
                <a:latin typeface="Times New Roman" panose="02020603050405020304" pitchFamily="18" charset="0"/>
                <a:ea typeface="MS Mincho" panose="02020609040205080304" pitchFamily="49" charset="-128"/>
              </a:rPr>
              <a:t>Purifier	 System," MAPAN - Journal of Metrology Society of India, vol. 38, no. 2, pp. 165–178, 2023.</a:t>
            </a:r>
            <a:endParaRPr lang="en-IN" sz="6400" dirty="0">
              <a:solidFill>
                <a:schemeClr val="tx1"/>
              </a:solidFill>
              <a:effectLst/>
              <a:latin typeface="Times New Roman" panose="02020603050405020304" pitchFamily="18" charset="0"/>
              <a:ea typeface="MS Mincho" panose="02020609040205080304" pitchFamily="49" charset="-128"/>
            </a:endParaRPr>
          </a:p>
          <a:p>
            <a:pPr marL="0" marR="0" lvl="0" indent="0" algn="just">
              <a:lnSpc>
                <a:spcPct val="120000"/>
              </a:lnSpc>
              <a:spcAft>
                <a:spcPts val="250"/>
              </a:spcAft>
              <a:buSzPts val="1200"/>
              <a:buNone/>
              <a:tabLst>
                <a:tab pos="228600" algn="l"/>
                <a:tab pos="57150" algn="l"/>
                <a:tab pos="228600" algn="l"/>
              </a:tabLst>
            </a:pPr>
            <a:r>
              <a:rPr lang="en-US" sz="6400" dirty="0">
                <a:solidFill>
                  <a:schemeClr val="tx1"/>
                </a:solidFill>
                <a:latin typeface="Times New Roman" panose="02020603050405020304" pitchFamily="18" charset="0"/>
                <a:ea typeface="MS Mincho" panose="02020609040205080304" pitchFamily="49" charset="-128"/>
              </a:rPr>
              <a:t>[5] </a:t>
            </a:r>
            <a:r>
              <a:rPr lang="en-US" sz="6400" dirty="0">
                <a:solidFill>
                  <a:schemeClr val="tx1"/>
                </a:solidFill>
                <a:effectLst/>
                <a:latin typeface="Times New Roman" panose="02020603050405020304" pitchFamily="18" charset="0"/>
                <a:ea typeface="MS Mincho" panose="02020609040205080304" pitchFamily="49" charset="-128"/>
              </a:rPr>
              <a:t>World Health Organization. (2021). </a:t>
            </a:r>
            <a:r>
              <a:rPr lang="en-US" sz="6400" i="1" dirty="0">
                <a:solidFill>
                  <a:schemeClr val="tx1"/>
                </a:solidFill>
                <a:effectLst/>
                <a:latin typeface="Times New Roman" panose="02020603050405020304" pitchFamily="18" charset="0"/>
                <a:ea typeface="MS Mincho" panose="02020609040205080304" pitchFamily="49" charset="-128"/>
              </a:rPr>
              <a:t>Air quality and health report 2021</a:t>
            </a:r>
            <a:r>
              <a:rPr lang="en-US" sz="6400" dirty="0">
                <a:solidFill>
                  <a:schemeClr val="tx1"/>
                </a:solidFill>
                <a:effectLst/>
                <a:latin typeface="Times New Roman" panose="02020603050405020304" pitchFamily="18" charset="0"/>
                <a:ea typeface="MS Mincho" panose="02020609040205080304" pitchFamily="49" charset="-128"/>
              </a:rPr>
              <a:t>. WHO. Retrieved from 	</a:t>
            </a:r>
            <a:r>
              <a:rPr lang="en-US" sz="6400" u="sng" dirty="0">
                <a:solidFill>
                  <a:schemeClr val="tx1"/>
                </a:solidFill>
                <a:effectLst/>
                <a:latin typeface="Times New Roman" panose="02020603050405020304" pitchFamily="18" charset="0"/>
                <a:ea typeface="MS Mincho" panose="02020609040205080304" pitchFamily="49" charset="-128"/>
                <a:hlinkClick r:id="rId3">
                  <a:extLst>
                    <a:ext uri="{A12FA001-AC4F-418D-AE19-62706E023703}">
                      <ahyp:hlinkClr xmlns:ahyp="http://schemas.microsoft.com/office/drawing/2018/hyperlinkcolor" val="tx"/>
                    </a:ext>
                  </a:extLst>
                </a:hlinkClick>
              </a:rPr>
              <a:t>https://www.who.int</a:t>
            </a:r>
            <a:r>
              <a:rPr lang="en-IN" sz="6400" u="sng" dirty="0">
                <a:solidFill>
                  <a:schemeClr val="tx1"/>
                </a:solidFill>
                <a:latin typeface="Times New Roman" panose="02020603050405020304" pitchFamily="18" charset="0"/>
                <a:ea typeface="MS Mincho" panose="02020609040205080304" pitchFamily="49" charset="-128"/>
              </a:rPr>
              <a:t> </a:t>
            </a:r>
          </a:p>
          <a:p>
            <a:pPr marL="0" marR="0" lvl="0" indent="0" algn="just">
              <a:lnSpc>
                <a:spcPct val="120000"/>
              </a:lnSpc>
              <a:spcAft>
                <a:spcPts val="250"/>
              </a:spcAft>
              <a:buSzPts val="1200"/>
              <a:buNone/>
              <a:tabLst>
                <a:tab pos="228600" algn="l"/>
                <a:tab pos="57150" algn="l"/>
                <a:tab pos="228600" algn="l"/>
              </a:tabLst>
            </a:pPr>
            <a:r>
              <a:rPr lang="en-IN" sz="6400" dirty="0">
                <a:solidFill>
                  <a:schemeClr val="tx1"/>
                </a:solidFill>
                <a:effectLst/>
                <a:latin typeface="Times New Roman" panose="02020603050405020304" pitchFamily="18" charset="0"/>
                <a:ea typeface="MS Mincho" panose="02020609040205080304" pitchFamily="49" charset="-128"/>
              </a:rPr>
              <a:t>[6]</a:t>
            </a:r>
            <a:r>
              <a:rPr lang="en-IN" sz="6400" dirty="0">
                <a:solidFill>
                  <a:schemeClr val="tx1"/>
                </a:solidFill>
                <a:latin typeface="Times New Roman" panose="02020603050405020304" pitchFamily="18" charset="0"/>
                <a:ea typeface="MS Mincho" panose="02020609040205080304" pitchFamily="49" charset="-128"/>
              </a:rPr>
              <a:t> </a:t>
            </a:r>
            <a:r>
              <a:rPr lang="en-US" sz="6400" dirty="0" err="1">
                <a:solidFill>
                  <a:schemeClr val="tx1"/>
                </a:solidFill>
                <a:effectLst/>
                <a:latin typeface="Times New Roman" panose="02020603050405020304" pitchFamily="18" charset="0"/>
                <a:ea typeface="MS Mincho" panose="02020609040205080304" pitchFamily="49" charset="-128"/>
              </a:rPr>
              <a:t>Espressif</a:t>
            </a:r>
            <a:r>
              <a:rPr lang="en-US" sz="6400" dirty="0">
                <a:solidFill>
                  <a:schemeClr val="tx1"/>
                </a:solidFill>
                <a:effectLst/>
                <a:latin typeface="Times New Roman" panose="02020603050405020304" pitchFamily="18" charset="0"/>
                <a:ea typeface="MS Mincho" panose="02020609040205080304" pitchFamily="49" charset="-128"/>
              </a:rPr>
              <a:t> Systems. (2023). </a:t>
            </a:r>
            <a:r>
              <a:rPr lang="en-US" sz="6400" i="1" dirty="0">
                <a:solidFill>
                  <a:schemeClr val="tx1"/>
                </a:solidFill>
                <a:effectLst/>
                <a:latin typeface="Times New Roman" panose="02020603050405020304" pitchFamily="18" charset="0"/>
                <a:ea typeface="MS Mincho" panose="02020609040205080304" pitchFamily="49" charset="-128"/>
              </a:rPr>
              <a:t>ESP32 technical reference manual</a:t>
            </a:r>
            <a:r>
              <a:rPr lang="en-US" sz="6400" dirty="0">
                <a:solidFill>
                  <a:schemeClr val="tx1"/>
                </a:solidFill>
                <a:effectLst/>
                <a:latin typeface="Times New Roman" panose="02020603050405020304" pitchFamily="18" charset="0"/>
                <a:ea typeface="MS Mincho" panose="02020609040205080304" pitchFamily="49" charset="-128"/>
              </a:rPr>
              <a:t>. </a:t>
            </a:r>
            <a:r>
              <a:rPr lang="en-US" sz="6400" dirty="0" err="1">
                <a:solidFill>
                  <a:schemeClr val="tx1"/>
                </a:solidFill>
                <a:effectLst/>
                <a:latin typeface="Times New Roman" panose="02020603050405020304" pitchFamily="18" charset="0"/>
                <a:ea typeface="MS Mincho" panose="02020609040205080304" pitchFamily="49" charset="-128"/>
              </a:rPr>
              <a:t>Espressif</a:t>
            </a:r>
            <a:r>
              <a:rPr lang="en-US" sz="6400" dirty="0">
                <a:solidFill>
                  <a:schemeClr val="tx1"/>
                </a:solidFill>
                <a:effectLst/>
                <a:latin typeface="Times New Roman" panose="02020603050405020304" pitchFamily="18" charset="0"/>
                <a:ea typeface="MS Mincho" panose="02020609040205080304" pitchFamily="49" charset="-128"/>
              </a:rPr>
              <a:t> Systems. Retrieved from 		</a:t>
            </a:r>
            <a:r>
              <a:rPr lang="en-US" sz="6400" u="sng" dirty="0">
                <a:solidFill>
                  <a:schemeClr val="tx1"/>
                </a:solidFill>
                <a:effectLst/>
                <a:latin typeface="Times New Roman" panose="02020603050405020304" pitchFamily="18" charset="0"/>
                <a:ea typeface="MS Mincho" panose="02020609040205080304" pitchFamily="49" charset="-128"/>
                <a:hlinkClick r:id="rId4">
                  <a:extLst>
                    <a:ext uri="{A12FA001-AC4F-418D-AE19-62706E023703}">
                      <ahyp:hlinkClr xmlns:ahyp="http://schemas.microsoft.com/office/drawing/2018/hyperlinkcolor" val="tx"/>
                    </a:ext>
                  </a:extLst>
                </a:hlinkClick>
              </a:rPr>
              <a:t>https://www.espressif.com</a:t>
            </a:r>
            <a:endParaRPr lang="en-IN" sz="6400" dirty="0">
              <a:solidFill>
                <a:schemeClr val="tx1"/>
              </a:solidFill>
              <a:effectLst/>
              <a:latin typeface="Times New Roman" panose="02020603050405020304" pitchFamily="18" charset="0"/>
              <a:ea typeface="MS Mincho" panose="02020609040205080304" pitchFamily="49" charset="-128"/>
            </a:endParaRPr>
          </a:p>
          <a:p>
            <a:pPr marL="0" marR="0" lvl="0" indent="0" algn="just">
              <a:lnSpc>
                <a:spcPct val="120000"/>
              </a:lnSpc>
              <a:spcAft>
                <a:spcPts val="250"/>
              </a:spcAft>
              <a:buSzPts val="1200"/>
              <a:buNone/>
              <a:tabLst>
                <a:tab pos="228600" algn="l"/>
                <a:tab pos="57150" algn="l"/>
                <a:tab pos="228600" algn="l"/>
              </a:tabLst>
            </a:pPr>
            <a:r>
              <a:rPr lang="en-US" sz="6400" dirty="0">
                <a:solidFill>
                  <a:schemeClr val="tx1"/>
                </a:solidFill>
                <a:effectLst/>
                <a:latin typeface="Times New Roman" panose="02020603050405020304" pitchFamily="18" charset="0"/>
                <a:ea typeface="MS Mincho" panose="02020609040205080304" pitchFamily="49" charset="-128"/>
              </a:rPr>
              <a:t>[7] Kumar, S., Gupta, A., &amp; Singh, P. (2022). Advancements in IoT-based smart air filtration systems. </a:t>
            </a:r>
            <a:r>
              <a:rPr lang="en-US" sz="6400" i="1" dirty="0">
                <a:solidFill>
                  <a:schemeClr val="tx1"/>
                </a:solidFill>
                <a:effectLst/>
                <a:latin typeface="Times New Roman" panose="02020603050405020304" pitchFamily="18" charset="0"/>
                <a:ea typeface="MS Mincho" panose="02020609040205080304" pitchFamily="49" charset="-128"/>
              </a:rPr>
              <a:t>IEEE 	Internet of 	Things Journal, 9</a:t>
            </a:r>
            <a:r>
              <a:rPr lang="en-US" sz="6400" dirty="0">
                <a:solidFill>
                  <a:schemeClr val="tx1"/>
                </a:solidFill>
                <a:effectLst/>
                <a:latin typeface="Times New Roman" panose="02020603050405020304" pitchFamily="18" charset="0"/>
                <a:ea typeface="MS Mincho" panose="02020609040205080304" pitchFamily="49" charset="-128"/>
              </a:rPr>
              <a:t>(7), 4560-4572. </a:t>
            </a:r>
            <a:r>
              <a:rPr lang="en-US" sz="6400" u="sng" dirty="0">
                <a:solidFill>
                  <a:schemeClr val="tx1"/>
                </a:solidFill>
                <a:effectLst/>
                <a:latin typeface="Times New Roman" panose="02020603050405020304" pitchFamily="18" charset="0"/>
                <a:ea typeface="MS Mincho" panose="02020609040205080304" pitchFamily="49" charset="-128"/>
                <a:hlinkClick r:id="rId5">
                  <a:extLst>
                    <a:ext uri="{A12FA001-AC4F-418D-AE19-62706E023703}">
                      <ahyp:hlinkClr xmlns:ahyp="http://schemas.microsoft.com/office/drawing/2018/hyperlinkcolor" val="tx"/>
                    </a:ext>
                  </a:extLst>
                </a:hlinkClick>
              </a:rPr>
              <a:t>https://doi.org/10.xxxx/iotj.2022.0123</a:t>
            </a:r>
            <a:endParaRPr lang="en-IN" sz="6400" dirty="0">
              <a:solidFill>
                <a:schemeClr val="tx1"/>
              </a:solidFill>
              <a:effectLst/>
              <a:latin typeface="Times New Roman" panose="02020603050405020304" pitchFamily="18" charset="0"/>
              <a:ea typeface="MS Mincho" panose="02020609040205080304" pitchFamily="49" charset="-128"/>
            </a:endParaRPr>
          </a:p>
          <a:p>
            <a:pPr marL="0" marR="0" lvl="0" indent="0" algn="just">
              <a:lnSpc>
                <a:spcPct val="120000"/>
              </a:lnSpc>
              <a:spcAft>
                <a:spcPts val="250"/>
              </a:spcAft>
              <a:buSzPts val="1200"/>
              <a:buNone/>
              <a:tabLst>
                <a:tab pos="228600" algn="l"/>
                <a:tab pos="57150" algn="l"/>
                <a:tab pos="228600" algn="l"/>
              </a:tabLst>
            </a:pPr>
            <a:r>
              <a:rPr lang="en-US" sz="6400" dirty="0">
                <a:solidFill>
                  <a:schemeClr val="tx1"/>
                </a:solidFill>
                <a:effectLst/>
                <a:latin typeface="Times New Roman" panose="02020603050405020304" pitchFamily="18" charset="0"/>
                <a:ea typeface="MS Mincho" panose="02020609040205080304" pitchFamily="49" charset="-128"/>
              </a:rPr>
              <a:t>[8] Li, H., Zhao, X., &amp; Wang, Y. (2023). Secure MQTT implementation for IoT devices in smart environments. 		Journal of 	Wireless Networks, 30(5), 678-692. </a:t>
            </a:r>
            <a:r>
              <a:rPr lang="en-US" sz="6400" u="sng" dirty="0">
                <a:solidFill>
                  <a:schemeClr val="tx1"/>
                </a:solidFill>
                <a:effectLst/>
                <a:latin typeface="Times New Roman" panose="02020603050405020304" pitchFamily="18" charset="0"/>
                <a:ea typeface="MS Mincho" panose="02020609040205080304" pitchFamily="49" charset="-128"/>
                <a:hlinkClick r:id="rId6">
                  <a:extLst>
                    <a:ext uri="{A12FA001-AC4F-418D-AE19-62706E023703}">
                      <ahyp:hlinkClr xmlns:ahyp="http://schemas.microsoft.com/office/drawing/2018/hyperlinkcolor" val="tx"/>
                    </a:ext>
                  </a:extLst>
                </a:hlinkClick>
              </a:rPr>
              <a:t>https://doi.org/10.xxxx/jwn.2023.0567</a:t>
            </a:r>
            <a:endParaRPr lang="en-IN" sz="6400" dirty="0">
              <a:solidFill>
                <a:schemeClr val="tx1"/>
              </a:solidFill>
              <a:effectLst/>
              <a:latin typeface="Times New Roman" panose="02020603050405020304" pitchFamily="18" charset="0"/>
              <a:ea typeface="MS Mincho" panose="02020609040205080304" pitchFamily="49" charset="-128"/>
            </a:endParaRPr>
          </a:p>
          <a:p>
            <a:pPr marL="0" indent="0">
              <a:spcBef>
                <a:spcPts val="580"/>
              </a:spcBef>
              <a:buSzPts val="1190"/>
              <a:buNone/>
            </a:pPr>
            <a:endParaRPr sz="18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9"/>
          <p:cNvSpPr txBox="1">
            <a:spLocks noGrp="1"/>
          </p:cNvSpPr>
          <p:nvPr>
            <p:ph type="title"/>
          </p:nvPr>
        </p:nvSpPr>
        <p:spPr>
          <a:xfrm>
            <a:off x="2667000" y="2514601"/>
            <a:ext cx="7202456" cy="1049235"/>
          </a:xfrm>
          <a:prstGeom prst="rect">
            <a:avLst/>
          </a:prstGeom>
          <a:noFill/>
          <a:ln>
            <a:noFill/>
          </a:ln>
        </p:spPr>
        <p:txBody>
          <a:bodyPr spcFirstLastPara="1" vert="horz" wrap="square" lIns="91425" tIns="45700" rIns="91425" bIns="91425" rtlCol="0" anchor="b" anchorCtr="0">
            <a:normAutofit/>
          </a:bodyPr>
          <a:lstStyle/>
          <a:p>
            <a:pPr algn="ctr">
              <a:spcBef>
                <a:spcPts val="0"/>
              </a:spcBef>
              <a:buClr>
                <a:schemeClr val="dk1"/>
              </a:buClr>
              <a:buSzPts val="4000"/>
            </a:pPr>
            <a:r>
              <a:rPr lang="en-US" b="1" dirty="0">
                <a:solidFill>
                  <a:schemeClr val="dk1"/>
                </a:solidFill>
                <a:latin typeface="Times New Roman"/>
                <a:ea typeface="Times New Roman"/>
                <a:cs typeface="Times New Roman"/>
                <a:sym typeface="Times New Roman"/>
              </a:rPr>
              <a:t>Thank 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DCD102-0D1D-75A8-94C2-B5C3AE105F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55527" y="364692"/>
            <a:ext cx="4020127" cy="5697273"/>
          </a:xfrm>
          <a:prstGeom prst="rect">
            <a:avLst/>
          </a:prstGeom>
          <a:noFill/>
        </p:spPr>
      </p:pic>
      <p:sp>
        <p:nvSpPr>
          <p:cNvPr id="4" name="TextBox 3">
            <a:extLst>
              <a:ext uri="{FF2B5EF4-FFF2-40B4-BE49-F238E27FC236}">
                <a16:creationId xmlns:a16="http://schemas.microsoft.com/office/drawing/2014/main" id="{0438E49F-F1D2-8B41-165C-4BC1D8D8BE1F}"/>
              </a:ext>
            </a:extLst>
          </p:cNvPr>
          <p:cNvSpPr txBox="1"/>
          <p:nvPr/>
        </p:nvSpPr>
        <p:spPr>
          <a:xfrm>
            <a:off x="77930" y="266200"/>
            <a:ext cx="8998528"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9D09A9F-D1E2-CB6D-3D95-55CB08010126}"/>
              </a:ext>
            </a:extLst>
          </p:cNvPr>
          <p:cNvSpPr txBox="1"/>
          <p:nvPr/>
        </p:nvSpPr>
        <p:spPr>
          <a:xfrm>
            <a:off x="696192" y="1187347"/>
            <a:ext cx="6961908" cy="3366563"/>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This project, titled "Cloud-Integrated UV Lamp Monitoring and Control System" is developed under an MoU</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with</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Arklite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Speciality</a:t>
            </a:r>
            <a:r>
              <a:rPr lang="en-US" dirty="0">
                <a:latin typeface="Times New Roman" panose="02020603050405020304" pitchFamily="18" charset="0"/>
                <a:cs typeface="Times New Roman" panose="02020603050405020304" pitchFamily="18" charset="0"/>
              </a:rPr>
              <a:t> Lamps Pvt. Ltd. It is an interdisciplinary collaboration between the departments of Computer Engineering (Regional Language) and Electronics &amp; Telecommunication Engineering. The system aims to modernize UV sterilization through IoT-based real-time monitoring, cloud integration, and mobile app control, enhancing safety and efficiency in air purification.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31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
          <p:cNvSpPr txBox="1">
            <a:spLocks noGrp="1"/>
          </p:cNvSpPr>
          <p:nvPr>
            <p:ph type="title"/>
          </p:nvPr>
        </p:nvSpPr>
        <p:spPr>
          <a:xfrm>
            <a:off x="948813" y="425825"/>
            <a:ext cx="8229600" cy="1066800"/>
          </a:xfrm>
          <a:prstGeom prst="rect">
            <a:avLst/>
          </a:prstGeom>
          <a:noFill/>
          <a:ln>
            <a:noFill/>
          </a:ln>
        </p:spPr>
        <p:txBody>
          <a:bodyPr spcFirstLastPara="1" vert="horz" wrap="square" lIns="91425" tIns="45700" rIns="91425" bIns="91425" rtlCol="0" anchor="b" anchorCtr="0">
            <a:normAutofit/>
          </a:bodyPr>
          <a:lstStyle/>
          <a:p>
            <a:pPr lvl="1" algn="ctr" rtl="0"/>
            <a:r>
              <a:rPr lang="en-US" sz="3600" b="1" dirty="0">
                <a:solidFill>
                  <a:schemeClr val="dk1"/>
                </a:solidFill>
                <a:latin typeface="Times New Roman"/>
                <a:ea typeface="Times New Roman"/>
                <a:cs typeface="Times New Roman"/>
                <a:sym typeface="Times New Roman"/>
              </a:rPr>
              <a:t>Problem Statement</a:t>
            </a:r>
            <a:endParaRPr sz="3600" dirty="0"/>
          </a:p>
        </p:txBody>
      </p:sp>
      <p:sp>
        <p:nvSpPr>
          <p:cNvPr id="3" name="Text Placeholder 2">
            <a:extLst>
              <a:ext uri="{FF2B5EF4-FFF2-40B4-BE49-F238E27FC236}">
                <a16:creationId xmlns:a16="http://schemas.microsoft.com/office/drawing/2014/main" id="{18E1DFBE-7567-1CE8-5491-F8F1A6605FE5}"/>
              </a:ext>
            </a:extLst>
          </p:cNvPr>
          <p:cNvSpPr>
            <a:spLocks noGrp="1"/>
          </p:cNvSpPr>
          <p:nvPr>
            <p:ph idx="1"/>
          </p:nvPr>
        </p:nvSpPr>
        <p:spPr>
          <a:xfrm>
            <a:off x="1197076" y="1595284"/>
            <a:ext cx="8229599" cy="4572000"/>
          </a:xfrm>
        </p:spPr>
        <p:txBody>
          <a:bodyPr>
            <a:normAutofit/>
          </a:bodyPr>
          <a:lstStyle/>
          <a:p>
            <a:pPr marL="131445" indent="0" algn="just">
              <a:lnSpc>
                <a:spcPct val="150000"/>
              </a:lnSpc>
              <a:buNone/>
            </a:pPr>
            <a:r>
              <a:rPr lang="en-US" sz="1800" dirty="0">
                <a:solidFill>
                  <a:schemeClr val="tx1"/>
                </a:solidFill>
                <a:latin typeface="Times New Roman" panose="02020603050405020304" pitchFamily="18" charset="0"/>
                <a:ea typeface="Times New Roman" panose="02020603050405020304" pitchFamily="18" charset="0"/>
              </a:rPr>
              <a:t>Traditional UV lamp monitoring systems in central AC systems use local control panels and LCD displays and need to be physically inspected to monitor lamp usage, operational condition, and system faults. Such a method is inefficient, not real-time remote accessible, and prone to delayed maintenance or undetected failures. With the growing industrial requirements of predictive maintenance and automation, the demand for a smart, IoT-powered solution that is equipped with real-time monitoring, remote operation, and error detection automation cannot be overstressed.</a:t>
            </a:r>
            <a:endParaRPr lang="en-IN" sz="2400" dirty="0">
              <a:solidFill>
                <a:schemeClr val="tx1"/>
              </a:solidFill>
            </a:endParaRPr>
          </a:p>
        </p:txBody>
      </p:sp>
      <p:sp>
        <p:nvSpPr>
          <p:cNvPr id="119" name="Google Shape;119;p3"/>
          <p:cNvSpPr/>
          <p:nvPr/>
        </p:nvSpPr>
        <p:spPr>
          <a:xfrm>
            <a:off x="1524001" y="-323165"/>
            <a:ext cx="184731" cy="646331"/>
          </a:xfrm>
          <a:prstGeom prst="rect">
            <a:avLst/>
          </a:prstGeom>
          <a:noFill/>
          <a:ln>
            <a:noFill/>
          </a:ln>
        </p:spPr>
        <p:txBody>
          <a:bodyPr spcFirstLastPara="1" wrap="square" lIns="91425" tIns="45700" rIns="91425" bIns="45700" anchor="ctr" anchorCtr="0">
            <a:spAutoFit/>
          </a:bodyPr>
          <a:lstStyle/>
          <a:p>
            <a:pPr>
              <a:buClr>
                <a:schemeClr val="dk1"/>
              </a:buClr>
              <a:buSzPts val="1800"/>
            </a:pPr>
            <a:br>
              <a:rPr lang="en-US">
                <a:solidFill>
                  <a:schemeClr val="dk1"/>
                </a:solidFill>
                <a:latin typeface="Arial"/>
                <a:ea typeface="Arial"/>
                <a:cs typeface="Arial"/>
                <a:sym typeface="Arial"/>
              </a:rPr>
            </a:br>
            <a:endParaRPr>
              <a:solidFill>
                <a:schemeClr val="dk1"/>
              </a:solidFill>
              <a:latin typeface="Arial"/>
              <a:ea typeface="Arial"/>
              <a:cs typeface="Arial"/>
              <a:sym typeface="Arial"/>
            </a:endParaRPr>
          </a:p>
        </p:txBody>
      </p:sp>
      <p:sp>
        <p:nvSpPr>
          <p:cNvPr id="120" name="Google Shape;120;p3"/>
          <p:cNvSpPr/>
          <p:nvPr/>
        </p:nvSpPr>
        <p:spPr>
          <a:xfrm>
            <a:off x="1524001" y="-323165"/>
            <a:ext cx="184731" cy="646331"/>
          </a:xfrm>
          <a:prstGeom prst="rect">
            <a:avLst/>
          </a:prstGeom>
          <a:noFill/>
          <a:ln>
            <a:noFill/>
          </a:ln>
        </p:spPr>
        <p:txBody>
          <a:bodyPr spcFirstLastPara="1" wrap="square" lIns="91425" tIns="45700" rIns="91425" bIns="45700" anchor="ctr" anchorCtr="0">
            <a:spAutoFit/>
          </a:bodyPr>
          <a:lstStyle/>
          <a:p>
            <a:pPr>
              <a:buClr>
                <a:schemeClr val="dk1"/>
              </a:buClr>
              <a:buSzPts val="1800"/>
            </a:pPr>
            <a:br>
              <a:rPr lang="en-US">
                <a:solidFill>
                  <a:schemeClr val="dk1"/>
                </a:solidFill>
                <a:latin typeface="Arial"/>
                <a:ea typeface="Arial"/>
                <a:cs typeface="Arial"/>
                <a:sym typeface="Arial"/>
              </a:rPr>
            </a:br>
            <a:endParaRPr>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475824" y="323166"/>
            <a:ext cx="8959269" cy="1066800"/>
          </a:xfrm>
          <a:prstGeom prst="rect">
            <a:avLst/>
          </a:prstGeom>
          <a:noFill/>
          <a:ln>
            <a:noFill/>
          </a:ln>
        </p:spPr>
        <p:txBody>
          <a:bodyPr spcFirstLastPara="1" vert="horz" wrap="square" lIns="91425" tIns="45700" rIns="91425" bIns="91425" rtlCol="0" anchor="b" anchorCtr="0">
            <a:normAutofit/>
          </a:bodyPr>
          <a:lstStyle/>
          <a:p>
            <a:pPr lvl="1" algn="ctr" rtl="0"/>
            <a:r>
              <a:rPr lang="en-US" sz="3600" b="1" dirty="0">
                <a:solidFill>
                  <a:schemeClr val="dk1"/>
                </a:solidFill>
                <a:latin typeface="Times New Roman" panose="02020603050405020304" pitchFamily="18" charset="0"/>
                <a:ea typeface="Times New Roman"/>
                <a:cs typeface="Times New Roman" panose="02020603050405020304" pitchFamily="18" charset="0"/>
                <a:sym typeface="Times New Roman"/>
              </a:rPr>
              <a:t>Motivation </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4CC4074-79A2-97DC-5094-BBB8D1A619A4}"/>
              </a:ext>
            </a:extLst>
          </p:cNvPr>
          <p:cNvSpPr>
            <a:spLocks noGrp="1" noChangeArrowheads="1"/>
          </p:cNvSpPr>
          <p:nvPr>
            <p:ph idx="1"/>
          </p:nvPr>
        </p:nvSpPr>
        <p:spPr bwMode="auto">
          <a:xfrm>
            <a:off x="1114270" y="1520351"/>
            <a:ext cx="839029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algn="just" eaLnBrk="0" fontAlgn="base" hangingPunct="0">
              <a:spcBef>
                <a:spcPct val="0"/>
              </a:spcBef>
              <a:spcAft>
                <a:spcPct val="0"/>
              </a:spcAft>
              <a:buClr>
                <a:schemeClr val="tx1"/>
              </a:buClr>
              <a:buSzPct val="86000"/>
              <a:buFont typeface="Arial" panose="020B0604020202020204" pitchFamily="34" charset="0"/>
              <a:buChar char="•"/>
            </a:pPr>
            <a:r>
              <a:rPr lang="en-US" altLang="en-US" sz="1800" b="1" dirty="0">
                <a:solidFill>
                  <a:schemeClr val="tx1"/>
                </a:solidFill>
                <a:latin typeface="Times New Roman" panose="02020603050405020304" pitchFamily="18" charset="0"/>
                <a:cs typeface="Times New Roman" panose="02020603050405020304" pitchFamily="18" charset="0"/>
              </a:rPr>
              <a:t>Limitations of Existing Systems</a:t>
            </a:r>
            <a:r>
              <a:rPr lang="en-US" altLang="en-US" sz="1800" dirty="0">
                <a:solidFill>
                  <a:schemeClr val="tx1"/>
                </a:solidFill>
                <a:latin typeface="Times New Roman" panose="02020603050405020304" pitchFamily="18" charset="0"/>
                <a:cs typeface="Times New Roman" panose="02020603050405020304" pitchFamily="18" charset="0"/>
              </a:rPr>
              <a:t>: Conventional UV systems     lack automation and depend on manual supervision.</a:t>
            </a:r>
          </a:p>
          <a:p>
            <a:pPr algn="just" eaLnBrk="0" fontAlgn="base" hangingPunct="0">
              <a:spcBef>
                <a:spcPct val="0"/>
              </a:spcBef>
              <a:spcAft>
                <a:spcPct val="0"/>
              </a:spcAft>
              <a:buClr>
                <a:schemeClr val="tx1"/>
              </a:buClr>
              <a:buSzPct val="86000"/>
              <a:buFont typeface="Arial" panose="020B0604020202020204" pitchFamily="34" charset="0"/>
              <a:buChar char="•"/>
            </a:pPr>
            <a:endParaRPr lang="en-US" altLang="en-US" sz="1800" dirty="0">
              <a:solidFill>
                <a:schemeClr val="tx1"/>
              </a:solidFill>
              <a:latin typeface="Times New Roman" panose="02020603050405020304" pitchFamily="18" charset="0"/>
              <a:cs typeface="Times New Roman" panose="02020603050405020304" pitchFamily="18" charset="0"/>
            </a:endParaRPr>
          </a:p>
          <a:p>
            <a:pPr indent="-457200" algn="just" eaLnBrk="0" fontAlgn="base" hangingPunct="0">
              <a:spcBef>
                <a:spcPct val="0"/>
              </a:spcBef>
              <a:spcAft>
                <a:spcPct val="0"/>
              </a:spcAft>
              <a:buClr>
                <a:schemeClr val="tx1"/>
              </a:buClr>
              <a:buSzPct val="86000"/>
              <a:buFont typeface="Arial" panose="020B0604020202020204" pitchFamily="34" charset="0"/>
              <a:buChar char="•"/>
            </a:pPr>
            <a:r>
              <a:rPr lang="en-US" altLang="en-US" sz="1800" b="1" dirty="0">
                <a:solidFill>
                  <a:schemeClr val="tx1"/>
                </a:solidFill>
                <a:latin typeface="Times New Roman" panose="02020603050405020304" pitchFamily="18" charset="0"/>
                <a:cs typeface="Times New Roman" panose="02020603050405020304" pitchFamily="18" charset="0"/>
              </a:rPr>
              <a:t>System Inefficiencies</a:t>
            </a:r>
            <a:r>
              <a:rPr lang="en-US" altLang="en-US" sz="1800" dirty="0">
                <a:solidFill>
                  <a:schemeClr val="tx1"/>
                </a:solidFill>
                <a:latin typeface="Times New Roman" panose="02020603050405020304" pitchFamily="18" charset="0"/>
                <a:cs typeface="Times New Roman" panose="02020603050405020304" pitchFamily="18" charset="0"/>
              </a:rPr>
              <a:t>: Manual processes lead to delayed fault detection and reduced operational reliability.</a:t>
            </a:r>
          </a:p>
          <a:p>
            <a:pPr algn="just" eaLnBrk="0" fontAlgn="base" hangingPunct="0">
              <a:spcBef>
                <a:spcPct val="0"/>
              </a:spcBef>
              <a:spcAft>
                <a:spcPct val="0"/>
              </a:spcAft>
              <a:buClr>
                <a:schemeClr val="tx1"/>
              </a:buClr>
              <a:buSzPct val="86000"/>
              <a:buFont typeface="Arial" panose="020B0604020202020204" pitchFamily="34" charset="0"/>
              <a:buChar char="•"/>
            </a:pPr>
            <a:endParaRPr lang="en-US" altLang="en-US" sz="1800" dirty="0">
              <a:solidFill>
                <a:schemeClr val="tx1"/>
              </a:solidFill>
              <a:latin typeface="Times New Roman" panose="02020603050405020304" pitchFamily="18" charset="0"/>
              <a:cs typeface="Times New Roman" panose="02020603050405020304" pitchFamily="18" charset="0"/>
            </a:endParaRPr>
          </a:p>
          <a:p>
            <a:pPr indent="-457200" algn="just" eaLnBrk="0" fontAlgn="base" hangingPunct="0">
              <a:spcBef>
                <a:spcPct val="0"/>
              </a:spcBef>
              <a:spcAft>
                <a:spcPct val="0"/>
              </a:spcAft>
              <a:buClr>
                <a:schemeClr val="tx1"/>
              </a:buClr>
              <a:buSzPct val="86000"/>
              <a:buFont typeface="Arial" panose="020B0604020202020204" pitchFamily="34" charset="0"/>
              <a:buChar char="•"/>
            </a:pPr>
            <a:r>
              <a:rPr lang="en-US" altLang="en-US" sz="1800" b="1" dirty="0">
                <a:solidFill>
                  <a:schemeClr val="tx1"/>
                </a:solidFill>
                <a:latin typeface="Times New Roman" panose="02020603050405020304" pitchFamily="18" charset="0"/>
                <a:cs typeface="Times New Roman" panose="02020603050405020304" pitchFamily="18" charset="0"/>
              </a:rPr>
              <a:t>Need for Automation</a:t>
            </a:r>
            <a:r>
              <a:rPr lang="en-US" altLang="en-US" sz="1800" dirty="0">
                <a:solidFill>
                  <a:schemeClr val="tx1"/>
                </a:solidFill>
                <a:latin typeface="Times New Roman" panose="02020603050405020304" pitchFamily="18" charset="0"/>
                <a:cs typeface="Times New Roman" panose="02020603050405020304" pitchFamily="18" charset="0"/>
              </a:rPr>
              <a:t>: Automating observation improves consistency, efficiency, and maintenance scheduling.</a:t>
            </a:r>
          </a:p>
          <a:p>
            <a:pPr algn="just" eaLnBrk="0" fontAlgn="base" hangingPunct="0">
              <a:spcBef>
                <a:spcPct val="0"/>
              </a:spcBef>
              <a:spcAft>
                <a:spcPct val="0"/>
              </a:spcAft>
              <a:buClr>
                <a:schemeClr val="tx1"/>
              </a:buClr>
              <a:buSzPct val="86000"/>
              <a:buFont typeface="Arial" panose="020B0604020202020204" pitchFamily="34" charset="0"/>
              <a:buChar char="•"/>
            </a:pPr>
            <a:endParaRPr lang="en-US" altLang="en-US" sz="1800" dirty="0">
              <a:solidFill>
                <a:schemeClr val="tx1"/>
              </a:solidFill>
              <a:latin typeface="Times New Roman" panose="02020603050405020304" pitchFamily="18" charset="0"/>
              <a:cs typeface="Times New Roman" panose="02020603050405020304" pitchFamily="18" charset="0"/>
            </a:endParaRPr>
          </a:p>
          <a:p>
            <a:pPr indent="-457200" algn="just" eaLnBrk="0" fontAlgn="base" hangingPunct="0">
              <a:spcBef>
                <a:spcPct val="0"/>
              </a:spcBef>
              <a:spcAft>
                <a:spcPct val="0"/>
              </a:spcAft>
              <a:buClr>
                <a:schemeClr val="tx1"/>
              </a:buClr>
              <a:buSzPct val="86000"/>
              <a:buFont typeface="Arial" panose="020B0604020202020204" pitchFamily="34" charset="0"/>
              <a:buChar char="•"/>
            </a:pPr>
            <a:r>
              <a:rPr lang="en-US" altLang="en-US" sz="1800" b="1" dirty="0">
                <a:solidFill>
                  <a:schemeClr val="tx1"/>
                </a:solidFill>
                <a:latin typeface="Times New Roman" panose="02020603050405020304" pitchFamily="18" charset="0"/>
                <a:cs typeface="Times New Roman" panose="02020603050405020304" pitchFamily="18" charset="0"/>
              </a:rPr>
              <a:t>Smart Integration Goal</a:t>
            </a:r>
            <a:r>
              <a:rPr lang="en-US" altLang="en-US" sz="1800" dirty="0">
                <a:solidFill>
                  <a:schemeClr val="tx1"/>
                </a:solidFill>
                <a:latin typeface="Times New Roman" panose="02020603050405020304" pitchFamily="18" charset="0"/>
                <a:cs typeface="Times New Roman" panose="02020603050405020304" pitchFamily="18" charset="0"/>
              </a:rPr>
              <a:t>: Utilize </a:t>
            </a:r>
            <a:r>
              <a:rPr lang="en-US" altLang="en-US" sz="1800" b="1" dirty="0">
                <a:solidFill>
                  <a:schemeClr val="tx1"/>
                </a:solidFill>
                <a:latin typeface="Times New Roman" panose="02020603050405020304" pitchFamily="18" charset="0"/>
                <a:cs typeface="Times New Roman" panose="02020603050405020304" pitchFamily="18" charset="0"/>
              </a:rPr>
              <a:t>ESP32</a:t>
            </a:r>
            <a:r>
              <a:rPr lang="en-US" altLang="en-US" sz="1800" dirty="0">
                <a:solidFill>
                  <a:schemeClr val="tx1"/>
                </a:solidFill>
                <a:latin typeface="Times New Roman" panose="02020603050405020304" pitchFamily="18" charset="0"/>
                <a:cs typeface="Times New Roman" panose="02020603050405020304" pitchFamily="18" charset="0"/>
              </a:rPr>
              <a:t> and </a:t>
            </a:r>
            <a:r>
              <a:rPr lang="en-US" altLang="en-US" sz="1800" b="1" dirty="0" err="1">
                <a:solidFill>
                  <a:schemeClr val="tx1"/>
                </a:solidFill>
                <a:latin typeface="Times New Roman" panose="02020603050405020304" pitchFamily="18" charset="0"/>
                <a:cs typeface="Times New Roman" panose="02020603050405020304" pitchFamily="18" charset="0"/>
              </a:rPr>
              <a:t>ThingSpeak</a:t>
            </a:r>
            <a:r>
              <a:rPr lang="en-US" altLang="en-US" sz="1800" dirty="0">
                <a:solidFill>
                  <a:schemeClr val="tx1"/>
                </a:solidFill>
                <a:latin typeface="Times New Roman" panose="02020603050405020304" pitchFamily="18" charset="0"/>
                <a:cs typeface="Times New Roman" panose="02020603050405020304" pitchFamily="18" charset="0"/>
              </a:rPr>
              <a:t> to provide a </a:t>
            </a:r>
            <a:r>
              <a:rPr lang="en-US" altLang="en-US" sz="1800" b="1" dirty="0">
                <a:solidFill>
                  <a:schemeClr val="tx1"/>
                </a:solidFill>
                <a:latin typeface="Times New Roman" panose="02020603050405020304" pitchFamily="18" charset="0"/>
                <a:cs typeface="Times New Roman" panose="02020603050405020304" pitchFamily="18" charset="0"/>
              </a:rPr>
              <a:t>real-time, web-based monitoring and control system</a:t>
            </a:r>
            <a:r>
              <a:rPr lang="en-US" altLang="en-US" sz="1800" dirty="0">
                <a:solidFill>
                  <a:schemeClr val="tx1"/>
                </a:solidFill>
                <a:latin typeface="Times New Roman" panose="02020603050405020304" pitchFamily="18" charset="0"/>
                <a:cs typeface="Times New Roman" panose="02020603050405020304" pitchFamily="18" charset="0"/>
              </a:rPr>
              <a:t>.</a:t>
            </a:r>
          </a:p>
          <a:p>
            <a:pPr indent="-457200" algn="just" eaLnBrk="0" fontAlgn="base" hangingPunct="0">
              <a:spcBef>
                <a:spcPct val="0"/>
              </a:spcBef>
              <a:spcAft>
                <a:spcPct val="0"/>
              </a:spcAft>
              <a:buClr>
                <a:schemeClr val="tx1"/>
              </a:buClr>
              <a:buSzPct val="86000"/>
              <a:buFont typeface="Arial" panose="020B0604020202020204" pitchFamily="34" charset="0"/>
              <a:buChar char="•"/>
            </a:pPr>
            <a:endParaRPr lang="en-US" altLang="en-US" sz="1800" dirty="0">
              <a:solidFill>
                <a:schemeClr val="tx1"/>
              </a:solidFill>
              <a:latin typeface="Times New Roman" panose="02020603050405020304" pitchFamily="18" charset="0"/>
              <a:cs typeface="Times New Roman" panose="02020603050405020304" pitchFamily="18" charset="0"/>
            </a:endParaRPr>
          </a:p>
          <a:p>
            <a:pPr indent="-457200" algn="just" eaLnBrk="0" fontAlgn="base" hangingPunct="0">
              <a:spcBef>
                <a:spcPct val="0"/>
              </a:spcBef>
              <a:spcAft>
                <a:spcPct val="0"/>
              </a:spcAft>
              <a:buClr>
                <a:schemeClr val="tx1"/>
              </a:buClr>
              <a:buSzPct val="86000"/>
              <a:buFont typeface="Arial" panose="020B0604020202020204" pitchFamily="34" charset="0"/>
              <a:buChar char="•"/>
            </a:pPr>
            <a:r>
              <a:rPr lang="en-US" altLang="en-US" sz="1800" b="1" dirty="0">
                <a:solidFill>
                  <a:schemeClr val="tx1"/>
                </a:solidFill>
                <a:latin typeface="Times New Roman" panose="02020603050405020304" pitchFamily="18" charset="0"/>
                <a:cs typeface="Times New Roman" panose="02020603050405020304" pitchFamily="18" charset="0"/>
              </a:rPr>
              <a:t>High Risk of Airborne Transmission</a:t>
            </a:r>
            <a:r>
              <a:rPr lang="en-US" altLang="en-US" sz="1800" dirty="0">
                <a:solidFill>
                  <a:schemeClr val="tx1"/>
                </a:solidFill>
                <a:latin typeface="Times New Roman" panose="02020603050405020304" pitchFamily="18" charset="0"/>
                <a:cs typeface="Times New Roman" panose="02020603050405020304" pitchFamily="18" charset="0"/>
              </a:rPr>
              <a:t>: Growing need for effective air purification in public and clinical environments.</a:t>
            </a:r>
          </a:p>
        </p:txBody>
      </p:sp>
      <p:sp>
        <p:nvSpPr>
          <p:cNvPr id="126" name="Google Shape;126;p4"/>
          <p:cNvSpPr/>
          <p:nvPr/>
        </p:nvSpPr>
        <p:spPr>
          <a:xfrm>
            <a:off x="1524001" y="-323165"/>
            <a:ext cx="184731" cy="646331"/>
          </a:xfrm>
          <a:prstGeom prst="rect">
            <a:avLst/>
          </a:prstGeom>
          <a:noFill/>
          <a:ln>
            <a:noFill/>
          </a:ln>
        </p:spPr>
        <p:txBody>
          <a:bodyPr spcFirstLastPara="1" wrap="square" lIns="91425" tIns="45700" rIns="91425" bIns="45700" anchor="ctr" anchorCtr="0">
            <a:spAutoFit/>
          </a:bodyPr>
          <a:lstStyle/>
          <a:p>
            <a:endParaRPr>
              <a:solidFill>
                <a:schemeClr val="dk1"/>
              </a:solidFill>
              <a:latin typeface="Arial"/>
              <a:ea typeface="Arial"/>
              <a:cs typeface="Arial"/>
              <a:sym typeface="Arial"/>
            </a:endParaRPr>
          </a:p>
          <a:p>
            <a:pPr>
              <a:buClr>
                <a:schemeClr val="dk1"/>
              </a:buClr>
              <a:buSzPts val="1800"/>
            </a:pPr>
            <a:endParaRPr>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648929" y="260555"/>
            <a:ext cx="8229600" cy="1066800"/>
          </a:xfrm>
          <a:prstGeom prst="rect">
            <a:avLst/>
          </a:prstGeom>
          <a:noFill/>
          <a:ln>
            <a:noFill/>
          </a:ln>
        </p:spPr>
        <p:txBody>
          <a:bodyPr spcFirstLastPara="1" vert="horz" wrap="square" lIns="91425" tIns="45700" rIns="91425" bIns="91425" rtlCol="0" anchor="b" anchorCtr="0">
            <a:normAutofit/>
          </a:bodyPr>
          <a:lstStyle/>
          <a:p>
            <a:pPr lvl="1" algn="ctr" rtl="0"/>
            <a:r>
              <a:rPr lang="en-US" sz="3600" b="1" dirty="0">
                <a:solidFill>
                  <a:schemeClr val="dk1"/>
                </a:solidFill>
                <a:latin typeface="Times New Roman"/>
                <a:ea typeface="Times New Roman"/>
                <a:cs typeface="Times New Roman"/>
                <a:sym typeface="Times New Roman"/>
              </a:rPr>
              <a:t>Objectives </a:t>
            </a:r>
            <a:br>
              <a:rPr lang="en-US" sz="3600" b="1" dirty="0">
                <a:solidFill>
                  <a:schemeClr val="dk1"/>
                </a:solidFill>
                <a:latin typeface="Times New Roman"/>
                <a:ea typeface="Times New Roman"/>
                <a:cs typeface="Times New Roman"/>
                <a:sym typeface="Times New Roman"/>
              </a:rPr>
            </a:br>
            <a:r>
              <a:rPr lang="en-US" dirty="0"/>
              <a:t> </a:t>
            </a:r>
            <a:endParaRPr dirty="0"/>
          </a:p>
        </p:txBody>
      </p:sp>
      <p:sp>
        <p:nvSpPr>
          <p:cNvPr id="133" name="Google Shape;133;p5"/>
          <p:cNvSpPr txBox="1">
            <a:spLocks noGrp="1"/>
          </p:cNvSpPr>
          <p:nvPr>
            <p:ph idx="1"/>
          </p:nvPr>
        </p:nvSpPr>
        <p:spPr>
          <a:xfrm>
            <a:off x="1028701" y="1412570"/>
            <a:ext cx="8305799" cy="4032859"/>
          </a:xfrm>
          <a:prstGeom prst="rect">
            <a:avLst/>
          </a:prstGeom>
          <a:noFill/>
          <a:ln>
            <a:noFill/>
          </a:ln>
        </p:spPr>
        <p:txBody>
          <a:bodyPr spcFirstLastPara="1" vert="horz" wrap="square" lIns="91425" tIns="45700" rIns="91425" bIns="45700" rtlCol="0" anchor="ctr" anchorCtr="0">
            <a:spAutoFit/>
          </a:bodyPr>
          <a:lstStyle/>
          <a:p>
            <a:pPr marL="342900" indent="-342900" algn="just">
              <a:spcBef>
                <a:spcPts val="1200"/>
              </a:spcBef>
              <a:buFont typeface="Symbol" panose="05050102010706020507" pitchFamily="18" charset="2"/>
              <a:buChar char=""/>
              <a:tabLst>
                <a:tab pos="57150" algn="l"/>
              </a:tabLst>
            </a:pPr>
            <a:r>
              <a:rPr lang="en-US" sz="1800" dirty="0">
                <a:latin typeface="Times New Roman" panose="02020603050405020304" pitchFamily="18" charset="0"/>
                <a:ea typeface="Times New Roman" panose="02020603050405020304" pitchFamily="18" charset="0"/>
              </a:rPr>
              <a:t>To design and implement an IoT-enabled UV lamp monitoring and control system using the ESP32 microcontroller.</a:t>
            </a:r>
            <a:endParaRPr lang="en-IN" sz="1800" dirty="0">
              <a:latin typeface="Times New Roman" panose="02020603050405020304" pitchFamily="18" charset="0"/>
              <a:ea typeface="Times New Roman" panose="02020603050405020304" pitchFamily="18" charset="0"/>
            </a:endParaRPr>
          </a:p>
          <a:p>
            <a:pPr marL="342900" indent="-342900" algn="just">
              <a:spcBef>
                <a:spcPts val="1200"/>
              </a:spcBef>
              <a:buFont typeface="Symbol" panose="05050102010706020507" pitchFamily="18" charset="2"/>
              <a:buChar char=""/>
              <a:tabLst>
                <a:tab pos="57150" algn="l"/>
              </a:tabLst>
            </a:pPr>
            <a:r>
              <a:rPr lang="en-US" sz="1800" dirty="0">
                <a:latin typeface="Times New Roman" panose="02020603050405020304" pitchFamily="18" charset="0"/>
                <a:ea typeface="Times New Roman" panose="02020603050405020304" pitchFamily="18" charset="0"/>
              </a:rPr>
              <a:t>To enable real-time data logging and visualization by integrating the system with the </a:t>
            </a:r>
            <a:r>
              <a:rPr lang="en-US" sz="1800" dirty="0" err="1">
                <a:latin typeface="Times New Roman" panose="02020603050405020304" pitchFamily="18" charset="0"/>
                <a:ea typeface="Times New Roman" panose="02020603050405020304" pitchFamily="18" charset="0"/>
              </a:rPr>
              <a:t>ThingSpeak</a:t>
            </a:r>
            <a:r>
              <a:rPr lang="en-US" sz="1800" dirty="0">
                <a:latin typeface="Times New Roman" panose="02020603050405020304" pitchFamily="18" charset="0"/>
                <a:ea typeface="Times New Roman" panose="02020603050405020304" pitchFamily="18" charset="0"/>
              </a:rPr>
              <a:t> cloud platform.</a:t>
            </a:r>
            <a:endParaRPr lang="en-IN" sz="1800" dirty="0">
              <a:latin typeface="Times New Roman" panose="02020603050405020304" pitchFamily="18" charset="0"/>
              <a:ea typeface="Times New Roman" panose="02020603050405020304" pitchFamily="18" charset="0"/>
            </a:endParaRPr>
          </a:p>
          <a:p>
            <a:pPr marL="342900" indent="-342900" algn="just" fontAlgn="base">
              <a:spcBef>
                <a:spcPts val="1200"/>
              </a:spcBef>
              <a:spcAft>
                <a:spcPts val="800"/>
              </a:spcAft>
              <a:buSzPts val="1000"/>
              <a:buFont typeface="Symbol" panose="05050102010706020507" pitchFamily="18" charset="2"/>
              <a:buChar char=""/>
              <a:tabLst>
                <a:tab pos="57150" algn="l"/>
                <a:tab pos="457200" algn="l"/>
              </a:tabLst>
            </a:pPr>
            <a:r>
              <a:rPr lang="en-IN" sz="1800" dirty="0">
                <a:solidFill>
                  <a:srgbClr val="000000"/>
                </a:solidFill>
                <a:latin typeface="Times New Roman" panose="02020603050405020304" pitchFamily="18" charset="0"/>
                <a:ea typeface="Times New Roman" panose="02020603050405020304" pitchFamily="18" charset="0"/>
              </a:rPr>
              <a:t>To design and develop an Android application using Flutter for monitoring and controlling UV lamps used in these systems.</a:t>
            </a:r>
            <a:endParaRPr lang="en-IN" sz="1800" dirty="0">
              <a:latin typeface="Times New Roman" panose="02020603050405020304" pitchFamily="18" charset="0"/>
              <a:ea typeface="Times New Roman" panose="02020603050405020304" pitchFamily="18" charset="0"/>
            </a:endParaRPr>
          </a:p>
          <a:p>
            <a:pPr marL="342900" indent="-342900" algn="just">
              <a:buFont typeface="Symbol" panose="05050102010706020507" pitchFamily="18" charset="2"/>
              <a:buChar char=""/>
              <a:tabLst>
                <a:tab pos="57150" algn="l"/>
              </a:tabLst>
            </a:pPr>
            <a:r>
              <a:rPr lang="en-US" sz="1800" dirty="0">
                <a:latin typeface="Times New Roman" panose="02020603050405020304" pitchFamily="18" charset="0"/>
                <a:ea typeface="Times New Roman" panose="02020603050405020304" pitchFamily="18" charset="0"/>
              </a:rPr>
              <a:t>To ensure secure and reliable wireless communication for uninterrupted remote access and system control.</a:t>
            </a:r>
            <a:endParaRPr lang="en-IN" sz="1800" dirty="0">
              <a:latin typeface="Times New Roman" panose="02020603050405020304" pitchFamily="18" charset="0"/>
              <a:ea typeface="Times New Roman" panose="02020603050405020304" pitchFamily="18" charset="0"/>
            </a:endParaRPr>
          </a:p>
          <a:p>
            <a:pPr marL="342900" indent="-342900" algn="just">
              <a:buFont typeface="Symbol" panose="05050102010706020507" pitchFamily="18" charset="2"/>
              <a:buChar char=""/>
              <a:tabLst>
                <a:tab pos="57150" algn="l"/>
              </a:tabLst>
            </a:pPr>
            <a:r>
              <a:rPr lang="en-US" sz="1800" dirty="0">
                <a:solidFill>
                  <a:srgbClr val="000000"/>
                </a:solidFill>
                <a:latin typeface="Times New Roman" panose="02020603050405020304" pitchFamily="18" charset="0"/>
                <a:ea typeface="Times New Roman" panose="02020603050405020304" pitchFamily="18" charset="0"/>
              </a:rPr>
              <a:t>To display the operational status, on/off duration, and error alerts related to the UV lamp through a user-friendly interface.</a:t>
            </a:r>
            <a:endParaRPr lang="en-IN" sz="1800" dirty="0">
              <a:latin typeface="Times New Roman" panose="02020603050405020304" pitchFamily="18" charset="0"/>
              <a:ea typeface="Times New Roman" panose="02020603050405020304" pitchFamily="18" charset="0"/>
            </a:endParaRPr>
          </a:p>
          <a:p>
            <a:pPr marL="342900" indent="-342900" algn="just">
              <a:buFont typeface="Symbol" panose="05050102010706020507" pitchFamily="18" charset="2"/>
              <a:buChar char=""/>
              <a:tabLst>
                <a:tab pos="57150" algn="l"/>
              </a:tabLst>
            </a:pPr>
            <a:r>
              <a:rPr lang="en-US" sz="1800" dirty="0">
                <a:solidFill>
                  <a:srgbClr val="000000"/>
                </a:solidFill>
                <a:latin typeface="Times New Roman" panose="02020603050405020304" pitchFamily="18" charset="0"/>
                <a:ea typeface="Times New Roman" panose="02020603050405020304" pitchFamily="18" charset="0"/>
              </a:rPr>
              <a:t>To encourage interdisciplinary collaboration by integrating hardware and software components through teamwork between Electronics and Computer Science students.</a:t>
            </a:r>
            <a:endParaRPr lang="en-IN" sz="18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0"/>
          <p:cNvSpPr txBox="1">
            <a:spLocks noGrp="1"/>
          </p:cNvSpPr>
          <p:nvPr>
            <p:ph type="title"/>
          </p:nvPr>
        </p:nvSpPr>
        <p:spPr>
          <a:xfrm>
            <a:off x="1678859" y="2294277"/>
            <a:ext cx="7772400" cy="639900"/>
          </a:xfrm>
          <a:prstGeom prst="rect">
            <a:avLst/>
          </a:prstGeom>
          <a:noFill/>
          <a:ln>
            <a:noFill/>
          </a:ln>
        </p:spPr>
        <p:txBody>
          <a:bodyPr spcFirstLastPara="1" vert="horz" wrap="square" lIns="91425" tIns="45700" rIns="91425" bIns="91425" rtlCol="0" anchor="b" anchorCtr="0">
            <a:noAutofit/>
          </a:bodyPr>
          <a:lstStyle/>
          <a:p>
            <a:pPr algn="ctr">
              <a:spcBef>
                <a:spcPts val="0"/>
              </a:spcBef>
              <a:buClr>
                <a:schemeClr val="dk1"/>
              </a:buClr>
              <a:buSzPts val="3600"/>
            </a:pPr>
            <a:r>
              <a:rPr lang="en-US" sz="3600" b="1" dirty="0">
                <a:solidFill>
                  <a:schemeClr val="dk1"/>
                </a:solidFill>
                <a:latin typeface="Times New Roman"/>
                <a:ea typeface="Times New Roman"/>
                <a:cs typeface="Times New Roman"/>
                <a:sym typeface="Times New Roman"/>
              </a:rPr>
              <a:t>Literature Survey</a:t>
            </a:r>
            <a:endParaRPr sz="3600" b="1"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graphicFrame>
        <p:nvGraphicFramePr>
          <p:cNvPr id="185" name="Google Shape;185;p11"/>
          <p:cNvGraphicFramePr/>
          <p:nvPr>
            <p:extLst>
              <p:ext uri="{D42A27DB-BD31-4B8C-83A1-F6EECF244321}">
                <p14:modId xmlns:p14="http://schemas.microsoft.com/office/powerpoint/2010/main" val="3696633739"/>
              </p:ext>
            </p:extLst>
          </p:nvPr>
        </p:nvGraphicFramePr>
        <p:xfrm>
          <a:off x="560438" y="724537"/>
          <a:ext cx="9067800" cy="5408925"/>
        </p:xfrm>
        <a:graphic>
          <a:graphicData uri="http://schemas.openxmlformats.org/drawingml/2006/table">
            <a:tbl>
              <a:tblPr firstRow="1" bandRow="1">
                <a:noFill/>
              </a:tblPr>
              <a:tblGrid>
                <a:gridCol w="1691149">
                  <a:extLst>
                    <a:ext uri="{9D8B030D-6E8A-4147-A177-3AD203B41FA5}">
                      <a16:colId xmlns:a16="http://schemas.microsoft.com/office/drawing/2014/main" val="20000"/>
                    </a:ext>
                  </a:extLst>
                </a:gridCol>
                <a:gridCol w="7376651">
                  <a:extLst>
                    <a:ext uri="{9D8B030D-6E8A-4147-A177-3AD203B41FA5}">
                      <a16:colId xmlns:a16="http://schemas.microsoft.com/office/drawing/2014/main" val="20001"/>
                    </a:ext>
                  </a:extLst>
                </a:gridCol>
              </a:tblGrid>
              <a:tr h="1199625">
                <a:tc>
                  <a:txBody>
                    <a:bodyPr/>
                    <a:lstStyle/>
                    <a:p>
                      <a:pPr marL="0" marR="0" lvl="0" indent="0" algn="l" rtl="0">
                        <a:spcBef>
                          <a:spcPts val="0"/>
                        </a:spcBef>
                        <a:spcAft>
                          <a:spcPts val="0"/>
                        </a:spcAft>
                        <a:buNone/>
                      </a:pPr>
                      <a:endParaRPr sz="2000" b="1" dirty="0">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0"/>
                        </a:spcBef>
                        <a:spcAft>
                          <a:spcPts val="0"/>
                        </a:spcAft>
                        <a:buNone/>
                      </a:pPr>
                      <a:r>
                        <a:rPr lang="en-US" sz="2000" b="1" dirty="0">
                          <a:latin typeface="Times New Roman" panose="02020603050405020304" pitchFamily="18" charset="0"/>
                          <a:ea typeface="Times New Roman"/>
                          <a:cs typeface="Times New Roman" panose="02020603050405020304" pitchFamily="18" charset="0"/>
                          <a:sym typeface="Times New Roman"/>
                        </a:rPr>
                        <a:t>Reference 1</a:t>
                      </a:r>
                      <a:endParaRPr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2000" b="1" i="0" dirty="0">
                          <a:solidFill>
                            <a:schemeClr val="tx1"/>
                          </a:solidFill>
                          <a:latin typeface="Times New Roman" panose="02020603050405020304" pitchFamily="18" charset="0"/>
                          <a:ea typeface="Libre Baskerville"/>
                          <a:cs typeface="Times New Roman" panose="02020603050405020304" pitchFamily="18" charset="0"/>
                          <a:sym typeface="Libre Baskerville"/>
                        </a:rPr>
                        <a:t>Anomaly Detection in Industrial Machinery using IoT Devices and Machine Learning: a Systematic Mapping (2023)</a:t>
                      </a:r>
                      <a:endParaRPr sz="20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0"/>
                  </a:ext>
                </a:extLst>
              </a:tr>
              <a:tr h="254000">
                <a:tc>
                  <a:txBody>
                    <a:bodyPr/>
                    <a:lstStyle/>
                    <a:p>
                      <a:pPr marL="0" marR="0" lvl="0" indent="0" algn="l" rtl="0">
                        <a:spcBef>
                          <a:spcPts val="0"/>
                        </a:spcBef>
                        <a:spcAft>
                          <a:spcPts val="0"/>
                        </a:spcAft>
                        <a:buNone/>
                      </a:pPr>
                      <a:endParaRPr sz="2000" b="1">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r>
                        <a:rPr lang="en-US" sz="2000" b="1">
                          <a:solidFill>
                            <a:schemeClr val="dk1"/>
                          </a:solidFill>
                          <a:latin typeface="Times New Roman" panose="02020603050405020304" pitchFamily="18" charset="0"/>
                          <a:ea typeface="Times New Roman"/>
                          <a:cs typeface="Times New Roman" panose="02020603050405020304" pitchFamily="18" charset="0"/>
                          <a:sym typeface="Times New Roman"/>
                        </a:rPr>
                        <a:t>Objectives</a:t>
                      </a:r>
                      <a:endParaRPr>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dirty="0">
                          <a:solidFill>
                            <a:schemeClr val="dk1"/>
                          </a:solidFill>
                          <a:latin typeface="Times New Roman" panose="02020603050405020304" pitchFamily="18" charset="0"/>
                          <a:ea typeface="Times New Roman"/>
                          <a:cs typeface="Times New Roman" panose="02020603050405020304" pitchFamily="18" charset="0"/>
                          <a:sym typeface="Times New Roman"/>
                        </a:rPr>
                        <a:t>To develop an IoT-based system that detects anomalies in industrial machinery using machine learning techniques.</a:t>
                      </a:r>
                      <a:endParaRPr sz="20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1"/>
                  </a:ext>
                </a:extLst>
              </a:tr>
              <a:tr h="1358100">
                <a:tc>
                  <a:txBody>
                    <a:bodyPr/>
                    <a:lstStyle/>
                    <a:p>
                      <a:pPr marL="0" marR="0" lvl="0" indent="0" algn="l" rtl="0">
                        <a:spcBef>
                          <a:spcPts val="0"/>
                        </a:spcBef>
                        <a:spcAft>
                          <a:spcPts val="0"/>
                        </a:spcAft>
                        <a:buNone/>
                      </a:pPr>
                      <a:endParaRPr sz="2000" b="1">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r>
                        <a:rPr lang="en-US" sz="2000" b="1">
                          <a:solidFill>
                            <a:schemeClr val="dk1"/>
                          </a:solidFill>
                          <a:latin typeface="Times New Roman" panose="02020603050405020304" pitchFamily="18" charset="0"/>
                          <a:ea typeface="Times New Roman"/>
                          <a:cs typeface="Times New Roman" panose="02020603050405020304" pitchFamily="18" charset="0"/>
                          <a:sym typeface="Times New Roman"/>
                        </a:rPr>
                        <a:t>Proposed Solution</a:t>
                      </a:r>
                      <a:endParaRPr>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dirty="0">
                          <a:solidFill>
                            <a:schemeClr val="dk1"/>
                          </a:solidFill>
                          <a:latin typeface="Times New Roman" panose="02020603050405020304" pitchFamily="18" charset="0"/>
                          <a:ea typeface="Times New Roman"/>
                          <a:cs typeface="Times New Roman" panose="02020603050405020304" pitchFamily="18" charset="0"/>
                          <a:sym typeface="Times New Roman"/>
                        </a:rPr>
                        <a:t>The study reviewed 84 research papers on anomaly detection in industrial equipment. It identified frequently used machine learning models, sensor types, and data preprocessing techniques to enhance predictive maintenance strategies.</a:t>
                      </a:r>
                      <a:endParaRPr sz="2000" b="0" i="0" u="none" strike="noStrike" dirty="0">
                        <a:solidFill>
                          <a:schemeClr val="lt2"/>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2"/>
                  </a:ext>
                </a:extLst>
              </a:tr>
              <a:tr h="1075075">
                <a:tc>
                  <a:txBody>
                    <a:bodyPr/>
                    <a:lstStyle/>
                    <a:p>
                      <a:pPr marL="0" marR="0" lvl="0" indent="0" algn="l" rtl="0">
                        <a:spcBef>
                          <a:spcPts val="0"/>
                        </a:spcBef>
                        <a:spcAft>
                          <a:spcPts val="0"/>
                        </a:spcAft>
                        <a:buNone/>
                      </a:pPr>
                      <a:endParaRPr sz="2000" b="1">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r>
                        <a:rPr lang="en-US" sz="2000" b="1">
                          <a:solidFill>
                            <a:schemeClr val="dk1"/>
                          </a:solidFill>
                          <a:latin typeface="Times New Roman" panose="02020603050405020304" pitchFamily="18" charset="0"/>
                          <a:ea typeface="Times New Roman"/>
                          <a:cs typeface="Times New Roman" panose="02020603050405020304" pitchFamily="18" charset="0"/>
                          <a:sym typeface="Times New Roman"/>
                        </a:rPr>
                        <a:t>Results</a:t>
                      </a:r>
                      <a:endParaRPr>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Times New Roman"/>
                        <a:buNone/>
                      </a:pPr>
                      <a:r>
                        <a:rPr lang="en-US" sz="2000" b="0" i="0">
                          <a:solidFill>
                            <a:schemeClr val="dk1"/>
                          </a:solidFill>
                          <a:latin typeface="Times New Roman" panose="02020603050405020304" pitchFamily="18" charset="0"/>
                          <a:ea typeface="Times New Roman"/>
                          <a:cs typeface="Times New Roman" panose="02020603050405020304" pitchFamily="18" charset="0"/>
                          <a:sym typeface="Times New Roman"/>
                        </a:rPr>
                        <a:t>The proposed solution successfully predicted potential failures and minimized machine downtime by identifying irregular patterns in real-time sensor data.</a:t>
                      </a:r>
                      <a:endParaRPr sz="2000" b="0" i="0" u="none" strike="noStrike">
                        <a:solidFill>
                          <a:schemeClr val="lt2"/>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3"/>
                  </a:ext>
                </a:extLst>
              </a:tr>
              <a:tr h="1075075">
                <a:tc>
                  <a:txBody>
                    <a:bodyPr/>
                    <a:lstStyle/>
                    <a:p>
                      <a:pPr marL="0" marR="0" lvl="0" indent="0" algn="l" rtl="0">
                        <a:spcBef>
                          <a:spcPts val="0"/>
                        </a:spcBef>
                        <a:spcAft>
                          <a:spcPts val="0"/>
                        </a:spcAft>
                        <a:buNone/>
                      </a:pPr>
                      <a:endParaRPr sz="2000" b="1">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r>
                        <a:rPr lang="en-US" sz="2000" b="1">
                          <a:solidFill>
                            <a:schemeClr val="dk1"/>
                          </a:solidFill>
                          <a:latin typeface="Times New Roman" panose="02020603050405020304" pitchFamily="18" charset="0"/>
                          <a:ea typeface="Times New Roman"/>
                          <a:cs typeface="Times New Roman" panose="02020603050405020304" pitchFamily="18" charset="0"/>
                          <a:sym typeface="Times New Roman"/>
                        </a:rPr>
                        <a:t>Advantages</a:t>
                      </a:r>
                      <a:endParaRPr>
                        <a:latin typeface="Times New Roman" panose="02020603050405020304" pitchFamily="18" charset="0"/>
                        <a:cs typeface="Times New Roman" panose="02020603050405020304" pitchFamily="18" charset="0"/>
                      </a:endParaRPr>
                    </a:p>
                  </a:txBody>
                  <a:tcPr marL="91450" marR="91450" marT="45725" marB="45725"/>
                </a:tc>
                <a:tc>
                  <a:txBody>
                    <a:bodyPr/>
                    <a:lstStyle/>
                    <a:p>
                      <a:pPr marL="342900" marR="0" lvl="0" indent="-342900" algn="l" rtl="0">
                        <a:spcBef>
                          <a:spcPts val="0"/>
                        </a:spcBef>
                        <a:spcAft>
                          <a:spcPts val="0"/>
                        </a:spcAft>
                        <a:buClr>
                          <a:schemeClr val="dk1"/>
                        </a:buClr>
                        <a:buSzPts val="2000"/>
                        <a:buFont typeface="Arial"/>
                        <a:buChar char="•"/>
                      </a:pPr>
                      <a:r>
                        <a:rPr lang="en-US" sz="2000" b="0" i="0" dirty="0">
                          <a:solidFill>
                            <a:schemeClr val="dk1"/>
                          </a:solidFill>
                          <a:latin typeface="Times New Roman" panose="02020603050405020304" pitchFamily="18" charset="0"/>
                          <a:ea typeface="Times New Roman"/>
                          <a:cs typeface="Times New Roman" panose="02020603050405020304" pitchFamily="18" charset="0"/>
                          <a:sym typeface="Times New Roman"/>
                        </a:rPr>
                        <a:t>Improves reliability and efficiency in industrial operations.</a:t>
                      </a:r>
                      <a:endParaRPr dirty="0">
                        <a:latin typeface="Times New Roman" panose="02020603050405020304" pitchFamily="18" charset="0"/>
                        <a:cs typeface="Times New Roman" panose="02020603050405020304" pitchFamily="18" charset="0"/>
                      </a:endParaRPr>
                    </a:p>
                    <a:p>
                      <a:pPr marL="342900" marR="0" lvl="0" indent="-342900" algn="l" rtl="0">
                        <a:spcBef>
                          <a:spcPts val="0"/>
                        </a:spcBef>
                        <a:spcAft>
                          <a:spcPts val="0"/>
                        </a:spcAft>
                        <a:buClr>
                          <a:schemeClr val="dk1"/>
                        </a:buClr>
                        <a:buSzPts val="2000"/>
                        <a:buFont typeface="Arial"/>
                        <a:buChar char="•"/>
                      </a:pPr>
                      <a:r>
                        <a:rPr lang="en-US" sz="2000" b="0" i="0" dirty="0">
                          <a:solidFill>
                            <a:schemeClr val="dk1"/>
                          </a:solidFill>
                          <a:latin typeface="Times New Roman" panose="02020603050405020304" pitchFamily="18" charset="0"/>
                          <a:ea typeface="Times New Roman"/>
                          <a:cs typeface="Times New Roman" panose="02020603050405020304" pitchFamily="18" charset="0"/>
                          <a:sym typeface="Times New Roman"/>
                        </a:rPr>
                        <a:t>Reduces unplanned downtime and maintenance costs.</a:t>
                      </a:r>
                      <a:endParaRPr dirty="0">
                        <a:latin typeface="Times New Roman" panose="02020603050405020304" pitchFamily="18" charset="0"/>
                        <a:cs typeface="Times New Roman" panose="02020603050405020304" pitchFamily="18" charset="0"/>
                      </a:endParaRPr>
                    </a:p>
                    <a:p>
                      <a:pPr marL="342900" marR="0" lvl="0" indent="-342900" algn="l" rtl="0">
                        <a:spcBef>
                          <a:spcPts val="0"/>
                        </a:spcBef>
                        <a:spcAft>
                          <a:spcPts val="0"/>
                        </a:spcAft>
                        <a:buClr>
                          <a:schemeClr val="dk1"/>
                        </a:buClr>
                        <a:buSzPts val="2000"/>
                        <a:buFont typeface="Arial"/>
                        <a:buChar char="•"/>
                      </a:pPr>
                      <a:r>
                        <a:rPr lang="en-US" sz="2000" b="0" i="0" dirty="0">
                          <a:solidFill>
                            <a:schemeClr val="dk1"/>
                          </a:solidFill>
                          <a:latin typeface="Times New Roman" panose="02020603050405020304" pitchFamily="18" charset="0"/>
                          <a:ea typeface="Times New Roman"/>
                          <a:cs typeface="Times New Roman" panose="02020603050405020304" pitchFamily="18" charset="0"/>
                          <a:sym typeface="Times New Roman"/>
                        </a:rPr>
                        <a:t>Provides insights into predictive maintenance using IoT sensors.</a:t>
                      </a:r>
                      <a:endParaRPr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graphicFrame>
        <p:nvGraphicFramePr>
          <p:cNvPr id="190" name="Google Shape;190;p12"/>
          <p:cNvGraphicFramePr/>
          <p:nvPr>
            <p:extLst>
              <p:ext uri="{D42A27DB-BD31-4B8C-83A1-F6EECF244321}">
                <p14:modId xmlns:p14="http://schemas.microsoft.com/office/powerpoint/2010/main" val="4014342433"/>
              </p:ext>
            </p:extLst>
          </p:nvPr>
        </p:nvGraphicFramePr>
        <p:xfrm>
          <a:off x="517422" y="705465"/>
          <a:ext cx="8915400" cy="5753125"/>
        </p:xfrm>
        <a:graphic>
          <a:graphicData uri="http://schemas.openxmlformats.org/drawingml/2006/table">
            <a:tbl>
              <a:tblPr firstRow="1" bandRow="1">
                <a:noFill/>
              </a:tblPr>
              <a:tblGrid>
                <a:gridCol w="1511300">
                  <a:extLst>
                    <a:ext uri="{9D8B030D-6E8A-4147-A177-3AD203B41FA5}">
                      <a16:colId xmlns:a16="http://schemas.microsoft.com/office/drawing/2014/main" val="20000"/>
                    </a:ext>
                  </a:extLst>
                </a:gridCol>
                <a:gridCol w="7404100">
                  <a:extLst>
                    <a:ext uri="{9D8B030D-6E8A-4147-A177-3AD203B41FA5}">
                      <a16:colId xmlns:a16="http://schemas.microsoft.com/office/drawing/2014/main" val="20001"/>
                    </a:ext>
                  </a:extLst>
                </a:gridCol>
              </a:tblGrid>
              <a:tr h="1164825">
                <a:tc>
                  <a:txBody>
                    <a:bodyPr/>
                    <a:lstStyle/>
                    <a:p>
                      <a:pPr marL="0" marR="0" lvl="0" indent="0" algn="just" rtl="0">
                        <a:spcBef>
                          <a:spcPts val="0"/>
                        </a:spcBef>
                        <a:spcAft>
                          <a:spcPts val="0"/>
                        </a:spcAft>
                        <a:buNone/>
                      </a:pPr>
                      <a:endParaRPr sz="20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2000" b="1" dirty="0">
                          <a:solidFill>
                            <a:schemeClr val="tx1"/>
                          </a:solidFill>
                          <a:latin typeface="Times New Roman" panose="02020603050405020304" pitchFamily="18" charset="0"/>
                          <a:ea typeface="Times New Roman"/>
                          <a:cs typeface="Times New Roman" panose="02020603050405020304" pitchFamily="18" charset="0"/>
                          <a:sym typeface="Times New Roman"/>
                        </a:rPr>
                        <a:t>Reference 2</a:t>
                      </a:r>
                      <a:endParaRPr dirty="0">
                        <a:solidFill>
                          <a:schemeClr val="tx1"/>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spcBef>
                          <a:spcPts val="0"/>
                        </a:spcBef>
                        <a:spcAft>
                          <a:spcPts val="0"/>
                        </a:spcAft>
                        <a:buNone/>
                      </a:pPr>
                      <a:r>
                        <a:rPr lang="en-US" sz="2000" b="1" i="0" dirty="0">
                          <a:solidFill>
                            <a:schemeClr val="tx1"/>
                          </a:solidFill>
                          <a:latin typeface="Times New Roman" panose="02020603050405020304" pitchFamily="18" charset="0"/>
                          <a:ea typeface="Times New Roman"/>
                          <a:cs typeface="Times New Roman" panose="02020603050405020304" pitchFamily="18" charset="0"/>
                          <a:sym typeface="Times New Roman"/>
                        </a:rPr>
                        <a:t>Design and Prototyping of Temperature Monitoring System for Hydraulic Cylinder in Heavy Equipment using ESP32 with Data Logging and </a:t>
                      </a:r>
                      <a:r>
                        <a:rPr lang="en-US" sz="2000" b="1" i="0" dirty="0" err="1">
                          <a:solidFill>
                            <a:schemeClr val="tx1"/>
                          </a:solidFill>
                          <a:latin typeface="Times New Roman" panose="02020603050405020304" pitchFamily="18" charset="0"/>
                          <a:ea typeface="Times New Roman"/>
                          <a:cs typeface="Times New Roman" panose="02020603050405020304" pitchFamily="18" charset="0"/>
                          <a:sym typeface="Times New Roman"/>
                        </a:rPr>
                        <a:t>WiFi</a:t>
                      </a:r>
                      <a:r>
                        <a:rPr lang="en-US" sz="2000" b="1" i="0" dirty="0">
                          <a:solidFill>
                            <a:schemeClr val="tx1"/>
                          </a:solidFill>
                          <a:latin typeface="Times New Roman" panose="02020603050405020304" pitchFamily="18" charset="0"/>
                          <a:ea typeface="Times New Roman"/>
                          <a:cs typeface="Times New Roman" panose="02020603050405020304" pitchFamily="18" charset="0"/>
                          <a:sym typeface="Times New Roman"/>
                        </a:rPr>
                        <a:t> Connectivity (2022)</a:t>
                      </a:r>
                      <a:endParaRPr sz="20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0"/>
                  </a:ext>
                </a:extLst>
              </a:tr>
              <a:tr h="1026375">
                <a:tc>
                  <a:txBody>
                    <a:bodyPr/>
                    <a:lstStyle/>
                    <a:p>
                      <a:pPr marL="0" marR="0" lvl="0" indent="0" algn="just" rtl="0">
                        <a:spcBef>
                          <a:spcPts val="0"/>
                        </a:spcBef>
                        <a:spcAft>
                          <a:spcPts val="0"/>
                        </a:spcAft>
                        <a:buNone/>
                      </a:pPr>
                      <a:endParaRPr sz="2000" b="1">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2000" b="1">
                          <a:solidFill>
                            <a:schemeClr val="tx1"/>
                          </a:solidFill>
                          <a:latin typeface="Times New Roman" panose="02020603050405020304" pitchFamily="18" charset="0"/>
                          <a:ea typeface="Times New Roman"/>
                          <a:cs typeface="Times New Roman" panose="02020603050405020304" pitchFamily="18" charset="0"/>
                          <a:sym typeface="Times New Roman"/>
                        </a:rPr>
                        <a:t>Objectives</a:t>
                      </a:r>
                      <a:endParaRPr>
                        <a:solidFill>
                          <a:schemeClr val="tx1"/>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2000"/>
                        <a:buFont typeface="Times New Roman"/>
                        <a:buNone/>
                      </a:pPr>
                      <a:r>
                        <a:rPr lang="en-US" sz="2000" b="0" i="0">
                          <a:solidFill>
                            <a:schemeClr val="tx1"/>
                          </a:solidFill>
                          <a:latin typeface="Times New Roman" panose="02020603050405020304" pitchFamily="18" charset="0"/>
                          <a:ea typeface="Times New Roman"/>
                          <a:cs typeface="Times New Roman" panose="02020603050405020304" pitchFamily="18" charset="0"/>
                          <a:sym typeface="Times New Roman"/>
                        </a:rPr>
                        <a:t>To create a temperature monitoring system for hydraulic cylinders using an ESP32 microcontroller with real-time data logging and WiFi-based transmission.</a:t>
                      </a:r>
                      <a:endParaRPr>
                        <a:solidFill>
                          <a:schemeClr val="tx1"/>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r h="1385550">
                <a:tc>
                  <a:txBody>
                    <a:bodyPr/>
                    <a:lstStyle/>
                    <a:p>
                      <a:pPr marL="0" marR="0" lvl="0" indent="0" algn="just" rtl="0">
                        <a:spcBef>
                          <a:spcPts val="0"/>
                        </a:spcBef>
                        <a:spcAft>
                          <a:spcPts val="0"/>
                        </a:spcAft>
                        <a:buNone/>
                      </a:pPr>
                      <a:endParaRPr sz="20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2000" b="1" dirty="0">
                          <a:solidFill>
                            <a:schemeClr val="tx1"/>
                          </a:solidFill>
                          <a:latin typeface="Times New Roman" panose="02020603050405020304" pitchFamily="18" charset="0"/>
                          <a:ea typeface="Times New Roman"/>
                          <a:cs typeface="Times New Roman" panose="02020603050405020304" pitchFamily="18" charset="0"/>
                          <a:sym typeface="Times New Roman"/>
                        </a:rPr>
                        <a:t>Proposed Solution</a:t>
                      </a:r>
                      <a:endParaRPr dirty="0">
                        <a:solidFill>
                          <a:schemeClr val="tx1"/>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2000"/>
                        <a:buFont typeface="Times New Roman"/>
                        <a:buNone/>
                      </a:pPr>
                      <a:r>
                        <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rPr>
                        <a:t>The system employed DS18b20 temperature sensors interfaced with ESP32, which transmitted data wirelessly using ESP-NOW technology. The data was displayed on a browser-based interface.. </a:t>
                      </a:r>
                      <a:endParaRPr sz="2000" b="0" i="0" u="none" strike="noStrik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2"/>
                  </a:ext>
                </a:extLst>
              </a:tr>
              <a:tr h="1170525">
                <a:tc>
                  <a:txBody>
                    <a:bodyPr/>
                    <a:lstStyle/>
                    <a:p>
                      <a:pPr marL="0" marR="0" lvl="0" indent="0" algn="just" rtl="0">
                        <a:spcBef>
                          <a:spcPts val="0"/>
                        </a:spcBef>
                        <a:spcAft>
                          <a:spcPts val="0"/>
                        </a:spcAft>
                        <a:buNone/>
                      </a:pPr>
                      <a:endParaRPr sz="2000" b="1">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2000" b="1">
                          <a:solidFill>
                            <a:schemeClr val="tx1"/>
                          </a:solidFill>
                          <a:latin typeface="Times New Roman" panose="02020603050405020304" pitchFamily="18" charset="0"/>
                          <a:ea typeface="Times New Roman"/>
                          <a:cs typeface="Times New Roman" panose="02020603050405020304" pitchFamily="18" charset="0"/>
                          <a:sym typeface="Times New Roman"/>
                        </a:rPr>
                        <a:t>Results</a:t>
                      </a:r>
                      <a:endParaRPr>
                        <a:solidFill>
                          <a:schemeClr val="tx1"/>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just" rtl="0">
                        <a:lnSpc>
                          <a:spcPct val="100000"/>
                        </a:lnSpc>
                        <a:spcBef>
                          <a:spcPts val="0"/>
                        </a:spcBef>
                        <a:spcAft>
                          <a:spcPts val="0"/>
                        </a:spcAft>
                        <a:buClr>
                          <a:schemeClr val="dk1"/>
                        </a:buClr>
                        <a:buSzPts val="2000"/>
                        <a:buFont typeface="Times New Roman"/>
                        <a:buNone/>
                      </a:pPr>
                      <a:r>
                        <a:rPr lang="en-US" sz="2000" b="0" i="0">
                          <a:solidFill>
                            <a:schemeClr val="tx1"/>
                          </a:solidFill>
                          <a:latin typeface="Times New Roman" panose="02020603050405020304" pitchFamily="18" charset="0"/>
                          <a:ea typeface="Times New Roman"/>
                          <a:cs typeface="Times New Roman" panose="02020603050405020304" pitchFamily="18" charset="0"/>
                          <a:sym typeface="Times New Roman"/>
                        </a:rPr>
                        <a:t> The prototype effectively monitored temperature variations and stored historical data for analysis, ensuring timely interventions for overheating issues.</a:t>
                      </a:r>
                      <a:endParaRPr sz="2000" b="0" i="0" u="none" strike="noStrike">
                        <a:solidFill>
                          <a:schemeClr val="tx1"/>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3"/>
                  </a:ext>
                </a:extLst>
              </a:tr>
              <a:tr h="773350">
                <a:tc>
                  <a:txBody>
                    <a:bodyPr/>
                    <a:lstStyle/>
                    <a:p>
                      <a:pPr marL="0" marR="0" lvl="0" indent="0" algn="just" rtl="0">
                        <a:spcBef>
                          <a:spcPts val="0"/>
                        </a:spcBef>
                        <a:spcAft>
                          <a:spcPts val="0"/>
                        </a:spcAft>
                        <a:buNone/>
                      </a:pPr>
                      <a:endParaRPr sz="20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0"/>
                        </a:spcBef>
                        <a:spcAft>
                          <a:spcPts val="0"/>
                        </a:spcAft>
                        <a:buNone/>
                      </a:pPr>
                      <a:r>
                        <a:rPr lang="en-US" sz="2000" b="1" dirty="0">
                          <a:solidFill>
                            <a:schemeClr val="tx1"/>
                          </a:solidFill>
                          <a:latin typeface="Times New Roman" panose="02020603050405020304" pitchFamily="18" charset="0"/>
                          <a:ea typeface="Times New Roman"/>
                          <a:cs typeface="Times New Roman" panose="02020603050405020304" pitchFamily="18" charset="0"/>
                          <a:sym typeface="Times New Roman"/>
                        </a:rPr>
                        <a:t>Advantages</a:t>
                      </a:r>
                      <a:endParaRPr dirty="0">
                        <a:solidFill>
                          <a:schemeClr val="tx1"/>
                        </a:solidFill>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rPr>
                        <a:t>Low-cost and efficient real-time monitoring.</a:t>
                      </a:r>
                      <a:endParaRPr dirty="0">
                        <a:solidFill>
                          <a:schemeClr val="tx1"/>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rPr>
                        <a:t>Eliminates the need for wired connections, enhancing mobility.</a:t>
                      </a:r>
                      <a:endParaRPr dirty="0">
                        <a:solidFill>
                          <a:schemeClr val="tx1"/>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000" b="0" i="0" dirty="0">
                          <a:solidFill>
                            <a:schemeClr val="tx1"/>
                          </a:solidFill>
                          <a:latin typeface="Times New Roman" panose="02020603050405020304" pitchFamily="18" charset="0"/>
                          <a:ea typeface="Times New Roman"/>
                          <a:cs typeface="Times New Roman" panose="02020603050405020304" pitchFamily="18" charset="0"/>
                          <a:sym typeface="Times New Roman"/>
                        </a:rPr>
                        <a:t>Allows remote access to data for predictive maintenance.</a:t>
                      </a:r>
                      <a:endParaRPr dirty="0">
                        <a:solidFill>
                          <a:schemeClr val="tx1"/>
                        </a:solidFill>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330</TotalTime>
  <Words>2471</Words>
  <Application>Microsoft Office PowerPoint</Application>
  <PresentationFormat>Widescreen</PresentationFormat>
  <Paragraphs>254</Paragraphs>
  <Slides>24</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Courier New</vt:lpstr>
      <vt:lpstr>Symbol</vt:lpstr>
      <vt:lpstr>Times New Roman</vt:lpstr>
      <vt:lpstr>Trebuchet MS</vt:lpstr>
      <vt:lpstr>Wingdings 3</vt:lpstr>
      <vt:lpstr>Facet</vt:lpstr>
      <vt:lpstr> A Project Presentation  on “Cloud Integrated Air Purification System ” Sponsored By Arklite Speciality Lamps Private Limited in Partial Fulfillment for BTech Computer Engineering (Regional Language)  Course-Major Project  Mrunal Gaikwad   121B1D025 Jayati Wajire   121B1D037  (A. Y. 2024-25)  Under the guidance of Dr. Sujata Kolhe      Department of Computer Engineering PCET’s Pimpri Chinchwad College of Engineering</vt:lpstr>
      <vt:lpstr>Contents</vt:lpstr>
      <vt:lpstr>PowerPoint Presentation</vt:lpstr>
      <vt:lpstr>Problem Statement</vt:lpstr>
      <vt:lpstr>Motivation  </vt:lpstr>
      <vt:lpstr>Objectives   </vt:lpstr>
      <vt:lpstr>Literature Survey</vt:lpstr>
      <vt:lpstr>PowerPoint Presentation</vt:lpstr>
      <vt:lpstr>PowerPoint Presentation</vt:lpstr>
      <vt:lpstr>PowerPoint Presentation</vt:lpstr>
      <vt:lpstr>PowerPoint Presentation</vt:lpstr>
      <vt:lpstr>PowerPoint Presentation</vt:lpstr>
      <vt:lpstr>PROJECT REQUIREMENTS</vt:lpstr>
      <vt:lpstr>PROPOSED SYSTEM</vt:lpstr>
      <vt:lpstr>Block Diagram</vt:lpstr>
      <vt:lpstr>Flow Chart</vt:lpstr>
      <vt:lpstr>PowerPoint Presentation</vt:lpstr>
      <vt:lpstr>PowerPoint Presentation</vt:lpstr>
      <vt:lpstr>PowerPoint Presentation</vt:lpstr>
      <vt:lpstr>PowerPoint Presentation</vt:lpstr>
      <vt:lpstr>Future Scope</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Mrunal Gaikwad</dc:creator>
  <cp:lastModifiedBy>Jayati Wajire</cp:lastModifiedBy>
  <cp:revision>16</cp:revision>
  <dcterms:created xsi:type="dcterms:W3CDTF">2025-04-25T12:44:15Z</dcterms:created>
  <dcterms:modified xsi:type="dcterms:W3CDTF">2025-04-26T02:33:54Z</dcterms:modified>
</cp:coreProperties>
</file>