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5" r:id="rId8"/>
    <p:sldId id="262" r:id="rId9"/>
    <p:sldId id="263" r:id="rId10"/>
    <p:sldId id="264"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155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297958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63529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69445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53550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73315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86391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6935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947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127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546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420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1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6397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572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2075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049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5/6/2020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7506566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cities_in_India_by_popul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FDEE3C-6D7C-4AC0-8D9F-C9EDCF1592D4}"/>
              </a:ext>
            </a:extLst>
          </p:cNvPr>
          <p:cNvPicPr>
            <a:picLocks noChangeAspect="1"/>
          </p:cNvPicPr>
          <p:nvPr/>
        </p:nvPicPr>
        <p:blipFill rotWithShape="1">
          <a:blip r:embed="rId2"/>
          <a:srcRect t="9609" b="10886"/>
          <a:stretch/>
        </p:blipFill>
        <p:spPr>
          <a:xfrm>
            <a:off x="-2" y="10"/>
            <a:ext cx="12192002" cy="6857990"/>
          </a:xfrm>
          <a:prstGeom prst="rect">
            <a:avLst/>
          </a:prstGeom>
        </p:spPr>
      </p:pic>
      <p:sp>
        <p:nvSpPr>
          <p:cNvPr id="2" name="Title 1">
            <a:extLst>
              <a:ext uri="{FF2B5EF4-FFF2-40B4-BE49-F238E27FC236}">
                <a16:creationId xmlns:a16="http://schemas.microsoft.com/office/drawing/2014/main" id="{584CAF73-9B59-4B9D-A379-BB9018781537}"/>
              </a:ext>
            </a:extLst>
          </p:cNvPr>
          <p:cNvSpPr>
            <a:spLocks noGrp="1"/>
          </p:cNvSpPr>
          <p:nvPr>
            <p:ph type="ctrTitle"/>
          </p:nvPr>
        </p:nvSpPr>
        <p:spPr>
          <a:xfrm>
            <a:off x="314325" y="1122363"/>
            <a:ext cx="11557635" cy="1439862"/>
          </a:xfrm>
        </p:spPr>
        <p:txBody>
          <a:bodyPr anchor="b">
            <a:normAutofit fontScale="90000"/>
          </a:bodyPr>
          <a:lstStyle/>
          <a:p>
            <a:pPr algn="ctr"/>
            <a:r>
              <a:rPr lang="en-IN" sz="3600" b="1" dirty="0">
                <a:solidFill>
                  <a:schemeClr val="bg1"/>
                </a:solidFill>
              </a:rPr>
              <a:t>Analysis of Populous Cities of India to find cities with similar restaurant culture </a:t>
            </a:r>
            <a:endParaRPr lang="en-IN" sz="3600" dirty="0">
              <a:solidFill>
                <a:schemeClr val="bg1"/>
              </a:solidFill>
            </a:endParaRPr>
          </a:p>
        </p:txBody>
      </p:sp>
      <p:sp>
        <p:nvSpPr>
          <p:cNvPr id="3" name="Subtitle 2">
            <a:extLst>
              <a:ext uri="{FF2B5EF4-FFF2-40B4-BE49-F238E27FC236}">
                <a16:creationId xmlns:a16="http://schemas.microsoft.com/office/drawing/2014/main" id="{DCE042CC-39E1-45E4-9CB7-2A295120A3B9}"/>
              </a:ext>
            </a:extLst>
          </p:cNvPr>
          <p:cNvSpPr>
            <a:spLocks noGrp="1"/>
          </p:cNvSpPr>
          <p:nvPr>
            <p:ph type="subTitle" idx="1"/>
          </p:nvPr>
        </p:nvSpPr>
        <p:spPr>
          <a:xfrm>
            <a:off x="7848600" y="3968496"/>
            <a:ext cx="4023360" cy="1208141"/>
          </a:xfrm>
        </p:spPr>
        <p:txBody>
          <a:bodyPr>
            <a:normAutofit/>
          </a:bodyPr>
          <a:lstStyle/>
          <a:p>
            <a:r>
              <a:rPr lang="en-IN" sz="1600" dirty="0">
                <a:solidFill>
                  <a:schemeClr val="bg1"/>
                </a:solidFill>
              </a:rPr>
              <a:t>P N M MRUDU</a:t>
            </a:r>
          </a:p>
          <a:p>
            <a:r>
              <a:rPr lang="en-IN" sz="1600" dirty="0">
                <a:solidFill>
                  <a:schemeClr val="bg1"/>
                </a:solidFill>
              </a:rPr>
              <a:t>Data science project</a:t>
            </a:r>
          </a:p>
        </p:txBody>
      </p:sp>
    </p:spTree>
    <p:extLst>
      <p:ext uri="{BB962C8B-B14F-4D97-AF65-F5344CB8AC3E}">
        <p14:creationId xmlns:p14="http://schemas.microsoft.com/office/powerpoint/2010/main" val="53833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62E98-C8E7-44FC-A402-8764D71C3159}"/>
              </a:ext>
            </a:extLst>
          </p:cNvPr>
          <p:cNvSpPr>
            <a:spLocks noGrp="1"/>
          </p:cNvSpPr>
          <p:nvPr>
            <p:ph type="title"/>
          </p:nvPr>
        </p:nvSpPr>
        <p:spPr/>
        <p:txBody>
          <a:bodyPr/>
          <a:lstStyle/>
          <a:p>
            <a:r>
              <a:rPr lang="en-IN" dirty="0">
                <a:effectLst/>
              </a:rPr>
              <a:t>List of Cluster 5 Cities:</a:t>
            </a:r>
            <a:br>
              <a:rPr lang="en-IN" dirty="0">
                <a:effectLst/>
              </a:rPr>
            </a:br>
            <a:endParaRPr lang="en-IN" dirty="0"/>
          </a:p>
        </p:txBody>
      </p:sp>
      <p:pic>
        <p:nvPicPr>
          <p:cNvPr id="4" name="Picture 3">
            <a:extLst>
              <a:ext uri="{FF2B5EF4-FFF2-40B4-BE49-F238E27FC236}">
                <a16:creationId xmlns:a16="http://schemas.microsoft.com/office/drawing/2014/main" id="{5785BC1A-3FA9-4371-A198-333D9BAAB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929" y="2263039"/>
            <a:ext cx="7872142" cy="2331922"/>
          </a:xfrm>
          <a:prstGeom prst="rect">
            <a:avLst/>
          </a:prstGeom>
        </p:spPr>
      </p:pic>
    </p:spTree>
    <p:extLst>
      <p:ext uri="{BB962C8B-B14F-4D97-AF65-F5344CB8AC3E}">
        <p14:creationId xmlns:p14="http://schemas.microsoft.com/office/powerpoint/2010/main" val="58887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1ED9-97A6-421D-8CFB-8C0500D85657}"/>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E52955E7-8F7F-47E4-82CD-6A70AB329FB6}"/>
              </a:ext>
            </a:extLst>
          </p:cNvPr>
          <p:cNvSpPr>
            <a:spLocks noGrp="1"/>
          </p:cNvSpPr>
          <p:nvPr>
            <p:ph idx="1"/>
          </p:nvPr>
        </p:nvSpPr>
        <p:spPr/>
        <p:txBody>
          <a:bodyPr>
            <a:normAutofit fontScale="85000" lnSpcReduction="20000"/>
          </a:bodyPr>
          <a:lstStyle/>
          <a:p>
            <a:r>
              <a:rPr lang="en-IN" dirty="0">
                <a:effectLst/>
              </a:rPr>
              <a:t>From all the results, we can observe that Indian Restaurants, Cafes and Fast Food Restaurants are the most common Venues in India. Venturing into any one of these or a combination of these venue categories is advisable for starting a new Restaurant chain. </a:t>
            </a:r>
          </a:p>
          <a:p>
            <a:r>
              <a:rPr lang="en-IN" dirty="0">
                <a:effectLst/>
              </a:rPr>
              <a:t>Existing Restaurants who want to expand their business to other cities can look up the cluster data:</a:t>
            </a:r>
          </a:p>
          <a:p>
            <a:r>
              <a:rPr lang="en-IN" dirty="0">
                <a:effectLst/>
              </a:rPr>
              <a:t> Restaurants already in Indian restaurant category can expand to cities in cluster 2 or to    cluster  3 cities if they want to start Café venue category along with Indian restaurants category.</a:t>
            </a:r>
          </a:p>
          <a:p>
            <a:pPr lvl="0"/>
            <a:r>
              <a:rPr lang="en-IN" dirty="0">
                <a:effectLst/>
              </a:rPr>
              <a:t>Pizza seems to be very common venue in Dhanbad, if any pizza restaurant which doesn’t have a branch in Dhanbad can definitely try to start one.</a:t>
            </a:r>
          </a:p>
          <a:p>
            <a:pPr lvl="0"/>
            <a:r>
              <a:rPr lang="en-IN" dirty="0">
                <a:effectLst/>
              </a:rPr>
              <a:t>From the Data we can observe that Chinese, seafood and French restaurants are not so common in India.</a:t>
            </a:r>
          </a:p>
          <a:p>
            <a:pPr lvl="0"/>
            <a:r>
              <a:rPr lang="en-IN" dirty="0">
                <a:effectLst/>
              </a:rPr>
              <a:t>Restaurants with a combination of Fast food and café venue category can target cluster 4 cities.</a:t>
            </a:r>
          </a:p>
          <a:p>
            <a:endParaRPr lang="en-IN" dirty="0"/>
          </a:p>
        </p:txBody>
      </p:sp>
    </p:spTree>
    <p:extLst>
      <p:ext uri="{BB962C8B-B14F-4D97-AF65-F5344CB8AC3E}">
        <p14:creationId xmlns:p14="http://schemas.microsoft.com/office/powerpoint/2010/main" val="395649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FE3B-FA03-4093-A110-81EA364A51AA}"/>
              </a:ext>
            </a:extLst>
          </p:cNvPr>
          <p:cNvSpPr>
            <a:spLocks noGrp="1"/>
          </p:cNvSpPr>
          <p:nvPr>
            <p:ph type="title"/>
          </p:nvPr>
        </p:nvSpPr>
        <p:spPr/>
        <p:txBody>
          <a:bodyPr/>
          <a:lstStyle/>
          <a:p>
            <a:r>
              <a:rPr lang="en-IN" dirty="0"/>
              <a:t>Conclusion and future direction</a:t>
            </a:r>
          </a:p>
        </p:txBody>
      </p:sp>
      <p:sp>
        <p:nvSpPr>
          <p:cNvPr id="3" name="Content Placeholder 2">
            <a:extLst>
              <a:ext uri="{FF2B5EF4-FFF2-40B4-BE49-F238E27FC236}">
                <a16:creationId xmlns:a16="http://schemas.microsoft.com/office/drawing/2014/main" id="{2CE66B08-A6E6-4B4A-B683-A40580DFB833}"/>
              </a:ext>
            </a:extLst>
          </p:cNvPr>
          <p:cNvSpPr>
            <a:spLocks noGrp="1"/>
          </p:cNvSpPr>
          <p:nvPr>
            <p:ph idx="1"/>
          </p:nvPr>
        </p:nvSpPr>
        <p:spPr/>
        <p:txBody>
          <a:bodyPr/>
          <a:lstStyle/>
          <a:p>
            <a:r>
              <a:rPr lang="en-IN" dirty="0">
                <a:effectLst/>
              </a:rPr>
              <a:t>. All this data and insights could be utilized by both new and existing restaurant chains. For example, Indian restaurant category and cafés appears to be the common restaurant culture in India, therefore, venturing into any one of these venue categories reduces the possibility of poor in-flow of customers.</a:t>
            </a:r>
          </a:p>
          <a:p>
            <a:r>
              <a:rPr lang="en-IN" dirty="0"/>
              <a:t>This analysis could be further enhanced by adding: 					 (</a:t>
            </a:r>
            <a:r>
              <a:rPr lang="en-IN" dirty="0" err="1"/>
              <a:t>i</a:t>
            </a:r>
            <a:r>
              <a:rPr lang="en-IN" dirty="0"/>
              <a:t>) reviews and ratings data of each venue category.(can help in understanding user acceptance).									</a:t>
            </a:r>
          </a:p>
          <a:p>
            <a:pPr marL="0" indent="0">
              <a:buNone/>
            </a:pPr>
            <a:r>
              <a:rPr lang="en-IN" dirty="0"/>
              <a:t>   (ii</a:t>
            </a:r>
            <a:r>
              <a:rPr lang="en-IN"/>
              <a:t>) venue menus.</a:t>
            </a:r>
            <a:r>
              <a:rPr lang="en-IN" dirty="0"/>
              <a:t>		</a:t>
            </a:r>
          </a:p>
        </p:txBody>
      </p:sp>
    </p:spTree>
    <p:extLst>
      <p:ext uri="{BB962C8B-B14F-4D97-AF65-F5344CB8AC3E}">
        <p14:creationId xmlns:p14="http://schemas.microsoft.com/office/powerpoint/2010/main" val="357247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AB0C-2FE5-4905-8F79-E68C41F35B7E}"/>
              </a:ext>
            </a:extLst>
          </p:cNvPr>
          <p:cNvSpPr>
            <a:spLocks noGrp="1"/>
          </p:cNvSpPr>
          <p:nvPr>
            <p:ph type="title"/>
          </p:nvPr>
        </p:nvSpPr>
        <p:spPr/>
        <p:txBody>
          <a:bodyPr/>
          <a:lstStyle/>
          <a:p>
            <a:r>
              <a:rPr lang="en-IN" dirty="0"/>
              <a:t>How this helps restaurant chains?</a:t>
            </a:r>
          </a:p>
        </p:txBody>
      </p:sp>
      <p:sp>
        <p:nvSpPr>
          <p:cNvPr id="3" name="Content Placeholder 2">
            <a:extLst>
              <a:ext uri="{FF2B5EF4-FFF2-40B4-BE49-F238E27FC236}">
                <a16:creationId xmlns:a16="http://schemas.microsoft.com/office/drawing/2014/main" id="{42168D6C-CBB6-403C-AB3D-6BDD9597052F}"/>
              </a:ext>
            </a:extLst>
          </p:cNvPr>
          <p:cNvSpPr>
            <a:spLocks noGrp="1"/>
          </p:cNvSpPr>
          <p:nvPr>
            <p:ph idx="1"/>
          </p:nvPr>
        </p:nvSpPr>
        <p:spPr/>
        <p:txBody>
          <a:bodyPr/>
          <a:lstStyle/>
          <a:p>
            <a:r>
              <a:rPr lang="en-IN" dirty="0"/>
              <a:t>Finding similar cities in terms of Restaurant venue category helps restaurant chains to narrow down on certain cities where the restaurant culture is inclined towards their venue category.</a:t>
            </a:r>
          </a:p>
          <a:p>
            <a:r>
              <a:rPr lang="en-IN" dirty="0"/>
              <a:t>They can get an insight on the most common venue categories prevalent in India.</a:t>
            </a:r>
          </a:p>
          <a:p>
            <a:r>
              <a:rPr lang="en-IN" dirty="0"/>
              <a:t>New businesses can look for similar cities to initially start their restaurant.</a:t>
            </a:r>
          </a:p>
          <a:p>
            <a:r>
              <a:rPr lang="en-IN" dirty="0"/>
              <a:t>Existing businesses can look for cities where the probability of low acceptance and inflow of customers is reduced.</a:t>
            </a:r>
          </a:p>
        </p:txBody>
      </p:sp>
    </p:spTree>
    <p:extLst>
      <p:ext uri="{BB962C8B-B14F-4D97-AF65-F5344CB8AC3E}">
        <p14:creationId xmlns:p14="http://schemas.microsoft.com/office/powerpoint/2010/main" val="32045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3085-7EE7-4336-812C-DDC7C1764FD0}"/>
              </a:ext>
            </a:extLst>
          </p:cNvPr>
          <p:cNvSpPr>
            <a:spLocks noGrp="1"/>
          </p:cNvSpPr>
          <p:nvPr>
            <p:ph type="title"/>
          </p:nvPr>
        </p:nvSpPr>
        <p:spPr/>
        <p:txBody>
          <a:bodyPr/>
          <a:lstStyle/>
          <a:p>
            <a:r>
              <a:rPr lang="en-IN" dirty="0"/>
              <a:t>Data, extraction and cleaning</a:t>
            </a:r>
          </a:p>
        </p:txBody>
      </p:sp>
      <p:sp>
        <p:nvSpPr>
          <p:cNvPr id="3" name="Content Placeholder 2">
            <a:extLst>
              <a:ext uri="{FF2B5EF4-FFF2-40B4-BE49-F238E27FC236}">
                <a16:creationId xmlns:a16="http://schemas.microsoft.com/office/drawing/2014/main" id="{FB9096AF-AA8E-41AF-9BB8-19E7491A0781}"/>
              </a:ext>
            </a:extLst>
          </p:cNvPr>
          <p:cNvSpPr>
            <a:spLocks noGrp="1"/>
          </p:cNvSpPr>
          <p:nvPr>
            <p:ph idx="1"/>
          </p:nvPr>
        </p:nvSpPr>
        <p:spPr/>
        <p:txBody>
          <a:bodyPr/>
          <a:lstStyle/>
          <a:p>
            <a:r>
              <a:rPr lang="en-IN" dirty="0"/>
              <a:t>Populous cities of India dataset scrapped from Wikipedia. (Link: </a:t>
            </a:r>
            <a:r>
              <a:rPr lang="en-IN" dirty="0">
                <a:effectLst/>
                <a:hlinkClick r:id="rId2"/>
              </a:rPr>
              <a:t>https://en.wikipedia.org/wiki/List_of_cities_in_India_by_population</a:t>
            </a:r>
            <a:r>
              <a:rPr lang="en-IN" dirty="0">
                <a:effectLst/>
              </a:rPr>
              <a:t>)</a:t>
            </a:r>
          </a:p>
          <a:p>
            <a:r>
              <a:rPr lang="en-IN" dirty="0">
                <a:effectLst/>
              </a:rPr>
              <a:t>Original data contains a list of 300 cities, top 45 cities has been utilized for this project.</a:t>
            </a:r>
          </a:p>
          <a:p>
            <a:r>
              <a:rPr lang="en-IN" dirty="0">
                <a:effectLst/>
              </a:rPr>
              <a:t>Venue and venue category for every city has been collected from Foursquare API.</a:t>
            </a:r>
          </a:p>
          <a:p>
            <a:r>
              <a:rPr lang="en-IN" dirty="0">
                <a:effectLst/>
              </a:rPr>
              <a:t>Venue limit has been placed at 100 and city radius at 60,000 meters.</a:t>
            </a:r>
          </a:p>
          <a:p>
            <a:r>
              <a:rPr lang="en-IN" dirty="0">
                <a:effectLst/>
              </a:rPr>
              <a:t>Both the datasets has been combined to form a dataset with all 45 cities and their corresponding 20 most common venue categories.</a:t>
            </a:r>
            <a:endParaRPr lang="en-IN" dirty="0"/>
          </a:p>
        </p:txBody>
      </p:sp>
    </p:spTree>
    <p:extLst>
      <p:ext uri="{BB962C8B-B14F-4D97-AF65-F5344CB8AC3E}">
        <p14:creationId xmlns:p14="http://schemas.microsoft.com/office/powerpoint/2010/main" val="292465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D36B6-0DD4-4CEC-8C98-6A8287B848CB}"/>
              </a:ext>
            </a:extLst>
          </p:cNvPr>
          <p:cNvSpPr>
            <a:spLocks noGrp="1"/>
          </p:cNvSpPr>
          <p:nvPr>
            <p:ph type="title"/>
          </p:nvPr>
        </p:nvSpPr>
        <p:spPr/>
        <p:txBody>
          <a:bodyPr/>
          <a:lstStyle/>
          <a:p>
            <a:r>
              <a:rPr lang="en-IN" dirty="0"/>
              <a:t>Algorithm applied</a:t>
            </a:r>
          </a:p>
        </p:txBody>
      </p:sp>
      <p:sp>
        <p:nvSpPr>
          <p:cNvPr id="3" name="Content Placeholder 2">
            <a:extLst>
              <a:ext uri="{FF2B5EF4-FFF2-40B4-BE49-F238E27FC236}">
                <a16:creationId xmlns:a16="http://schemas.microsoft.com/office/drawing/2014/main" id="{9B83A426-C617-412E-8F24-3BBB148E6596}"/>
              </a:ext>
            </a:extLst>
          </p:cNvPr>
          <p:cNvSpPr>
            <a:spLocks noGrp="1"/>
          </p:cNvSpPr>
          <p:nvPr>
            <p:ph idx="1"/>
          </p:nvPr>
        </p:nvSpPr>
        <p:spPr/>
        <p:txBody>
          <a:bodyPr/>
          <a:lstStyle/>
          <a:p>
            <a:r>
              <a:rPr lang="en-IN" dirty="0"/>
              <a:t>Since we wanted the cities to be grouped into similar clusters, K-means algorithm has been applied to the final dataset.</a:t>
            </a:r>
          </a:p>
          <a:p>
            <a:r>
              <a:rPr lang="en-IN" dirty="0"/>
              <a:t>As a result the dataset has been clustered to 5 different clusters.</a:t>
            </a:r>
          </a:p>
          <a:p>
            <a:endParaRPr lang="en-IN" dirty="0"/>
          </a:p>
        </p:txBody>
      </p:sp>
      <p:graphicFrame>
        <p:nvGraphicFramePr>
          <p:cNvPr id="4" name="Table 3">
            <a:extLst>
              <a:ext uri="{FF2B5EF4-FFF2-40B4-BE49-F238E27FC236}">
                <a16:creationId xmlns:a16="http://schemas.microsoft.com/office/drawing/2014/main" id="{4C78A7DC-AECB-4B68-9715-917F094E6FCB}"/>
              </a:ext>
            </a:extLst>
          </p:cNvPr>
          <p:cNvGraphicFramePr>
            <a:graphicFrameLocks noGrp="1"/>
          </p:cNvGraphicFramePr>
          <p:nvPr>
            <p:extLst>
              <p:ext uri="{D42A27DB-BD31-4B8C-83A1-F6EECF244321}">
                <p14:modId xmlns:p14="http://schemas.microsoft.com/office/powerpoint/2010/main" val="1910793805"/>
              </p:ext>
            </p:extLst>
          </p:nvPr>
        </p:nvGraphicFramePr>
        <p:xfrm>
          <a:off x="2758141" y="3863555"/>
          <a:ext cx="5725160" cy="1394653"/>
        </p:xfrm>
        <a:graphic>
          <a:graphicData uri="http://schemas.openxmlformats.org/drawingml/2006/table">
            <a:tbl>
              <a:tblPr firstRow="1" firstCol="1" bandRow="1">
                <a:tableStyleId>{5C22544A-7EE6-4342-B048-85BDC9FD1C3A}</a:tableStyleId>
              </a:tblPr>
              <a:tblGrid>
                <a:gridCol w="2862580">
                  <a:extLst>
                    <a:ext uri="{9D8B030D-6E8A-4147-A177-3AD203B41FA5}">
                      <a16:colId xmlns:a16="http://schemas.microsoft.com/office/drawing/2014/main" val="4178670176"/>
                    </a:ext>
                  </a:extLst>
                </a:gridCol>
                <a:gridCol w="2862580">
                  <a:extLst>
                    <a:ext uri="{9D8B030D-6E8A-4147-A177-3AD203B41FA5}">
                      <a16:colId xmlns:a16="http://schemas.microsoft.com/office/drawing/2014/main" val="645271682"/>
                    </a:ext>
                  </a:extLst>
                </a:gridCol>
              </a:tblGrid>
              <a:tr h="0">
                <a:tc>
                  <a:txBody>
                    <a:bodyPr/>
                    <a:lstStyle/>
                    <a:p>
                      <a:pPr algn="ctr">
                        <a:lnSpc>
                          <a:spcPct val="107000"/>
                        </a:lnSpc>
                        <a:spcAft>
                          <a:spcPts val="0"/>
                        </a:spcAft>
                      </a:pPr>
                      <a:r>
                        <a:rPr lang="en-IN" sz="1500">
                          <a:effectLst/>
                        </a:rPr>
                        <a:t>Cluster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a:effectLst/>
                        </a:rPr>
                        <a:t>Number of cities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6139913"/>
                  </a:ext>
                </a:extLst>
              </a:tr>
              <a:tr h="0">
                <a:tc>
                  <a:txBody>
                    <a:bodyPr/>
                    <a:lstStyle/>
                    <a:p>
                      <a:pPr algn="ctr">
                        <a:lnSpc>
                          <a:spcPct val="107000"/>
                        </a:lnSpc>
                        <a:spcAft>
                          <a:spcPts val="0"/>
                        </a:spcAft>
                      </a:pPr>
                      <a:r>
                        <a:rPr lang="en-IN" sz="1500">
                          <a:effectLst/>
                        </a:rPr>
                        <a:t>Cluster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3117539"/>
                  </a:ext>
                </a:extLst>
              </a:tr>
              <a:tr h="0">
                <a:tc>
                  <a:txBody>
                    <a:bodyPr/>
                    <a:lstStyle/>
                    <a:p>
                      <a:pPr algn="ctr">
                        <a:lnSpc>
                          <a:spcPct val="107000"/>
                        </a:lnSpc>
                        <a:spcAft>
                          <a:spcPts val="0"/>
                        </a:spcAft>
                      </a:pPr>
                      <a:r>
                        <a:rPr lang="en-IN" sz="1500">
                          <a:effectLst/>
                        </a:rPr>
                        <a:t>Cluster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0718096"/>
                  </a:ext>
                </a:extLst>
              </a:tr>
              <a:tr h="0">
                <a:tc>
                  <a:txBody>
                    <a:bodyPr/>
                    <a:lstStyle/>
                    <a:p>
                      <a:pPr algn="ctr">
                        <a:lnSpc>
                          <a:spcPct val="107000"/>
                        </a:lnSpc>
                        <a:spcAft>
                          <a:spcPts val="0"/>
                        </a:spcAft>
                      </a:pPr>
                      <a:r>
                        <a:rPr lang="en-IN" sz="1500">
                          <a:effectLst/>
                        </a:rPr>
                        <a:t>Cluster 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a:effectLst/>
                        </a:rPr>
                        <a:t>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7859460"/>
                  </a:ext>
                </a:extLst>
              </a:tr>
              <a:tr h="0">
                <a:tc>
                  <a:txBody>
                    <a:bodyPr/>
                    <a:lstStyle/>
                    <a:p>
                      <a:pPr algn="ctr">
                        <a:lnSpc>
                          <a:spcPct val="107000"/>
                        </a:lnSpc>
                        <a:spcAft>
                          <a:spcPts val="0"/>
                        </a:spcAft>
                      </a:pPr>
                      <a:r>
                        <a:rPr lang="en-IN" sz="1500">
                          <a:effectLst/>
                        </a:rPr>
                        <a:t>Cluster 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2200981"/>
                  </a:ext>
                </a:extLst>
              </a:tr>
              <a:tr h="0">
                <a:tc>
                  <a:txBody>
                    <a:bodyPr/>
                    <a:lstStyle/>
                    <a:p>
                      <a:pPr algn="ctr">
                        <a:lnSpc>
                          <a:spcPct val="107000"/>
                        </a:lnSpc>
                        <a:spcAft>
                          <a:spcPts val="0"/>
                        </a:spcAft>
                      </a:pPr>
                      <a:r>
                        <a:rPr lang="en-IN" sz="1500">
                          <a:effectLst/>
                        </a:rPr>
                        <a:t>Cluster 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500" dirty="0">
                          <a:effectLst/>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6035390"/>
                  </a:ext>
                </a:extLst>
              </a:tr>
            </a:tbl>
          </a:graphicData>
        </a:graphic>
      </p:graphicFrame>
    </p:spTree>
    <p:extLst>
      <p:ext uri="{BB962C8B-B14F-4D97-AF65-F5344CB8AC3E}">
        <p14:creationId xmlns:p14="http://schemas.microsoft.com/office/powerpoint/2010/main" val="189431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3138-DB39-4B5C-BCE5-6D55372CF421}"/>
              </a:ext>
            </a:extLst>
          </p:cNvPr>
          <p:cNvSpPr>
            <a:spLocks noGrp="1"/>
          </p:cNvSpPr>
          <p:nvPr>
            <p:ph type="title"/>
          </p:nvPr>
        </p:nvSpPr>
        <p:spPr>
          <a:xfrm>
            <a:off x="919119" y="325515"/>
            <a:ext cx="10353761" cy="1326321"/>
          </a:xfrm>
        </p:spPr>
        <p:txBody>
          <a:bodyPr/>
          <a:lstStyle/>
          <a:p>
            <a:r>
              <a:rPr lang="en-IN" dirty="0"/>
              <a:t>Visualization of the clusters on map</a:t>
            </a:r>
          </a:p>
        </p:txBody>
      </p:sp>
      <p:pic>
        <p:nvPicPr>
          <p:cNvPr id="4" name="Picture 3">
            <a:extLst>
              <a:ext uri="{FF2B5EF4-FFF2-40B4-BE49-F238E27FC236}">
                <a16:creationId xmlns:a16="http://schemas.microsoft.com/office/drawing/2014/main" id="{344F26CA-B253-4BCA-93FC-CD2398397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222" y="1323123"/>
            <a:ext cx="4663844" cy="5357324"/>
          </a:xfrm>
          <a:prstGeom prst="rect">
            <a:avLst/>
          </a:prstGeom>
        </p:spPr>
      </p:pic>
    </p:spTree>
    <p:extLst>
      <p:ext uri="{BB962C8B-B14F-4D97-AF65-F5344CB8AC3E}">
        <p14:creationId xmlns:p14="http://schemas.microsoft.com/office/powerpoint/2010/main" val="67483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10A0-D57A-427A-AAD4-9F52D93953BF}"/>
              </a:ext>
            </a:extLst>
          </p:cNvPr>
          <p:cNvSpPr>
            <a:spLocks noGrp="1"/>
          </p:cNvSpPr>
          <p:nvPr>
            <p:ph type="title"/>
          </p:nvPr>
        </p:nvSpPr>
        <p:spPr/>
        <p:txBody>
          <a:bodyPr/>
          <a:lstStyle/>
          <a:p>
            <a:r>
              <a:rPr lang="en-IN" dirty="0">
                <a:effectLst/>
              </a:rPr>
              <a:t>List of Cluster 1 Cities:</a:t>
            </a:r>
            <a:endParaRPr lang="en-IN" dirty="0"/>
          </a:p>
        </p:txBody>
      </p:sp>
      <p:pic>
        <p:nvPicPr>
          <p:cNvPr id="4" name="Picture 3">
            <a:extLst>
              <a:ext uri="{FF2B5EF4-FFF2-40B4-BE49-F238E27FC236}">
                <a16:creationId xmlns:a16="http://schemas.microsoft.com/office/drawing/2014/main" id="{5D5E420A-5D5B-4ED4-A4CC-163EE72EC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171" y="3108932"/>
            <a:ext cx="8283658" cy="640135"/>
          </a:xfrm>
          <a:prstGeom prst="rect">
            <a:avLst/>
          </a:prstGeom>
        </p:spPr>
      </p:pic>
    </p:spTree>
    <p:extLst>
      <p:ext uri="{BB962C8B-B14F-4D97-AF65-F5344CB8AC3E}">
        <p14:creationId xmlns:p14="http://schemas.microsoft.com/office/powerpoint/2010/main" val="311106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68AE-54A7-4563-88DA-D893BD2CBD91}"/>
              </a:ext>
            </a:extLst>
          </p:cNvPr>
          <p:cNvSpPr>
            <a:spLocks noGrp="1"/>
          </p:cNvSpPr>
          <p:nvPr>
            <p:ph type="title"/>
          </p:nvPr>
        </p:nvSpPr>
        <p:spPr/>
        <p:txBody>
          <a:bodyPr/>
          <a:lstStyle/>
          <a:p>
            <a:r>
              <a:rPr lang="en-IN" dirty="0">
                <a:effectLst/>
              </a:rPr>
              <a:t>List of Cluster 2 Cities:</a:t>
            </a:r>
            <a:endParaRPr lang="en-IN" dirty="0"/>
          </a:p>
        </p:txBody>
      </p:sp>
      <p:pic>
        <p:nvPicPr>
          <p:cNvPr id="4" name="Picture 3">
            <a:extLst>
              <a:ext uri="{FF2B5EF4-FFF2-40B4-BE49-F238E27FC236}">
                <a16:creationId xmlns:a16="http://schemas.microsoft.com/office/drawing/2014/main" id="{482F022A-4069-4D38-B130-A8F9B0DF1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361" y="1821040"/>
            <a:ext cx="8733277" cy="3215919"/>
          </a:xfrm>
          <a:prstGeom prst="rect">
            <a:avLst/>
          </a:prstGeom>
        </p:spPr>
      </p:pic>
    </p:spTree>
    <p:extLst>
      <p:ext uri="{BB962C8B-B14F-4D97-AF65-F5344CB8AC3E}">
        <p14:creationId xmlns:p14="http://schemas.microsoft.com/office/powerpoint/2010/main" val="1872149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A090-2B99-4228-9D9A-36F81313ED76}"/>
              </a:ext>
            </a:extLst>
          </p:cNvPr>
          <p:cNvSpPr>
            <a:spLocks noGrp="1"/>
          </p:cNvSpPr>
          <p:nvPr>
            <p:ph type="title"/>
          </p:nvPr>
        </p:nvSpPr>
        <p:spPr/>
        <p:txBody>
          <a:bodyPr/>
          <a:lstStyle/>
          <a:p>
            <a:r>
              <a:rPr lang="en-IN" dirty="0">
                <a:effectLst/>
              </a:rPr>
              <a:t>List of Cluster 3 Cities:</a:t>
            </a:r>
            <a:br>
              <a:rPr lang="en-IN" dirty="0">
                <a:effectLst/>
              </a:rPr>
            </a:br>
            <a:endParaRPr lang="en-IN" dirty="0"/>
          </a:p>
        </p:txBody>
      </p:sp>
      <p:pic>
        <p:nvPicPr>
          <p:cNvPr id="4" name="Picture 3">
            <a:extLst>
              <a:ext uri="{FF2B5EF4-FFF2-40B4-BE49-F238E27FC236}">
                <a16:creationId xmlns:a16="http://schemas.microsoft.com/office/drawing/2014/main" id="{C01F4808-53E5-47A2-8373-085CE3911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793" y="1567359"/>
            <a:ext cx="7879763" cy="4983912"/>
          </a:xfrm>
          <a:prstGeom prst="rect">
            <a:avLst/>
          </a:prstGeom>
        </p:spPr>
      </p:pic>
    </p:spTree>
    <p:extLst>
      <p:ext uri="{BB962C8B-B14F-4D97-AF65-F5344CB8AC3E}">
        <p14:creationId xmlns:p14="http://schemas.microsoft.com/office/powerpoint/2010/main" val="816015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2303-038A-41C0-AAB2-7D97B4D78531}"/>
              </a:ext>
            </a:extLst>
          </p:cNvPr>
          <p:cNvSpPr>
            <a:spLocks noGrp="1"/>
          </p:cNvSpPr>
          <p:nvPr>
            <p:ph type="title"/>
          </p:nvPr>
        </p:nvSpPr>
        <p:spPr/>
        <p:txBody>
          <a:bodyPr/>
          <a:lstStyle/>
          <a:p>
            <a:r>
              <a:rPr lang="en-IN" dirty="0">
                <a:effectLst/>
              </a:rPr>
              <a:t>List of Cluster 4 Cities:</a:t>
            </a:r>
            <a:br>
              <a:rPr lang="en-IN" dirty="0">
                <a:effectLst/>
              </a:rPr>
            </a:br>
            <a:endParaRPr lang="en-IN" dirty="0"/>
          </a:p>
        </p:txBody>
      </p:sp>
      <p:pic>
        <p:nvPicPr>
          <p:cNvPr id="4" name="Picture 3">
            <a:extLst>
              <a:ext uri="{FF2B5EF4-FFF2-40B4-BE49-F238E27FC236}">
                <a16:creationId xmlns:a16="http://schemas.microsoft.com/office/drawing/2014/main" id="{768DF22E-25FD-48A0-90C8-45281987A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825" y="2716468"/>
            <a:ext cx="7506350" cy="1425063"/>
          </a:xfrm>
          <a:prstGeom prst="rect">
            <a:avLst/>
          </a:prstGeom>
        </p:spPr>
      </p:pic>
    </p:spTree>
    <p:extLst>
      <p:ext uri="{BB962C8B-B14F-4D97-AF65-F5344CB8AC3E}">
        <p14:creationId xmlns:p14="http://schemas.microsoft.com/office/powerpoint/2010/main" val="1491275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37</TotalTime>
  <Words>583</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Analysis of Populous Cities of India to find cities with similar restaurant culture </vt:lpstr>
      <vt:lpstr>How this helps restaurant chains?</vt:lpstr>
      <vt:lpstr>Data, extraction and cleaning</vt:lpstr>
      <vt:lpstr>Algorithm applied</vt:lpstr>
      <vt:lpstr>Visualization of the clusters on map</vt:lpstr>
      <vt:lpstr>List of Cluster 1 Cities:</vt:lpstr>
      <vt:lpstr>List of Cluster 2 Cities:</vt:lpstr>
      <vt:lpstr>List of Cluster 3 Cities: </vt:lpstr>
      <vt:lpstr>List of Cluster 4 Cities: </vt:lpstr>
      <vt:lpstr>List of Cluster 5 Cities: </vt:lpstr>
      <vt:lpstr>Results</vt:lpstr>
      <vt:lpstr>Conclusion and 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Populous Cities of India to find cities with similar restaurant culture</dc:title>
  <dc:creator>Srinivas Pedagandham</dc:creator>
  <cp:lastModifiedBy>Srinivas Pedagandham</cp:lastModifiedBy>
  <cp:revision>5</cp:revision>
  <dcterms:created xsi:type="dcterms:W3CDTF">2020-05-06T13:05:32Z</dcterms:created>
  <dcterms:modified xsi:type="dcterms:W3CDTF">2020-05-06T13:43:01Z</dcterms:modified>
</cp:coreProperties>
</file>