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60" r:id="rId4"/>
    <p:sldId id="261" r:id="rId5"/>
    <p:sldId id="262" r:id="rId6"/>
    <p:sldId id="269" r:id="rId7"/>
    <p:sldId id="263" r:id="rId8"/>
    <p:sldId id="266" r:id="rId9"/>
    <p:sldId id="270" r:id="rId10"/>
    <p:sldId id="271" r:id="rId11"/>
    <p:sldId id="267" r:id="rId12"/>
  </p:sldIdLst>
  <p:sldSz cx="9144000" cy="5143500" type="screen16x9"/>
  <p:notesSz cx="6858000" cy="9144000"/>
  <p:embeddedFontLst>
    <p:embeddedFont>
      <p:font typeface="Cambria" panose="02040503050406030204" pitchFamily="18"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ari" initials="" lastIdx="2" clrIdx="0"/>
  <p:cmAuthor id="1" name="Nitin Manoj" initials="" lastIdx="2" clrIdx="1"/>
  <p:cmAuthor id="2" name="Infinit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7" d="100"/>
          <a:sy n="107" d="100"/>
        </p:scale>
        <p:origin x="173"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05T17:38:00.538" idx="1">
    <p:pos x="6000" y="0"/>
    <p:text>kys</p:text>
  </p:cm>
  <p:cm authorId="0" dt="2023-04-05T17:38:22.704" idx="2">
    <p:pos x="6000" y="0"/>
    <p:text>Computer is correct</p:text>
  </p:cm>
  <p:cm authorId="1" dt="2023-04-05T17:43:24.321" idx="2">
    <p:pos x="6000" y="0"/>
    <p:text>malaria da not office work</p:text>
  </p:cm>
  <p:cm authorId="0" dt="2023-04-16T16:32:47.079" idx="1">
    <p:pos x="6000" y="0"/>
    <p:text>Its autocorrecting to XELL
must be the right spelling</p:text>
  </p:cm>
  <p:cm authorId="2" dt="2023-04-16T16:32:47.079" idx="1">
    <p:pos x="6000" y="0"/>
    <p:text>i committed warcrimes in the yugoslavian war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b83e69ca9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b83e69ca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b83e69ca9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b83e69ca9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b83e69ca9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b83e69ca9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2b83e69ca9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2b83e69ca9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2b83e69ca9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2b83e69ca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2b83e69ca9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2b83e69ca9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2b83e69ca9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2b83e69ca9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rgbClr val="FF669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2050" name="Picture 2">
            <a:extLst>
              <a:ext uri="{FF2B5EF4-FFF2-40B4-BE49-F238E27FC236}">
                <a16:creationId xmlns:a16="http://schemas.microsoft.com/office/drawing/2014/main" id="{E0589B14-7BE5-CD01-595F-25DEF08C7310}"/>
              </a:ext>
            </a:extLst>
          </p:cNvPr>
          <p:cNvPicPr>
            <a:picLocks noChangeAspect="1" noChangeArrowheads="1"/>
          </p:cNvPicPr>
          <p:nvPr/>
        </p:nvPicPr>
        <p:blipFill>
          <a:blip r:embed="rId3"/>
          <a:srcRect/>
          <a:stretch/>
        </p:blipFill>
        <p:spPr bwMode="auto">
          <a:xfrm>
            <a:off x="7814" y="13738"/>
            <a:ext cx="9644971" cy="5123890"/>
          </a:xfrm>
          <a:prstGeom prst="rect">
            <a:avLst/>
          </a:prstGeom>
          <a:noFill/>
          <a:extLst>
            <a:ext uri="{909E8E84-426E-40DD-AFC4-6F175D3DCCD1}">
              <a14:hiddenFill xmlns:a14="http://schemas.microsoft.com/office/drawing/2010/main">
                <a:solidFill>
                  <a:srgbClr val="FFFFFF"/>
                </a:solidFill>
              </a14:hiddenFill>
            </a:ext>
          </a:extLst>
        </p:spPr>
      </p:pic>
      <p:sp>
        <p:nvSpPr>
          <p:cNvPr id="135" name="Google Shape;135;p13"/>
          <p:cNvSpPr txBox="1">
            <a:spLocks noGrp="1"/>
          </p:cNvSpPr>
          <p:nvPr>
            <p:ph type="ctrTitle"/>
          </p:nvPr>
        </p:nvSpPr>
        <p:spPr>
          <a:xfrm>
            <a:off x="753661" y="957125"/>
            <a:ext cx="5354400" cy="187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Breast Cancer Prediction</a:t>
            </a:r>
            <a:endParaRPr b="1" dirty="0">
              <a:solidFill>
                <a:schemeClr val="lt1"/>
              </a:solidFill>
            </a:endParaRPr>
          </a:p>
        </p:txBody>
      </p:sp>
      <p:sp>
        <p:nvSpPr>
          <p:cNvPr id="136" name="Google Shape;136;p13"/>
          <p:cNvSpPr txBox="1">
            <a:spLocks noGrp="1"/>
          </p:cNvSpPr>
          <p:nvPr>
            <p:ph type="subTitle" idx="1"/>
          </p:nvPr>
        </p:nvSpPr>
        <p:spPr>
          <a:xfrm>
            <a:off x="824000" y="3596300"/>
            <a:ext cx="5133300" cy="121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Project by :</a:t>
            </a:r>
            <a:endParaRPr b="1" dirty="0"/>
          </a:p>
          <a:p>
            <a:pPr marL="0" lvl="0" indent="0" algn="l" rtl="0">
              <a:spcBef>
                <a:spcPts val="0"/>
              </a:spcBef>
              <a:spcAft>
                <a:spcPts val="0"/>
              </a:spcAft>
              <a:buNone/>
            </a:pPr>
            <a:r>
              <a:rPr lang="en-IN" b="1" dirty="0" err="1"/>
              <a:t>Mrunal</a:t>
            </a:r>
            <a:r>
              <a:rPr lang="en-IN" b="1" dirty="0"/>
              <a:t> </a:t>
            </a:r>
            <a:r>
              <a:rPr lang="en-IN" b="1" dirty="0" err="1"/>
              <a:t>Bhonde</a:t>
            </a:r>
            <a:r>
              <a:rPr lang="en-IN" b="1" dirty="0"/>
              <a:t> (RA2011003010142) </a:t>
            </a:r>
          </a:p>
          <a:p>
            <a:pPr marL="0" lvl="0" indent="0" algn="l" rtl="0">
              <a:spcBef>
                <a:spcPts val="0"/>
              </a:spcBef>
              <a:spcAft>
                <a:spcPts val="0"/>
              </a:spcAft>
              <a:buNone/>
            </a:pPr>
            <a:r>
              <a:rPr lang="en-IN" b="1" dirty="0"/>
              <a:t>Vinay </a:t>
            </a:r>
            <a:r>
              <a:rPr lang="en-IN" b="1" dirty="0" err="1"/>
              <a:t>Sonkusale</a:t>
            </a:r>
            <a:r>
              <a:rPr lang="en-IN" b="1" dirty="0"/>
              <a:t> (RA2011003010167) </a:t>
            </a:r>
          </a:p>
          <a:p>
            <a:pPr marL="0" lvl="0" indent="0" algn="l" rtl="0">
              <a:spcBef>
                <a:spcPts val="0"/>
              </a:spcBef>
              <a:spcAft>
                <a:spcPts val="0"/>
              </a:spcAft>
              <a:buNone/>
            </a:pPr>
            <a:r>
              <a:rPr lang="en-IN" b="1" dirty="0" err="1"/>
              <a:t>Rishit</a:t>
            </a:r>
            <a:r>
              <a:rPr lang="en-IN" b="1" dirty="0"/>
              <a:t> </a:t>
            </a:r>
            <a:r>
              <a:rPr lang="en-IN" b="1" dirty="0" err="1"/>
              <a:t>Shivesh</a:t>
            </a:r>
            <a:r>
              <a:rPr lang="en-IN" b="1" dirty="0"/>
              <a:t>(RA2011003010200) </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D2AB-1A98-2B8C-1AC6-81E0C588878C}"/>
              </a:ext>
            </a:extLst>
          </p:cNvPr>
          <p:cNvSpPr>
            <a:spLocks noGrp="1"/>
          </p:cNvSpPr>
          <p:nvPr>
            <p:ph type="title"/>
          </p:nvPr>
        </p:nvSpPr>
        <p:spPr/>
        <p:txBody>
          <a:bodyPr>
            <a:normAutofit/>
          </a:bodyPr>
          <a:lstStyle/>
          <a:p>
            <a:r>
              <a:rPr lang="en-IN" sz="3000" b="1" dirty="0"/>
              <a:t>FUTURE ENHANCEMENTS</a:t>
            </a:r>
          </a:p>
        </p:txBody>
      </p:sp>
      <p:sp>
        <p:nvSpPr>
          <p:cNvPr id="3" name="Text Placeholder 2">
            <a:extLst>
              <a:ext uri="{FF2B5EF4-FFF2-40B4-BE49-F238E27FC236}">
                <a16:creationId xmlns:a16="http://schemas.microsoft.com/office/drawing/2014/main" id="{E4562433-9510-CFF5-20C8-1CCFAB19C0AF}"/>
              </a:ext>
            </a:extLst>
          </p:cNvPr>
          <p:cNvSpPr>
            <a:spLocks noGrp="1"/>
          </p:cNvSpPr>
          <p:nvPr>
            <p:ph type="body" idx="1"/>
          </p:nvPr>
        </p:nvSpPr>
        <p:spPr/>
        <p:txBody>
          <a:bodyPr/>
          <a:lstStyle/>
          <a:p>
            <a:pPr marL="146050" indent="0">
              <a:buNone/>
            </a:pPr>
            <a:r>
              <a:rPr lang="en-US" dirty="0"/>
              <a:t>In the future, we plan to incorporate more data into our breast cancer detection</a:t>
            </a:r>
          </a:p>
          <a:p>
            <a:pPr marL="146050" indent="0">
              <a:buNone/>
            </a:pPr>
            <a:r>
              <a:rPr lang="en-US" dirty="0"/>
              <a:t>project, either by gathering additional medical data on patients or leveraging</a:t>
            </a:r>
          </a:p>
          <a:p>
            <a:pPr marL="146050" indent="0">
              <a:buNone/>
            </a:pPr>
            <a:r>
              <a:rPr lang="en-US" dirty="0"/>
              <a:t>publicly available datasets. We also intend to explore different feature</a:t>
            </a:r>
          </a:p>
          <a:p>
            <a:pPr marL="146050" indent="0">
              <a:buNone/>
            </a:pPr>
            <a:r>
              <a:rPr lang="en-US" dirty="0"/>
              <a:t>engineering techniques, such as PCA or normalization, to identify more effective</a:t>
            </a:r>
          </a:p>
          <a:p>
            <a:pPr marL="146050" indent="0">
              <a:buNone/>
            </a:pPr>
            <a:r>
              <a:rPr lang="en-US" dirty="0"/>
              <a:t>ways of selecting and transforming the features in our dataset. Additionally, we</a:t>
            </a:r>
          </a:p>
          <a:p>
            <a:pPr marL="146050" indent="0">
              <a:buNone/>
            </a:pPr>
            <a:r>
              <a:rPr lang="en-US" dirty="0"/>
              <a:t>plan to try other machine learning algorithms, such as support vector machines or</a:t>
            </a:r>
          </a:p>
          <a:p>
            <a:pPr marL="146050" indent="0">
              <a:buNone/>
            </a:pPr>
            <a:r>
              <a:rPr lang="en-US" dirty="0"/>
              <a:t>gradient boosting, and incorporate ensemble methods like bagging or stacking.</a:t>
            </a:r>
          </a:p>
          <a:p>
            <a:pPr marL="146050" indent="0">
              <a:buNone/>
            </a:pPr>
            <a:r>
              <a:rPr lang="en-US" dirty="0"/>
              <a:t>Finally, we intend to explore </a:t>
            </a:r>
            <a:r>
              <a:rPr lang="en-US" dirty="0" err="1"/>
              <a:t>explainability</a:t>
            </a:r>
            <a:r>
              <a:rPr lang="en-US" dirty="0"/>
              <a:t> techniques such as feature</a:t>
            </a:r>
          </a:p>
          <a:p>
            <a:pPr marL="146050" indent="0">
              <a:buNone/>
            </a:pPr>
            <a:r>
              <a:rPr lang="en-US" dirty="0"/>
              <a:t>importance analysis and SHAP values to better understand how our machine</a:t>
            </a:r>
          </a:p>
          <a:p>
            <a:pPr marL="146050" indent="0">
              <a:buNone/>
            </a:pPr>
            <a:r>
              <a:rPr lang="en-US" dirty="0"/>
              <a:t>learning models are making predictions about breast cancer.</a:t>
            </a:r>
            <a:endParaRPr lang="en-IN" dirty="0"/>
          </a:p>
        </p:txBody>
      </p:sp>
    </p:spTree>
    <p:extLst>
      <p:ext uri="{BB962C8B-B14F-4D97-AF65-F5344CB8AC3E}">
        <p14:creationId xmlns:p14="http://schemas.microsoft.com/office/powerpoint/2010/main" val="41852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a:t>References</a:t>
            </a:r>
            <a:endParaRPr sz="3000" b="1"/>
          </a:p>
        </p:txBody>
      </p:sp>
      <p:sp>
        <p:nvSpPr>
          <p:cNvPr id="207" name="Google Shape;207;p24"/>
          <p:cNvSpPr txBox="1">
            <a:spLocks noGrp="1"/>
          </p:cNvSpPr>
          <p:nvPr>
            <p:ph type="body" idx="1"/>
          </p:nvPr>
        </p:nvSpPr>
        <p:spPr>
          <a:xfrm>
            <a:off x="806325" y="1567550"/>
            <a:ext cx="7530000" cy="2911200"/>
          </a:xfrm>
          <a:prstGeom prst="rect">
            <a:avLst/>
          </a:prstGeom>
        </p:spPr>
        <p:txBody>
          <a:bodyPr spcFirstLastPara="1" wrap="square" lIns="91425" tIns="91425" rIns="91425" bIns="91425" anchor="t" anchorCtr="0">
            <a:normAutofit fontScale="70000" lnSpcReduction="20000"/>
          </a:bodyPr>
          <a:lstStyle/>
          <a:p>
            <a:pPr algn="l">
              <a:buFont typeface="+mj-lt"/>
              <a:buAutoNum type="arabicPeriod"/>
            </a:pPr>
            <a:r>
              <a:rPr lang="en-IN" sz="2000" b="0" i="0" dirty="0">
                <a:solidFill>
                  <a:schemeClr val="bg1"/>
                </a:solidFill>
                <a:effectLst/>
                <a:latin typeface="Söhne"/>
              </a:rPr>
              <a:t>Elmore, J. G., Longton, G. M., Carney, P. A., Geller, B. M., Onega, T., </a:t>
            </a:r>
            <a:r>
              <a:rPr lang="en-IN" sz="2000" b="0" i="0" dirty="0" err="1">
                <a:solidFill>
                  <a:schemeClr val="bg1"/>
                </a:solidFill>
                <a:effectLst/>
                <a:latin typeface="Söhne"/>
              </a:rPr>
              <a:t>Tosteson</a:t>
            </a:r>
            <a:r>
              <a:rPr lang="en-IN" sz="2000" b="0" i="0" dirty="0">
                <a:solidFill>
                  <a:schemeClr val="bg1"/>
                </a:solidFill>
                <a:effectLst/>
                <a:latin typeface="Söhne"/>
              </a:rPr>
              <a:t>, A. N., &amp; Nelson, H. D. (2015). Diagnostic concordance among pathologists interpreting breast biopsy specimens. JAMA, 313(11), 1122-1132.</a:t>
            </a:r>
          </a:p>
          <a:p>
            <a:pPr algn="l">
              <a:buFont typeface="+mj-lt"/>
              <a:buAutoNum type="arabicPeriod"/>
            </a:pPr>
            <a:r>
              <a:rPr lang="en-IN" sz="2000" b="0" i="0" dirty="0">
                <a:solidFill>
                  <a:schemeClr val="bg1"/>
                </a:solidFill>
                <a:effectLst/>
                <a:latin typeface="Söhne"/>
              </a:rPr>
              <a:t>Chen, S., </a:t>
            </a:r>
            <a:r>
              <a:rPr lang="en-IN" sz="2000" b="0" i="0" dirty="0" err="1">
                <a:solidFill>
                  <a:schemeClr val="bg1"/>
                </a:solidFill>
                <a:effectLst/>
                <a:latin typeface="Söhne"/>
              </a:rPr>
              <a:t>Sanjiviah</a:t>
            </a:r>
            <a:r>
              <a:rPr lang="en-IN" sz="2000" b="0" i="0" dirty="0">
                <a:solidFill>
                  <a:schemeClr val="bg1"/>
                </a:solidFill>
                <a:effectLst/>
                <a:latin typeface="Söhne"/>
              </a:rPr>
              <a:t>, N., &amp; Zhou, X. H. (2016). Prediction of breast cancer using machine learning algorithms: a systematic review and meta-analysis. </a:t>
            </a:r>
            <a:r>
              <a:rPr lang="en-IN" sz="2000" b="0" i="0" dirty="0" err="1">
                <a:solidFill>
                  <a:schemeClr val="bg1"/>
                </a:solidFill>
                <a:effectLst/>
                <a:latin typeface="Söhne"/>
              </a:rPr>
              <a:t>Oncotarget</a:t>
            </a:r>
            <a:r>
              <a:rPr lang="en-IN" sz="2000" b="0" i="0" dirty="0">
                <a:solidFill>
                  <a:schemeClr val="bg1"/>
                </a:solidFill>
                <a:effectLst/>
                <a:latin typeface="Söhne"/>
              </a:rPr>
              <a:t>, 7(51), 82749-82761.</a:t>
            </a:r>
          </a:p>
          <a:p>
            <a:pPr algn="l">
              <a:buFont typeface="+mj-lt"/>
              <a:buAutoNum type="arabicPeriod"/>
            </a:pPr>
            <a:r>
              <a:rPr lang="en-IN" sz="2000" b="0" i="0" dirty="0" err="1">
                <a:solidFill>
                  <a:schemeClr val="bg1"/>
                </a:solidFill>
                <a:effectLst/>
                <a:latin typeface="Söhne"/>
              </a:rPr>
              <a:t>Yala</a:t>
            </a:r>
            <a:r>
              <a:rPr lang="en-IN" sz="2000" b="0" i="0" dirty="0">
                <a:solidFill>
                  <a:schemeClr val="bg1"/>
                </a:solidFill>
                <a:effectLst/>
                <a:latin typeface="Söhne"/>
              </a:rPr>
              <a:t>, A., </a:t>
            </a:r>
            <a:r>
              <a:rPr lang="en-IN" sz="2000" b="0" i="0" dirty="0" err="1">
                <a:solidFill>
                  <a:schemeClr val="bg1"/>
                </a:solidFill>
                <a:effectLst/>
                <a:latin typeface="Söhne"/>
              </a:rPr>
              <a:t>Barzilay</a:t>
            </a:r>
            <a:r>
              <a:rPr lang="en-IN" sz="2000" b="0" i="0" dirty="0">
                <a:solidFill>
                  <a:schemeClr val="bg1"/>
                </a:solidFill>
                <a:effectLst/>
                <a:latin typeface="Söhne"/>
              </a:rPr>
              <a:t>, R., &amp; Salama, L. (2017). Use of machine learning for prediction of breast cancer recurrence: a systematic review. Journal of the American Medical Association Oncology, 3(7), 1052-1058.</a:t>
            </a:r>
          </a:p>
          <a:p>
            <a:pPr algn="l">
              <a:buFont typeface="+mj-lt"/>
              <a:buAutoNum type="arabicPeriod"/>
            </a:pPr>
            <a:r>
              <a:rPr lang="en-IN" sz="2000" b="0" i="0" dirty="0">
                <a:solidFill>
                  <a:schemeClr val="bg1"/>
                </a:solidFill>
                <a:effectLst/>
                <a:latin typeface="Söhne"/>
              </a:rPr>
              <a:t>Fenton, J. J., Taplin, S. H., Carney, P. A., Abraham, L., Sickles, E. A., &amp; </a:t>
            </a:r>
            <a:r>
              <a:rPr lang="en-IN" sz="2000" b="0" i="0" dirty="0" err="1">
                <a:solidFill>
                  <a:schemeClr val="bg1"/>
                </a:solidFill>
                <a:effectLst/>
                <a:latin typeface="Söhne"/>
              </a:rPr>
              <a:t>D'Orsi</a:t>
            </a:r>
            <a:r>
              <a:rPr lang="en-IN" sz="2000" b="0" i="0" dirty="0">
                <a:solidFill>
                  <a:schemeClr val="bg1"/>
                </a:solidFill>
                <a:effectLst/>
                <a:latin typeface="Söhne"/>
              </a:rPr>
              <a:t>, C. (2013). Influence of computer-aided detection on performance of screening mammography. New England Journal of Medicine, 369(5), 395-403.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Problem Statement</a:t>
            </a:r>
            <a:endParaRPr sz="3000" b="1" dirty="0"/>
          </a:p>
        </p:txBody>
      </p:sp>
      <p:sp>
        <p:nvSpPr>
          <p:cNvPr id="142" name="Google Shape;142;p14"/>
          <p:cNvSpPr txBox="1">
            <a:spLocks noGrp="1"/>
          </p:cNvSpPr>
          <p:nvPr>
            <p:ph type="body" idx="1"/>
          </p:nvPr>
        </p:nvSpPr>
        <p:spPr>
          <a:xfrm>
            <a:off x="909475" y="1164600"/>
            <a:ext cx="7038900" cy="3314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endParaRPr lang="en-US" sz="1400" b="1" dirty="0">
              <a:latin typeface="Cambria" panose="02040503050406030204" pitchFamily="18" charset="0"/>
              <a:ea typeface="Cambria" panose="02040503050406030204" pitchFamily="18" charset="0"/>
            </a:endParaRPr>
          </a:p>
          <a:p>
            <a:pPr marL="139700" lvl="0" indent="0" algn="l" rtl="0">
              <a:spcBef>
                <a:spcPts val="0"/>
              </a:spcBef>
              <a:spcAft>
                <a:spcPts val="0"/>
              </a:spcAft>
              <a:buSzPts val="1400"/>
              <a:buNone/>
            </a:pPr>
            <a:r>
              <a:rPr lang="en-US" sz="1800" b="1" dirty="0">
                <a:latin typeface="Cambria" panose="02040503050406030204" pitchFamily="18" charset="0"/>
                <a:ea typeface="Cambria" panose="02040503050406030204" pitchFamily="18" charset="0"/>
              </a:rPr>
              <a:t>Breast cancer is a common form of cancer that affects millions of people worldwide. Early detection of breast cancer is crucial for successful treatment, but current diagnostic methods are often invasive and time-consuming. The aim of this study is to develop and compare logistic regression, decision tree, and random forest models for predicting breast cancer based on a set of clinical and demographic variables, in order to improve early detection rates and reduce the need for invasive testing.</a:t>
            </a:r>
          </a:p>
          <a:p>
            <a:pPr marL="139700" lvl="0" indent="0" algn="l" rtl="0">
              <a:spcBef>
                <a:spcPts val="0"/>
              </a:spcBef>
              <a:spcAft>
                <a:spcPts val="0"/>
              </a:spcAft>
              <a:buSzPts val="1400"/>
              <a:buNone/>
            </a:pPr>
            <a:endParaRPr lang="en-US" sz="1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Limitations with citations</a:t>
            </a:r>
            <a:endParaRPr sz="3000" b="1" dirty="0"/>
          </a:p>
        </p:txBody>
      </p:sp>
      <p:sp>
        <p:nvSpPr>
          <p:cNvPr id="160" name="Google Shape;160;p17"/>
          <p:cNvSpPr txBox="1"/>
          <p:nvPr/>
        </p:nvSpPr>
        <p:spPr>
          <a:xfrm>
            <a:off x="1004475" y="1248075"/>
            <a:ext cx="7289100" cy="281073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dirty="0">
                <a:solidFill>
                  <a:schemeClr val="lt1"/>
                </a:solidFill>
                <a:latin typeface="Lato"/>
                <a:ea typeface="Lato"/>
                <a:cs typeface="Lato"/>
                <a:sym typeface="Lato"/>
              </a:rPr>
              <a:t>Limitations : </a:t>
            </a:r>
            <a:endParaRPr sz="1300" b="1" dirty="0">
              <a:solidFill>
                <a:schemeClr val="lt1"/>
              </a:solidFill>
              <a:latin typeface="Lato"/>
              <a:ea typeface="Lato"/>
              <a:cs typeface="Lato"/>
              <a:sym typeface="Lato"/>
            </a:endParaRPr>
          </a:p>
          <a:p>
            <a:pPr marL="457200" lvl="0" indent="-311150" algn="l" rtl="0">
              <a:lnSpc>
                <a:spcPct val="115000"/>
              </a:lnSpc>
              <a:spcBef>
                <a:spcPts val="1200"/>
              </a:spcBef>
              <a:spcAft>
                <a:spcPts val="0"/>
              </a:spcAft>
              <a:buClr>
                <a:schemeClr val="lt1"/>
              </a:buClr>
              <a:buSzPts val="1300"/>
              <a:buFont typeface="Lato"/>
              <a:buChar char="●"/>
            </a:pPr>
            <a:r>
              <a:rPr lang="en-US" sz="1600" b="0" i="0" dirty="0">
                <a:solidFill>
                  <a:schemeClr val="bg1"/>
                </a:solidFill>
                <a:effectLst/>
                <a:latin typeface="Söhne"/>
              </a:rPr>
              <a:t>Despite the promising results of our study, one of the main limitations is the relatively small sample size used in the analysis. With only 500 observations, our models may not be as robust and generalizable as larger studies in the literature</a:t>
            </a:r>
          </a:p>
          <a:p>
            <a:pPr marL="457200" lvl="0" indent="-311150" algn="l" rtl="0">
              <a:lnSpc>
                <a:spcPct val="115000"/>
              </a:lnSpc>
              <a:spcBef>
                <a:spcPts val="1200"/>
              </a:spcBef>
              <a:spcAft>
                <a:spcPts val="0"/>
              </a:spcAft>
              <a:buClr>
                <a:schemeClr val="lt1"/>
              </a:buClr>
              <a:buSzPts val="1300"/>
              <a:buFont typeface="Lato"/>
              <a:buChar char="●"/>
            </a:pPr>
            <a:r>
              <a:rPr lang="en-US" b="0" i="0" dirty="0">
                <a:solidFill>
                  <a:schemeClr val="bg1"/>
                </a:solidFill>
                <a:effectLst/>
                <a:latin typeface="Söhne"/>
              </a:rPr>
              <a:t>Missing data is a common problem in many medical datasets, and our study was no exception. Although we took steps to impute missing values, this may have introduced some bias into our analysis (Chen et al., 2016). Future studies should explore more advanced imputation techniques or consider excluding variables with high levels of missing data.</a:t>
            </a:r>
            <a:endParaRPr b="1" dirty="0">
              <a:solidFill>
                <a:schemeClr val="bg1"/>
              </a:solidFill>
            </a:endParaRPr>
          </a:p>
        </p:txBody>
      </p:sp>
      <p:sp>
        <p:nvSpPr>
          <p:cNvPr id="161" name="Google Shape;161;p17"/>
          <p:cNvSpPr txBox="1"/>
          <p:nvPr/>
        </p:nvSpPr>
        <p:spPr>
          <a:xfrm>
            <a:off x="871725" y="2961545"/>
            <a:ext cx="726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Objectives</a:t>
            </a:r>
            <a:endParaRPr sz="3000" b="1" dirty="0"/>
          </a:p>
        </p:txBody>
      </p:sp>
      <p:sp>
        <p:nvSpPr>
          <p:cNvPr id="167" name="Google Shape;167;p18"/>
          <p:cNvSpPr txBox="1">
            <a:spLocks noGrp="1"/>
          </p:cNvSpPr>
          <p:nvPr>
            <p:ph type="body" idx="1"/>
          </p:nvPr>
        </p:nvSpPr>
        <p:spPr>
          <a:xfrm>
            <a:off x="917075" y="1187550"/>
            <a:ext cx="7038900" cy="3562200"/>
          </a:xfrm>
          <a:prstGeom prst="rect">
            <a:avLst/>
          </a:prstGeom>
        </p:spPr>
        <p:txBody>
          <a:bodyPr spcFirstLastPara="1" wrap="square" lIns="91425" tIns="91425" rIns="91425" bIns="182875" anchor="t" anchorCtr="0">
            <a:noAutofit/>
          </a:bodyPr>
          <a:lstStyle/>
          <a:p>
            <a:pPr algn="l">
              <a:buFont typeface="+mj-lt"/>
              <a:buAutoNum type="arabicPeriod"/>
            </a:pPr>
            <a:r>
              <a:rPr lang="en-US" sz="1400" b="0" i="0" dirty="0">
                <a:solidFill>
                  <a:schemeClr val="bg1"/>
                </a:solidFill>
                <a:effectLst/>
                <a:latin typeface="Söhne"/>
              </a:rPr>
              <a:t>To compare the accuracy of logistic regression, decision tree, and random forest models for breast cancer prediction: This objective would involve running each of the three models on the same dataset and comparing their performance in terms of accuracy, sensitivity, and specificity.</a:t>
            </a:r>
          </a:p>
          <a:p>
            <a:pPr algn="l">
              <a:buFont typeface="+mj-lt"/>
              <a:buAutoNum type="arabicPeriod"/>
            </a:pPr>
            <a:r>
              <a:rPr lang="en-US" sz="1400" b="0" i="0" dirty="0">
                <a:solidFill>
                  <a:schemeClr val="bg1"/>
                </a:solidFill>
                <a:effectLst/>
                <a:latin typeface="Söhne"/>
              </a:rPr>
              <a:t>To identify the most important variables for breast cancer prediction: This objective would involve using feature importance metrics or variable selection techniques to identify which variables are most strongly associated with breast cancer risk.</a:t>
            </a:r>
          </a:p>
          <a:p>
            <a:pPr algn="l">
              <a:buFont typeface="+mj-lt"/>
              <a:buAutoNum type="arabicPeriod"/>
            </a:pPr>
            <a:r>
              <a:rPr lang="en-US" sz="1400" b="0" i="0" dirty="0">
                <a:solidFill>
                  <a:schemeClr val="bg1"/>
                </a:solidFill>
                <a:effectLst/>
                <a:latin typeface="Söhne"/>
              </a:rPr>
              <a:t>To evaluate the performance of the models across different patient subgroups: This objective would involve analyzing the performance of the models separately for different patient subgroups, such as age, race, or family history of breast cancer.</a:t>
            </a:r>
          </a:p>
          <a:p>
            <a:pPr algn="l">
              <a:buFont typeface="+mj-lt"/>
              <a:buAutoNum type="arabicPeriod"/>
            </a:pPr>
            <a:r>
              <a:rPr lang="en-US" sz="1400" b="0" i="0" dirty="0">
                <a:solidFill>
                  <a:schemeClr val="bg1"/>
                </a:solidFill>
                <a:effectLst/>
                <a:latin typeface="Söhne"/>
              </a:rPr>
              <a:t>To develop a more accurate and robust breast cancer prediction model: This objective would involve using a combination of model building techniques, such as ensemble methods or Bayesian networks, to develop a more accurate and robust model for breast cancer prediction.</a:t>
            </a:r>
          </a:p>
          <a:p>
            <a:pPr marL="457200" lvl="0" indent="0" algn="just" rtl="0">
              <a:lnSpc>
                <a:spcPct val="140000"/>
              </a:lnSpc>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Proposed Methodology</a:t>
            </a:r>
            <a:endParaRPr sz="3000" b="1" dirty="0"/>
          </a:p>
        </p:txBody>
      </p:sp>
      <p:sp>
        <p:nvSpPr>
          <p:cNvPr id="173" name="Google Shape;173;p19"/>
          <p:cNvSpPr txBox="1">
            <a:spLocks noGrp="1"/>
          </p:cNvSpPr>
          <p:nvPr>
            <p:ph type="body" idx="1"/>
          </p:nvPr>
        </p:nvSpPr>
        <p:spPr>
          <a:xfrm>
            <a:off x="520996" y="1286630"/>
            <a:ext cx="8623004" cy="2911200"/>
          </a:xfrm>
          <a:prstGeom prst="rect">
            <a:avLst/>
          </a:prstGeom>
        </p:spPr>
        <p:txBody>
          <a:bodyPr spcFirstLastPara="1" wrap="square" lIns="91425" tIns="91425" rIns="91425" bIns="91425" anchor="t" anchorCtr="0">
            <a:normAutofit fontScale="25000" lnSpcReduction="20000"/>
          </a:bodyPr>
          <a:lstStyle/>
          <a:p>
            <a:pPr algn="l">
              <a:buFont typeface="+mj-lt"/>
              <a:buAutoNum type="arabicPeriod"/>
            </a:pPr>
            <a:r>
              <a:rPr lang="en-US" sz="7200" b="1" i="0" dirty="0">
                <a:solidFill>
                  <a:schemeClr val="bg1"/>
                </a:solidFill>
                <a:effectLst/>
                <a:latin typeface="Söhne"/>
              </a:rPr>
              <a:t>Data collection: </a:t>
            </a:r>
            <a:r>
              <a:rPr lang="en-US" sz="7200" b="0" i="0" dirty="0">
                <a:solidFill>
                  <a:schemeClr val="bg1"/>
                </a:solidFill>
                <a:effectLst/>
                <a:latin typeface="Söhne"/>
              </a:rPr>
              <a:t>This step involves identifying a dataset that includes relevant variables for breast cancer prediction, such as demographic, clinical, and genetic factors. Depending on the dataset, you may need to clean and preprocess the data to ensure that it is ready for analysis.</a:t>
            </a:r>
          </a:p>
          <a:p>
            <a:pPr algn="l">
              <a:buFont typeface="+mj-lt"/>
              <a:buAutoNum type="arabicPeriod"/>
            </a:pPr>
            <a:r>
              <a:rPr lang="en-US" sz="7200" b="0" i="0" dirty="0">
                <a:solidFill>
                  <a:schemeClr val="bg1"/>
                </a:solidFill>
                <a:effectLst/>
                <a:latin typeface="Söhne"/>
              </a:rPr>
              <a:t>Model selection: This step involves selecting the three models that you plan to use for breast cancer prediction: logistic regression, decision tree, and random forest. Each model has its strengths and weaknesses, and you may need to adjust the model hyperparameters or use ensemble methods to improve their performance.</a:t>
            </a:r>
          </a:p>
          <a:p>
            <a:pPr marL="146050" indent="0">
              <a:buNone/>
            </a:pPr>
            <a:br>
              <a:rPr lang="en-US" sz="2000" dirty="0"/>
            </a:br>
            <a:endParaRPr sz="1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A4BD-F1DB-0A29-3862-81B6B8AC7689}"/>
              </a:ext>
            </a:extLst>
          </p:cNvPr>
          <p:cNvSpPr>
            <a:spLocks noGrp="1"/>
          </p:cNvSpPr>
          <p:nvPr>
            <p:ph type="title"/>
          </p:nvPr>
        </p:nvSpPr>
        <p:spPr/>
        <p:txBody>
          <a:bodyPr/>
          <a:lstStyle/>
          <a:p>
            <a:r>
              <a:rPr lang="en" sz="2400" b="1" dirty="0"/>
              <a:t>Proposed Methodology(cont.)</a:t>
            </a:r>
            <a:endParaRPr lang="en-IN" dirty="0"/>
          </a:p>
        </p:txBody>
      </p:sp>
      <p:sp>
        <p:nvSpPr>
          <p:cNvPr id="3" name="Text Placeholder 2">
            <a:extLst>
              <a:ext uri="{FF2B5EF4-FFF2-40B4-BE49-F238E27FC236}">
                <a16:creationId xmlns:a16="http://schemas.microsoft.com/office/drawing/2014/main" id="{152FECD9-93E5-F6B2-48FC-229840D3F930}"/>
              </a:ext>
            </a:extLst>
          </p:cNvPr>
          <p:cNvSpPr>
            <a:spLocks noGrp="1"/>
          </p:cNvSpPr>
          <p:nvPr>
            <p:ph type="body" idx="1"/>
          </p:nvPr>
        </p:nvSpPr>
        <p:spPr>
          <a:xfrm>
            <a:off x="520996" y="1307850"/>
            <a:ext cx="8399721" cy="3291529"/>
          </a:xfrm>
        </p:spPr>
        <p:txBody>
          <a:bodyPr>
            <a:normAutofit lnSpcReduction="10000"/>
          </a:bodyPr>
          <a:lstStyle/>
          <a:p>
            <a:pPr marL="146050" indent="0" algn="l">
              <a:buNone/>
            </a:pPr>
            <a:r>
              <a:rPr lang="en-US" sz="1800" b="1" i="0" dirty="0">
                <a:solidFill>
                  <a:schemeClr val="bg1"/>
                </a:solidFill>
                <a:effectLst/>
                <a:latin typeface="Söhne"/>
              </a:rPr>
              <a:t>Model building and evaluation: </a:t>
            </a:r>
            <a:r>
              <a:rPr lang="en-US" sz="1800" b="0" i="0" dirty="0">
                <a:solidFill>
                  <a:schemeClr val="bg1"/>
                </a:solidFill>
                <a:effectLst/>
                <a:latin typeface="Söhne"/>
              </a:rPr>
              <a:t>This step involves training and testing the                 models on the dataset, and evaluating their performance in terms of accuracy, sensitivity, specificity, and other relevant metrics. You may also want to use techniques such as cross-validation to ensure that the models are robust and not overfitting.</a:t>
            </a:r>
          </a:p>
          <a:p>
            <a:pPr marL="146050" indent="0" algn="l">
              <a:buNone/>
            </a:pPr>
            <a:r>
              <a:rPr lang="en-US" sz="1800" b="1" i="0" dirty="0">
                <a:solidFill>
                  <a:schemeClr val="bg1"/>
                </a:solidFill>
                <a:effectLst/>
                <a:latin typeface="Söhne"/>
              </a:rPr>
              <a:t>Variable selection and feature engineering</a:t>
            </a:r>
            <a:r>
              <a:rPr lang="en-US" sz="1800" b="0" i="0" dirty="0">
                <a:solidFill>
                  <a:schemeClr val="bg1"/>
                </a:solidFill>
                <a:effectLst/>
                <a:latin typeface="Söhne"/>
              </a:rPr>
              <a:t>: This step involves identifying the most important variables for breast cancer prediction and performing feature engineering to create new variables that may be more predictive. You may also need to perform dimensionality reduction techniques to reduce the number of variables in the models.</a:t>
            </a:r>
          </a:p>
          <a:p>
            <a:pPr marL="146050" indent="0">
              <a:buNone/>
            </a:pPr>
            <a:br>
              <a:rPr lang="en-US" sz="700" dirty="0"/>
            </a:br>
            <a:endParaRPr lang="en-IN" sz="900" dirty="0"/>
          </a:p>
        </p:txBody>
      </p:sp>
      <p:sp>
        <p:nvSpPr>
          <p:cNvPr id="4" name="TextBox 3">
            <a:extLst>
              <a:ext uri="{FF2B5EF4-FFF2-40B4-BE49-F238E27FC236}">
                <a16:creationId xmlns:a16="http://schemas.microsoft.com/office/drawing/2014/main" id="{D7273088-FB73-9DA6-AD6D-97A5EE5C86AF}"/>
              </a:ext>
            </a:extLst>
          </p:cNvPr>
          <p:cNvSpPr txBox="1"/>
          <p:nvPr/>
        </p:nvSpPr>
        <p:spPr>
          <a:xfrm>
            <a:off x="420151" y="1383954"/>
            <a:ext cx="574158" cy="1815882"/>
          </a:xfrm>
          <a:prstGeom prst="rect">
            <a:avLst/>
          </a:prstGeom>
          <a:noFill/>
        </p:spPr>
        <p:txBody>
          <a:bodyPr wrap="square" rtlCol="0">
            <a:spAutoFit/>
          </a:bodyPr>
          <a:lstStyle/>
          <a:p>
            <a:r>
              <a:rPr lang="en-IN" sz="1600" dirty="0">
                <a:solidFill>
                  <a:schemeClr val="bg1"/>
                </a:solidFill>
              </a:rPr>
              <a:t>3.</a:t>
            </a:r>
          </a:p>
          <a:p>
            <a:endParaRPr lang="en-IN" sz="1600" dirty="0">
              <a:solidFill>
                <a:schemeClr val="bg1"/>
              </a:solidFill>
            </a:endParaRPr>
          </a:p>
          <a:p>
            <a:endParaRPr lang="en-IN" sz="1600" dirty="0">
              <a:solidFill>
                <a:schemeClr val="bg1"/>
              </a:solidFill>
            </a:endParaRPr>
          </a:p>
          <a:p>
            <a:endParaRPr lang="en-IN" sz="1600" dirty="0">
              <a:solidFill>
                <a:schemeClr val="bg1"/>
              </a:solidFill>
            </a:endParaRPr>
          </a:p>
          <a:p>
            <a:endParaRPr lang="en-IN" sz="1600" dirty="0">
              <a:solidFill>
                <a:schemeClr val="bg1"/>
              </a:solidFill>
            </a:endParaRPr>
          </a:p>
          <a:p>
            <a:endParaRPr lang="en-IN" sz="1600" dirty="0">
              <a:solidFill>
                <a:schemeClr val="bg1"/>
              </a:solidFill>
            </a:endParaRPr>
          </a:p>
          <a:p>
            <a:r>
              <a:rPr lang="en-IN" sz="1600" dirty="0">
                <a:solidFill>
                  <a:schemeClr val="bg1"/>
                </a:solidFill>
              </a:rPr>
              <a:t>4.</a:t>
            </a:r>
            <a:r>
              <a:rPr lang="en-IN" sz="1100" dirty="0"/>
              <a:t>.</a:t>
            </a:r>
          </a:p>
        </p:txBody>
      </p:sp>
    </p:spTree>
    <p:extLst>
      <p:ext uri="{BB962C8B-B14F-4D97-AF65-F5344CB8AC3E}">
        <p14:creationId xmlns:p14="http://schemas.microsoft.com/office/powerpoint/2010/main" val="113904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0" y="1466785"/>
            <a:ext cx="33147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60" b="1" dirty="0"/>
              <a:t>Architecture Diagram</a:t>
            </a:r>
            <a:endParaRPr sz="3160" b="1" dirty="0"/>
          </a:p>
        </p:txBody>
      </p:sp>
      <p:pic>
        <p:nvPicPr>
          <p:cNvPr id="1026" name="Picture 2" descr="SciELO - Brasil - Breast Cancer Prediction Using Dominance-based Feature  Filtering Approach: A Comparative Investigation in Machine Learning  Archetype Breast Cancer Prediction Using Dominance-based Feature Filtering  Approach: A Comparative ...">
            <a:extLst>
              <a:ext uri="{FF2B5EF4-FFF2-40B4-BE49-F238E27FC236}">
                <a16:creationId xmlns:a16="http://schemas.microsoft.com/office/drawing/2014/main" id="{CE8B6C2E-1159-4600-2259-F3E3B070C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730" y="0"/>
            <a:ext cx="624202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Modules Description</a:t>
            </a:r>
            <a:endParaRPr sz="3000" b="1" dirty="0"/>
          </a:p>
        </p:txBody>
      </p:sp>
      <p:sp>
        <p:nvSpPr>
          <p:cNvPr id="201" name="Google Shape;201;p23"/>
          <p:cNvSpPr txBox="1">
            <a:spLocks noGrp="1"/>
          </p:cNvSpPr>
          <p:nvPr>
            <p:ph type="body" idx="1"/>
          </p:nvPr>
        </p:nvSpPr>
        <p:spPr>
          <a:xfrm>
            <a:off x="358815" y="1212643"/>
            <a:ext cx="8631812" cy="3845494"/>
          </a:xfrm>
          <a:prstGeom prst="rect">
            <a:avLst/>
          </a:prstGeom>
        </p:spPr>
        <p:txBody>
          <a:bodyPr spcFirstLastPara="1" wrap="square" lIns="91425" tIns="91425" rIns="91425" bIns="91425" anchor="t" anchorCtr="0">
            <a:noAutofit/>
          </a:bodyPr>
          <a:lstStyle/>
          <a:p>
            <a:pPr marL="133350" indent="0">
              <a:buSzPts val="1500"/>
              <a:buNone/>
            </a:pPr>
            <a:r>
              <a:rPr lang="en-US" sz="1500" b="1" dirty="0"/>
              <a:t>1. Loading the data: Reading in the breast cancer dataset into a programming environment for analysis.</a:t>
            </a:r>
          </a:p>
          <a:p>
            <a:pPr marL="133350" lvl="0" indent="0" rtl="0">
              <a:spcBef>
                <a:spcPts val="0"/>
              </a:spcBef>
              <a:spcAft>
                <a:spcPts val="0"/>
              </a:spcAft>
              <a:buSzPts val="1500"/>
              <a:buNone/>
            </a:pPr>
            <a:r>
              <a:rPr lang="en-US" sz="1500" b="1" dirty="0"/>
              <a:t>2. Exploratory data analysis: Analyzing the dataset to understand the relationships between variables and identify potential patterns or outliers.</a:t>
            </a:r>
          </a:p>
          <a:p>
            <a:pPr marL="133350" lvl="0" indent="0" rtl="0">
              <a:spcBef>
                <a:spcPts val="0"/>
              </a:spcBef>
              <a:spcAft>
                <a:spcPts val="0"/>
              </a:spcAft>
              <a:buSzPts val="1500"/>
              <a:buNone/>
            </a:pPr>
            <a:r>
              <a:rPr lang="en-US" sz="1500" b="1" dirty="0"/>
              <a:t>3. Data pre-processing: Cleaning and transforming the data to prepare it for modelling, including steps such as removing missing values and scaling features.</a:t>
            </a:r>
          </a:p>
          <a:p>
            <a:pPr marL="133350" lvl="0" indent="0" rtl="0">
              <a:spcBef>
                <a:spcPts val="0"/>
              </a:spcBef>
              <a:spcAft>
                <a:spcPts val="0"/>
              </a:spcAft>
              <a:buSzPts val="1500"/>
              <a:buNone/>
            </a:pPr>
            <a:r>
              <a:rPr lang="en-US" sz="1500" b="1" dirty="0"/>
              <a:t>4. Train test split: Dividing the data into separate training and testing sets to evaluate the performance of the model.</a:t>
            </a:r>
          </a:p>
          <a:p>
            <a:pPr marL="133350" lvl="0" indent="0" rtl="0">
              <a:spcBef>
                <a:spcPts val="0"/>
              </a:spcBef>
              <a:spcAft>
                <a:spcPts val="0"/>
              </a:spcAft>
              <a:buSzPts val="1500"/>
              <a:buNone/>
            </a:pPr>
            <a:r>
              <a:rPr lang="en-US" sz="1500" b="1" dirty="0"/>
              <a:t>5. Data augmentation: Generating synthetic data to increase the size and diversity of the dataset, such as using oversampling or </a:t>
            </a:r>
            <a:r>
              <a:rPr lang="en-US" sz="1500" b="1" dirty="0" err="1"/>
              <a:t>undersampling</a:t>
            </a:r>
            <a:r>
              <a:rPr lang="en-US" sz="1500" b="1" dirty="0"/>
              <a:t> techniques.</a:t>
            </a:r>
          </a:p>
          <a:p>
            <a:pPr marL="133350" lvl="0" indent="0" rtl="0">
              <a:spcBef>
                <a:spcPts val="0"/>
              </a:spcBef>
              <a:spcAft>
                <a:spcPts val="0"/>
              </a:spcAft>
              <a:buSzPts val="1500"/>
              <a:buNone/>
            </a:pPr>
            <a:r>
              <a:rPr lang="en-US" sz="1500" b="1" dirty="0"/>
              <a:t>6. Modelling: Developing a predictive model for breast cancer using techniques such as logistic regression, decision tree, or random forest.</a:t>
            </a:r>
          </a:p>
          <a:p>
            <a:pPr marL="133350" lvl="0" indent="0" rtl="0">
              <a:spcBef>
                <a:spcPts val="0"/>
              </a:spcBef>
              <a:spcAft>
                <a:spcPts val="0"/>
              </a:spcAft>
              <a:buSzPts val="1500"/>
              <a:buNone/>
            </a:pPr>
            <a:r>
              <a:rPr lang="en-US" sz="1500" b="1" dirty="0"/>
              <a:t>8. Testing and validation: Evaluating the performance of the model on a separate testing set, and potentially using cross-validation techniques to ensure its robustness.</a:t>
            </a:r>
            <a:endParaRPr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D33B-9E4C-DD54-44D4-3BD37B182769}"/>
              </a:ext>
            </a:extLst>
          </p:cNvPr>
          <p:cNvSpPr>
            <a:spLocks noGrp="1"/>
          </p:cNvSpPr>
          <p:nvPr>
            <p:ph type="title"/>
          </p:nvPr>
        </p:nvSpPr>
        <p:spPr/>
        <p:txBody>
          <a:bodyPr>
            <a:normAutofit fontScale="90000"/>
          </a:bodyPr>
          <a:lstStyle/>
          <a:p>
            <a:r>
              <a:rPr lang="en-IN" sz="3300" b="1" dirty="0"/>
              <a:t>CONCLUSION</a:t>
            </a:r>
            <a:br>
              <a:rPr lang="en-IN" dirty="0"/>
            </a:br>
            <a:endParaRPr lang="en-IN" dirty="0"/>
          </a:p>
        </p:txBody>
      </p:sp>
      <p:sp>
        <p:nvSpPr>
          <p:cNvPr id="3" name="Text Placeholder 2">
            <a:extLst>
              <a:ext uri="{FF2B5EF4-FFF2-40B4-BE49-F238E27FC236}">
                <a16:creationId xmlns:a16="http://schemas.microsoft.com/office/drawing/2014/main" id="{386451D3-FBAC-61CB-3B56-6C38B944007E}"/>
              </a:ext>
            </a:extLst>
          </p:cNvPr>
          <p:cNvSpPr>
            <a:spLocks noGrp="1"/>
          </p:cNvSpPr>
          <p:nvPr>
            <p:ph type="body" idx="1"/>
          </p:nvPr>
        </p:nvSpPr>
        <p:spPr/>
        <p:txBody>
          <a:bodyPr>
            <a:normAutofit/>
          </a:bodyPr>
          <a:lstStyle/>
          <a:p>
            <a:pPr marL="146050" indent="0">
              <a:buNone/>
            </a:pPr>
            <a:r>
              <a:rPr lang="en-US" sz="1600" dirty="0"/>
              <a:t>In this minor project, different types of models are reviewed and their</a:t>
            </a:r>
          </a:p>
          <a:p>
            <a:pPr marL="146050" indent="0">
              <a:buNone/>
            </a:pPr>
            <a:r>
              <a:rPr lang="en-US" sz="1600" dirty="0"/>
              <a:t>accuracies are computed and compared with each other, so that the</a:t>
            </a:r>
          </a:p>
          <a:p>
            <a:pPr marL="146050" indent="0">
              <a:buNone/>
            </a:pPr>
            <a:r>
              <a:rPr lang="en-US" sz="1600" dirty="0"/>
              <a:t>best cancer prediction model can be used by doctors in real life to</a:t>
            </a:r>
          </a:p>
          <a:p>
            <a:pPr marL="146050" indent="0">
              <a:buNone/>
            </a:pPr>
            <a:r>
              <a:rPr lang="en-US" sz="1600" dirty="0"/>
              <a:t>identify breast cancer relatively faster than previous methods. Above</a:t>
            </a:r>
          </a:p>
          <a:p>
            <a:pPr marL="146050" indent="0">
              <a:buNone/>
            </a:pPr>
            <a:r>
              <a:rPr lang="en-US" sz="1600" dirty="0"/>
              <a:t>examined study, proposed that the Random Forest Classification</a:t>
            </a:r>
          </a:p>
          <a:p>
            <a:pPr marL="146050" indent="0">
              <a:buNone/>
            </a:pPr>
            <a:r>
              <a:rPr lang="en-US" sz="1600" dirty="0"/>
              <a:t>algorithm is proficiently utilized and efficient for detection of breast</a:t>
            </a:r>
          </a:p>
          <a:p>
            <a:pPr marL="146050" indent="0">
              <a:buNone/>
            </a:pPr>
            <a:r>
              <a:rPr lang="en-US" sz="1600" dirty="0"/>
              <a:t>cancer as compared to Decision tree and Logistic Regression</a:t>
            </a:r>
          </a:p>
          <a:p>
            <a:pPr marL="146050" indent="0">
              <a:buNone/>
            </a:pPr>
            <a:r>
              <a:rPr lang="en-US" sz="1600" dirty="0"/>
              <a:t>algorithms.</a:t>
            </a:r>
            <a:endParaRPr lang="en-IN" sz="1600" dirty="0"/>
          </a:p>
        </p:txBody>
      </p:sp>
    </p:spTree>
    <p:extLst>
      <p:ext uri="{BB962C8B-B14F-4D97-AF65-F5344CB8AC3E}">
        <p14:creationId xmlns:p14="http://schemas.microsoft.com/office/powerpoint/2010/main" val="3350650601"/>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1193</Words>
  <Application>Microsoft Office PowerPoint</Application>
  <PresentationFormat>On-screen Show (16:9)</PresentationFormat>
  <Paragraphs>66</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Montserrat</vt:lpstr>
      <vt:lpstr>Söhne</vt:lpstr>
      <vt:lpstr>Lato</vt:lpstr>
      <vt:lpstr>Arial</vt:lpstr>
      <vt:lpstr>Cambria</vt:lpstr>
      <vt:lpstr>Focus</vt:lpstr>
      <vt:lpstr>Breast Cancer Prediction</vt:lpstr>
      <vt:lpstr>Problem Statement</vt:lpstr>
      <vt:lpstr>Limitations with citations</vt:lpstr>
      <vt:lpstr>Objectives</vt:lpstr>
      <vt:lpstr>Proposed Methodology</vt:lpstr>
      <vt:lpstr>Proposed Methodology(cont.)</vt:lpstr>
      <vt:lpstr>Architecture Diagram</vt:lpstr>
      <vt:lpstr>Modules Description</vt:lpstr>
      <vt:lpstr>CONCLUSION </vt:lpstr>
      <vt:lpstr>FUTURE ENHANCEMENTS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dc:title>
  <dc:creator>Nitin Manoj</dc:creator>
  <cp:lastModifiedBy>MRUNAL BHONDE</cp:lastModifiedBy>
  <cp:revision>6</cp:revision>
  <dcterms:modified xsi:type="dcterms:W3CDTF">2023-05-13T16:49:07Z</dcterms:modified>
</cp:coreProperties>
</file>