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6" r:id="rId9"/>
    <p:sldId id="271" r:id="rId10"/>
    <p:sldId id="267" r:id="rId11"/>
    <p:sldId id="272" r:id="rId12"/>
    <p:sldId id="274" r:id="rId13"/>
    <p:sldId id="273" r:id="rId14"/>
    <p:sldId id="268" r:id="rId15"/>
    <p:sldId id="269" r:id="rId16"/>
    <p:sldId id="264" r:id="rId17"/>
    <p:sldId id="27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Gill Sans" panose="020B0604020202020204" charset="0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5132" y="2915859"/>
            <a:ext cx="9146751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1624774"/>
            <a:ext cx="8435340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04" y="2935224"/>
            <a:ext cx="8629650" cy="3429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1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02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70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2915859"/>
            <a:ext cx="9146751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1625346"/>
            <a:ext cx="8435340" cy="130302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4" y="2934909"/>
            <a:ext cx="8627364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3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3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3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9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4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863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9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researchgate.ne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tanfordu/street-view-house-numbe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ctrTitle"/>
          </p:nvPr>
        </p:nvSpPr>
        <p:spPr>
          <a:xfrm>
            <a:off x="311700" y="1404193"/>
            <a:ext cx="8520600" cy="13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</a:pPr>
            <a:r>
              <a:rPr lang="en-GB" sz="3200" dirty="0"/>
              <a:t>PREDICTING AMOUNT OF GLOBAL HOSPITAL BEDS</a:t>
            </a:r>
            <a:endParaRPr dirty="0"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311700" y="2395190"/>
            <a:ext cx="6854644" cy="174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SCET011:-MRUNALI (T204010)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SCET118:-TRISHARAN (T204018)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SCET125:-VIVEK (T204108)</a:t>
            </a:r>
            <a:endParaRPr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SCET124:-VIJAYKUMAR (T204017) </a:t>
            </a:r>
            <a:endParaRPr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7520E-44F8-4CC4-AC53-E7B596ED8C3E}"/>
              </a:ext>
            </a:extLst>
          </p:cNvPr>
          <p:cNvSpPr txBox="1"/>
          <p:nvPr/>
        </p:nvSpPr>
        <p:spPr>
          <a:xfrm>
            <a:off x="233916" y="517451"/>
            <a:ext cx="698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SDL-ML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6B1-11F4-4FD5-9B99-08AFA3B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88602"/>
            <a:ext cx="8272212" cy="89216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RESULTS/ANALYSIS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8611C-B715-4F39-8D8B-CAA1BD063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530"/>
            <a:ext cx="4649972" cy="3765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44864-3E3A-412F-B2E3-8F1BC7AA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72" y="1379575"/>
            <a:ext cx="4494028" cy="36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5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36D99-346C-468E-82EE-0960E468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329" y="374194"/>
            <a:ext cx="4144308" cy="4395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EE1934-E69C-46D2-A89A-F2E54C82E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3" y="374194"/>
            <a:ext cx="4271533" cy="43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1AFB2-3377-444D-8BD4-87FA263760B5}"/>
              </a:ext>
            </a:extLst>
          </p:cNvPr>
          <p:cNvSpPr txBox="1"/>
          <p:nvPr/>
        </p:nvSpPr>
        <p:spPr>
          <a:xfrm>
            <a:off x="645042" y="517451"/>
            <a:ext cx="452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type of beds results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E2717-A159-40E0-9180-29F95E96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34" y="1363182"/>
            <a:ext cx="3897684" cy="2748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E8448-754A-44C8-BD6E-C9E4AFFB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84" y="1363182"/>
            <a:ext cx="4054549" cy="27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7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15A2-676A-483D-8DA0-91E6D58D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600" b="1" dirty="0" err="1"/>
              <a:t>gui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56F92-78AB-427C-BC88-FFD27DD5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716" y="1282995"/>
            <a:ext cx="3191280" cy="3648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15A8B-969A-4BAB-A9E0-B7349529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95" y="1368056"/>
            <a:ext cx="2820267" cy="356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3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E6F2-A6A9-4900-BC3D-DE452807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2B076-4229-4F7C-9205-110DADAE4B61}"/>
              </a:ext>
            </a:extLst>
          </p:cNvPr>
          <p:cNvSpPr txBox="1"/>
          <p:nvPr/>
        </p:nvSpPr>
        <p:spPr>
          <a:xfrm>
            <a:off x="435894" y="1771650"/>
            <a:ext cx="81294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are discuss a few regression models to predict two of the most important variables in a pandemic from the point of view of decision-making and emergency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proposed algorithm can be quickly set up and is an added value during the COVID-19 pandemic to predict the needed capacity within the hospital by ward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also got conclusion that in such emergency situations like </a:t>
            </a:r>
            <a:r>
              <a:rPr lang="en-IN" dirty="0" err="1"/>
              <a:t>covid</a:t>
            </a:r>
            <a:r>
              <a:rPr lang="en-IN" dirty="0"/>
              <a:t> pandemic machine learning algorithms can help to help customers and information department of each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models can be applied to different regions and countries as the pandemic phenomenon has the same qualitative features</a:t>
            </a:r>
          </a:p>
        </p:txBody>
      </p:sp>
    </p:spTree>
    <p:extLst>
      <p:ext uri="{BB962C8B-B14F-4D97-AF65-F5344CB8AC3E}">
        <p14:creationId xmlns:p14="http://schemas.microsoft.com/office/powerpoint/2010/main" val="269522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C558-08D6-414E-89C0-72860D28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74424"/>
            <a:ext cx="8272212" cy="89216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7F0FD-39DF-41FB-BBF6-FB0761DE0891}"/>
              </a:ext>
            </a:extLst>
          </p:cNvPr>
          <p:cNvSpPr txBox="1"/>
          <p:nvPr/>
        </p:nvSpPr>
        <p:spPr>
          <a:xfrm>
            <a:off x="500125" y="1421009"/>
            <a:ext cx="81437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Here are some problems which will be going to solved by the machine learning algorithm in future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How quickly the disease spreads?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What % of the population gets infected?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What % of the population recovers?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What should be our hospital capacity?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i="1" dirty="0"/>
          </a:p>
          <a:p>
            <a:r>
              <a:rPr lang="en-IN" sz="1600" b="1" i="1" dirty="0"/>
              <a:t>We will trying to work on SRI models which predicts future infection with help of following parameters </a:t>
            </a:r>
          </a:p>
          <a:p>
            <a:endParaRPr lang="en-IN" sz="1600" b="1" i="1" dirty="0"/>
          </a:p>
          <a:p>
            <a:pPr lvl="0"/>
            <a:r>
              <a:rPr lang="en-IN" sz="1600" dirty="0"/>
              <a:t>Population size</a:t>
            </a:r>
          </a:p>
          <a:p>
            <a:pPr lvl="0"/>
            <a:r>
              <a:rPr lang="en-IN" sz="1600" dirty="0"/>
              <a:t>Time to recovery</a:t>
            </a:r>
          </a:p>
          <a:p>
            <a:pPr lvl="0"/>
            <a:r>
              <a:rPr lang="en-IN" sz="1600" dirty="0"/>
              <a:t>Transmission rate</a:t>
            </a:r>
          </a:p>
          <a:p>
            <a:endParaRPr lang="en-IN" sz="1600" b="1" dirty="0"/>
          </a:p>
          <a:p>
            <a:pPr lvl="0"/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0972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Gill Sans"/>
              <a:buNone/>
            </a:pPr>
            <a:r>
              <a:rPr lang="en-GB">
                <a:solidFill>
                  <a:srgbClr val="FF0000"/>
                </a:solidFill>
              </a:rPr>
              <a:t>REFERENCES: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4294967295"/>
          </p:nvPr>
        </p:nvSpPr>
        <p:spPr>
          <a:xfrm>
            <a:off x="0" y="1639888"/>
            <a:ext cx="8520113" cy="186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SzPts val="1656"/>
              <a:buChar char="◼"/>
            </a:pPr>
            <a:r>
              <a:rPr lang="en-GB" sz="1800" u="sng" dirty="0">
                <a:solidFill>
                  <a:schemeClr val="hlink"/>
                </a:solidFill>
                <a:hlinkClick r:id="rId3"/>
              </a:rPr>
              <a:t>https://www.kaggle.com/ikiulian/global-hospital-beds-capacity-for-covid19/notebooks</a:t>
            </a:r>
            <a:endParaRPr sz="1800" dirty="0"/>
          </a:p>
          <a:p>
            <a:pPr marL="285750" lvl="0" indent="-285750" algn="l" rtl="0">
              <a:spcBef>
                <a:spcPts val="1960"/>
              </a:spcBef>
              <a:spcAft>
                <a:spcPts val="1600"/>
              </a:spcAft>
              <a:buSzPts val="1656"/>
              <a:buChar char="◼"/>
            </a:pPr>
            <a:r>
              <a:rPr lang="en-GB" sz="1800" u="sng" dirty="0">
                <a:solidFill>
                  <a:schemeClr val="hlink"/>
                </a:solidFill>
                <a:hlinkClick r:id="rId4"/>
              </a:rPr>
              <a:t>https://www.researchgate.net/</a:t>
            </a: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C642-F500-4189-84CF-427D4309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459" y="2125667"/>
            <a:ext cx="8272212" cy="892166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</a:rPr>
              <a:t>THANK YOU !!! 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4105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Gill Sans"/>
              <a:buNone/>
            </a:pPr>
            <a:r>
              <a:rPr lang="en-GB">
                <a:solidFill>
                  <a:srgbClr val="FF0000"/>
                </a:solidFill>
              </a:rPr>
              <a:t>AIM AND OBJECTIVE :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4294967295"/>
          </p:nvPr>
        </p:nvSpPr>
        <p:spPr>
          <a:xfrm>
            <a:off x="0" y="1366838"/>
            <a:ext cx="7386638" cy="359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SzPts val="1656"/>
              <a:buNone/>
            </a:pPr>
            <a:r>
              <a:rPr lang="en-GB" sz="1800" b="1"/>
              <a:t>AIM</a:t>
            </a:r>
            <a:endParaRPr/>
          </a:p>
          <a:p>
            <a:pPr marL="0" lvl="0" indent="0" algn="l" rtl="0">
              <a:spcBef>
                <a:spcPts val="810"/>
              </a:spcBef>
              <a:spcAft>
                <a:spcPts val="0"/>
              </a:spcAft>
              <a:buSzPts val="1656"/>
              <a:buNone/>
            </a:pPr>
            <a:r>
              <a:rPr lang="en-GB" sz="1800"/>
              <a:t>To design system for predicting Global hospital bed capacity  for covid-19</a:t>
            </a:r>
            <a:endParaRPr/>
          </a:p>
          <a:p>
            <a:pPr marL="0" lvl="0" indent="0" algn="l" rtl="0">
              <a:spcBef>
                <a:spcPts val="810"/>
              </a:spcBef>
              <a:spcAft>
                <a:spcPts val="0"/>
              </a:spcAft>
              <a:buSzPts val="1656"/>
              <a:buNone/>
            </a:pPr>
            <a:r>
              <a:rPr lang="en-GB" sz="1800" b="1"/>
              <a:t>OBJECTIVES</a:t>
            </a:r>
            <a:endParaRPr/>
          </a:p>
          <a:p>
            <a:pPr marL="0" lvl="0" indent="0" algn="l" rtl="0">
              <a:spcBef>
                <a:spcPts val="810"/>
              </a:spcBef>
              <a:spcAft>
                <a:spcPts val="0"/>
              </a:spcAft>
              <a:buSzPts val="1656"/>
              <a:buNone/>
            </a:pPr>
            <a:r>
              <a:rPr lang="en-GB" sz="1800"/>
              <a:t>1) To estimate the timing of surges in hospital capacity demand </a:t>
            </a:r>
            <a:endParaRPr/>
          </a:p>
          <a:p>
            <a:pPr marL="0" lvl="0" indent="0" algn="l" rtl="0">
              <a:spcBef>
                <a:spcPts val="810"/>
              </a:spcBef>
              <a:spcAft>
                <a:spcPts val="0"/>
              </a:spcAft>
              <a:buSzPts val="1656"/>
              <a:buNone/>
            </a:pPr>
            <a:r>
              <a:rPr lang="en-GB" sz="1800"/>
              <a:t>2) To know the best and worst-case scenarios of local COVID-19 prediction</a:t>
            </a:r>
            <a:endParaRPr/>
          </a:p>
          <a:p>
            <a:pPr marL="0" lvl="0" indent="0" algn="l" rtl="0">
              <a:spcBef>
                <a:spcPts val="810"/>
              </a:spcBef>
              <a:spcAft>
                <a:spcPts val="0"/>
              </a:spcAft>
              <a:buSzPts val="1656"/>
              <a:buNone/>
            </a:pPr>
            <a:r>
              <a:rPr lang="en-GB" sz="1800"/>
              <a:t>3) To inform clinical operations and stafﬁng demands and identify when hospital capacity would be saturated</a:t>
            </a:r>
            <a:endParaRPr/>
          </a:p>
          <a:p>
            <a:pPr marL="0" lvl="0" indent="0" algn="l" rtl="0">
              <a:spcBef>
                <a:spcPts val="810"/>
              </a:spcBef>
              <a:spcAft>
                <a:spcPts val="450"/>
              </a:spcAft>
              <a:buSzPts val="1656"/>
              <a:buNone/>
            </a:pPr>
            <a:r>
              <a:rPr lang="en-GB" sz="1800"/>
              <a:t>4) Critical care infrastructure with a focus on the distribution of ICU beds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Gill Sans"/>
              <a:buNone/>
            </a:pPr>
            <a:r>
              <a:rPr lang="en-GB">
                <a:solidFill>
                  <a:srgbClr val="FF0000"/>
                </a:solidFill>
              </a:rPr>
              <a:t>PROBLEM STATEMENT :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4294967295"/>
          </p:nvPr>
        </p:nvSpPr>
        <p:spPr>
          <a:xfrm>
            <a:off x="0" y="1469952"/>
            <a:ext cx="8521700" cy="33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Calibri"/>
                <a:ea typeface="Calibri"/>
                <a:cs typeface="Calibri"/>
                <a:sym typeface="Calibri"/>
              </a:rPr>
              <a:t>The Adverse effect of </a:t>
            </a:r>
            <a:r>
              <a:rPr lang="en-GB" sz="1950" dirty="0"/>
              <a:t>COVID-19</a:t>
            </a:r>
            <a:r>
              <a:rPr lang="en-GB" sz="2000" dirty="0">
                <a:latin typeface="Calibri"/>
                <a:ea typeface="Calibri"/>
                <a:cs typeface="Calibri"/>
                <a:sym typeface="Calibri"/>
              </a:rPr>
              <a:t> pandemic has lead to the rise in corona </a:t>
            </a:r>
            <a:r>
              <a:rPr lang="en-GB" sz="2000" dirty="0" err="1">
                <a:latin typeface="Calibri"/>
                <a:ea typeface="Calibri"/>
                <a:cs typeface="Calibri"/>
                <a:sym typeface="Calibri"/>
              </a:rPr>
              <a:t>cases.Due</a:t>
            </a:r>
            <a:r>
              <a:rPr lang="en-GB" sz="2000" dirty="0">
                <a:latin typeface="Calibri"/>
                <a:ea typeface="Calibri"/>
                <a:cs typeface="Calibri"/>
                <a:sym typeface="Calibri"/>
              </a:rPr>
              <a:t> to this the bed availability in hospital has been </a:t>
            </a:r>
            <a:r>
              <a:rPr lang="en-GB" sz="2000" dirty="0" err="1">
                <a:latin typeface="Calibri"/>
                <a:ea typeface="Calibri"/>
                <a:cs typeface="Calibri"/>
                <a:sym typeface="Calibri"/>
              </a:rPr>
              <a:t>reduced.The</a:t>
            </a:r>
            <a:r>
              <a:rPr lang="en-GB" sz="2000" dirty="0">
                <a:latin typeface="Calibri"/>
                <a:ea typeface="Calibri"/>
                <a:cs typeface="Calibri"/>
                <a:sym typeface="Calibri"/>
              </a:rPr>
              <a:t> smart system will predicate the  required no of bed to be managed for future upcoming crises.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5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ts val="2392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Gill Sans"/>
              <a:buNone/>
            </a:pPr>
            <a:r>
              <a:rPr lang="en-GB">
                <a:solidFill>
                  <a:srgbClr val="FF0000"/>
                </a:solidFill>
              </a:rPr>
              <a:t>ALGORITHM(S) :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4294967295"/>
          </p:nvPr>
        </p:nvSpPr>
        <p:spPr>
          <a:xfrm>
            <a:off x="0" y="1355903"/>
            <a:ext cx="8521700" cy="384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GB" dirty="0"/>
              <a:t>General algorithm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96"/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96"/>
              <a:buNone/>
            </a:pPr>
            <a:endParaRPr dirty="0"/>
          </a:p>
          <a:p>
            <a:pPr marL="285750" indent="-285750">
              <a:spcBef>
                <a:spcPts val="1600"/>
              </a:spcBef>
              <a:buSzPts val="1472"/>
            </a:pPr>
            <a:r>
              <a:rPr lang="en-GB" sz="1600" dirty="0"/>
              <a:t>Algorithm used in project is logistic regression</a:t>
            </a:r>
          </a:p>
          <a:p>
            <a:pPr marL="285750" indent="-285750">
              <a:spcBef>
                <a:spcPts val="1600"/>
              </a:spcBef>
              <a:buSzPts val="1472"/>
            </a:pPr>
            <a:r>
              <a:rPr lang="en-US" dirty="0"/>
              <a:t>Logistic regression is a statistical model that in its basic form uses a logistic function to model a binary dependent variable, although many more complex extensions exist.</a:t>
            </a:r>
          </a:p>
          <a:p>
            <a:pPr marL="285750" indent="-285750">
              <a:spcBef>
                <a:spcPts val="1600"/>
              </a:spcBef>
              <a:buSzPts val="1472"/>
            </a:pPr>
            <a:r>
              <a:rPr lang="en-US" dirty="0"/>
              <a:t>he predicted values are probabilities and are therefore restricted to (0,1) through the logistic distribution function because logistic regression predicts the </a:t>
            </a:r>
            <a:r>
              <a:rPr lang="en-US" b="1" dirty="0"/>
              <a:t>probability</a:t>
            </a:r>
            <a:r>
              <a:rPr lang="en-US" dirty="0"/>
              <a:t> of particular outcomes rather than the outcomes themselves.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Gill Sans"/>
              <a:buNone/>
            </a:pPr>
            <a:r>
              <a:rPr lang="en-GB">
                <a:solidFill>
                  <a:srgbClr val="FF0000"/>
                </a:solidFill>
              </a:rPr>
              <a:t>DATA SET EXPLANATION :</a:t>
            </a: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4294967295"/>
          </p:nvPr>
        </p:nvSpPr>
        <p:spPr>
          <a:xfrm>
            <a:off x="0" y="880951"/>
            <a:ext cx="9144000" cy="39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GB" sz="1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[https://www.kaggle.com/ikiulian/global-hospital-beds-capacity-for-covid19]</a:t>
            </a:r>
            <a:endParaRPr sz="1800" u="sng" dirty="0"/>
          </a:p>
          <a:p>
            <a:pPr marL="229500" lvl="0" indent="-229500" algn="l" rtl="0">
              <a:spcBef>
                <a:spcPts val="1600"/>
              </a:spcBef>
              <a:spcAft>
                <a:spcPts val="0"/>
              </a:spcAft>
              <a:buSzPts val="1840"/>
              <a:buChar char="◼"/>
            </a:pPr>
            <a:r>
              <a:rPr lang="en-GB" sz="2000" dirty="0"/>
              <a:t>Our dataset having main csv files for us state </a:t>
            </a:r>
          </a:p>
          <a:p>
            <a:pPr marL="229500" lvl="0" indent="-229500" algn="l" rtl="0">
              <a:spcBef>
                <a:spcPts val="1600"/>
              </a:spcBef>
              <a:spcAft>
                <a:spcPts val="0"/>
              </a:spcAft>
              <a:buSzPts val="1840"/>
              <a:buChar char="◼"/>
            </a:pPr>
            <a:r>
              <a:rPr lang="en-GB" sz="2000" dirty="0"/>
              <a:t>Each File having greater than 1000 records </a:t>
            </a:r>
            <a:r>
              <a:rPr lang="en-GB" sz="2000" dirty="0" err="1"/>
              <a:t>acc.size</a:t>
            </a:r>
            <a:r>
              <a:rPr lang="en-GB" sz="2000" dirty="0"/>
              <a:t> of country</a:t>
            </a:r>
            <a:endParaRPr dirty="0"/>
          </a:p>
          <a:p>
            <a:pPr marL="229500" lvl="0" indent="-229500" algn="l" rtl="0">
              <a:spcBef>
                <a:spcPts val="1600"/>
              </a:spcBef>
              <a:spcAft>
                <a:spcPts val="0"/>
              </a:spcAft>
              <a:buSzPts val="1840"/>
              <a:buChar char="◼"/>
            </a:pPr>
            <a:r>
              <a:rPr lang="en-GB" sz="2000" dirty="0"/>
              <a:t>Number of records are depends on population and regions in country </a:t>
            </a:r>
            <a:endParaRPr dirty="0"/>
          </a:p>
          <a:p>
            <a:pPr marL="229500" lvl="0" indent="-112659" algn="l" rtl="0">
              <a:spcBef>
                <a:spcPts val="1600"/>
              </a:spcBef>
              <a:spcAft>
                <a:spcPts val="0"/>
              </a:spcAft>
              <a:buSzPts val="1840"/>
              <a:buNone/>
            </a:pPr>
            <a:endParaRPr sz="2000" dirty="0"/>
          </a:p>
          <a:p>
            <a:pPr marL="229500" lvl="0" indent="-112659" algn="l" rtl="0">
              <a:spcBef>
                <a:spcPts val="1600"/>
              </a:spcBef>
              <a:spcAft>
                <a:spcPts val="0"/>
              </a:spcAft>
              <a:buSzPts val="1840"/>
              <a:buNone/>
            </a:pPr>
            <a:endParaRPr sz="2000" dirty="0"/>
          </a:p>
          <a:p>
            <a:pPr marL="229500" lvl="0" indent="-112659" algn="l" rtl="0">
              <a:spcBef>
                <a:spcPts val="1600"/>
              </a:spcBef>
              <a:spcAft>
                <a:spcPts val="0"/>
              </a:spcAft>
              <a:buSzPts val="1840"/>
              <a:buNone/>
            </a:pPr>
            <a:endParaRPr sz="2000" dirty="0"/>
          </a:p>
          <a:p>
            <a:pPr marL="229500" lvl="0" indent="-112659" algn="l" rtl="0">
              <a:spcBef>
                <a:spcPts val="1600"/>
              </a:spcBef>
              <a:spcAft>
                <a:spcPts val="0"/>
              </a:spcAft>
              <a:buSzPts val="1840"/>
              <a:buNone/>
            </a:pPr>
            <a:endParaRPr sz="2000" dirty="0"/>
          </a:p>
          <a:p>
            <a:pPr marL="229500" lvl="0" indent="-112659" algn="l" rtl="0">
              <a:spcBef>
                <a:spcPts val="1600"/>
              </a:spcBef>
              <a:spcAft>
                <a:spcPts val="0"/>
              </a:spcAft>
              <a:buSzPts val="1840"/>
              <a:buNone/>
            </a:pPr>
            <a:endParaRPr sz="2000" dirty="0"/>
          </a:p>
          <a:p>
            <a:pPr marL="229500" lvl="0" indent="-112659" algn="l" rtl="0">
              <a:spcBef>
                <a:spcPts val="1600"/>
              </a:spcBef>
              <a:spcAft>
                <a:spcPts val="0"/>
              </a:spcAft>
              <a:buSzPts val="1840"/>
              <a:buNone/>
            </a:pPr>
            <a:endParaRPr sz="2000" dirty="0"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50" y="2808950"/>
            <a:ext cx="8783174" cy="19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547D-8AF4-4E97-BA95-942BBBF1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35326" y="921544"/>
            <a:ext cx="5817949" cy="4003759"/>
          </a:xfrm>
        </p:spPr>
        <p:txBody>
          <a:bodyPr/>
          <a:lstStyle/>
          <a:p>
            <a:pPr lvl="0"/>
            <a:r>
              <a:rPr lang="en-IN" sz="1600" dirty="0">
                <a:solidFill>
                  <a:schemeClr val="tx1"/>
                </a:solidFill>
              </a:rPr>
              <a:t>Country - country of origin, if present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State - more granular location, if present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Lat - latitude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 err="1">
                <a:solidFill>
                  <a:schemeClr val="tx1"/>
                </a:solidFill>
              </a:rPr>
              <a:t>Lng</a:t>
            </a:r>
            <a:r>
              <a:rPr lang="en-IN" sz="1600" dirty="0">
                <a:solidFill>
                  <a:schemeClr val="tx1"/>
                </a:solidFill>
              </a:rPr>
              <a:t> - longitude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Type - [TOTAL, ICU, ACUTE(some data could include ICU beds too), PSYCHIATRIC, OTHER(merged ‘SPECIAL’, ‘CHRONIC DISEASE’, ‘CHILDREN’, ‘LONG TERM CARE’, ‘REHABILITATION’, ‘WOMEN’, ‘MILITARY’]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Measure - type of measure (per 1000 inhabitants)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Beds - number of beds per 1000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Population - population of location based on multiple sources and </a:t>
            </a:r>
            <a:r>
              <a:rPr lang="en-IN" sz="1600" dirty="0" err="1">
                <a:solidFill>
                  <a:schemeClr val="tx1"/>
                </a:solidFill>
              </a:rPr>
              <a:t>wikipedia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Year - source year for beds and population data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>
                <a:solidFill>
                  <a:schemeClr val="tx1"/>
                </a:solidFill>
              </a:rPr>
              <a:t>Source - source of data</a:t>
            </a:r>
            <a:br>
              <a:rPr lang="en-IN" sz="1600" dirty="0">
                <a:solidFill>
                  <a:schemeClr val="tx1"/>
                </a:solidFill>
              </a:rPr>
            </a:br>
            <a:r>
              <a:rPr lang="en-IN" sz="1600" dirty="0" err="1">
                <a:solidFill>
                  <a:schemeClr val="tx1"/>
                </a:solidFill>
              </a:rPr>
              <a:t>Source_url</a:t>
            </a:r>
            <a:r>
              <a:rPr lang="en-IN" sz="1600" dirty="0">
                <a:solidFill>
                  <a:schemeClr val="tx1"/>
                </a:solidFill>
              </a:rPr>
              <a:t> - URL of the original source</a:t>
            </a:r>
            <a:br>
              <a:rPr lang="en-IN" sz="1600" dirty="0">
                <a:solidFill>
                  <a:schemeClr val="tx1"/>
                </a:solidFill>
              </a:rPr>
            </a:b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3821B-7E76-4E5C-8B34-E120DDC56FF0}"/>
              </a:ext>
            </a:extLst>
          </p:cNvPr>
          <p:cNvSpPr txBox="1"/>
          <p:nvPr/>
        </p:nvSpPr>
        <p:spPr>
          <a:xfrm>
            <a:off x="935325" y="566388"/>
            <a:ext cx="621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COLUMNS IN DATASET</a:t>
            </a:r>
          </a:p>
        </p:txBody>
      </p:sp>
    </p:spTree>
    <p:extLst>
      <p:ext uri="{BB962C8B-B14F-4D97-AF65-F5344CB8AC3E}">
        <p14:creationId xmlns:p14="http://schemas.microsoft.com/office/powerpoint/2010/main" val="399108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Gill Sans"/>
              <a:buNone/>
            </a:pPr>
            <a:r>
              <a:rPr lang="en-GB">
                <a:solidFill>
                  <a:srgbClr val="FF0000"/>
                </a:solidFill>
              </a:rPr>
              <a:t>FEATURE VECTOR SELECTED: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4294967295"/>
          </p:nvPr>
        </p:nvSpPr>
        <p:spPr>
          <a:xfrm>
            <a:off x="0" y="1470025"/>
            <a:ext cx="8696325" cy="2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GB" sz="1800" i="1" u="sng"/>
              <a:t>For type of beds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288"/>
              <a:buNone/>
            </a:pPr>
            <a:r>
              <a:rPr lang="en-GB" sz="1400" b="1"/>
              <a:t>[TOTAL, ICU, ACUTE, PSYCHIATRIC, OTHER]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656"/>
              <a:buNone/>
            </a:pPr>
            <a:r>
              <a:rPr lang="en-GB" sz="1800" i="1" u="sng"/>
              <a:t>For predicting bed occupancy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288"/>
              <a:buNone/>
            </a:pPr>
            <a:r>
              <a:rPr lang="en-GB" sz="1400" b="1"/>
              <a:t>[ beds per 1000 inhabitants, population,year ]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656"/>
              <a:buNone/>
            </a:pPr>
            <a:r>
              <a:rPr lang="en-GB" sz="1800" i="1" u="sng"/>
              <a:t>Input features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288"/>
              <a:buNone/>
            </a:pPr>
            <a:r>
              <a:rPr lang="en-GB" sz="1400" b="1"/>
              <a:t>[country code,latitude,longitude 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242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242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8DBA-E422-4DED-B092-7C64E122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216954"/>
            <a:ext cx="8272212" cy="89216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IMPLEMENTATION/code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3885CF-C2BF-44AF-B0C3-DFDE0CFA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02" y="1386790"/>
            <a:ext cx="6678596" cy="37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BF35E-AA46-4440-90E8-8307F801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0" y="433847"/>
            <a:ext cx="8013446" cy="45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7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671</Words>
  <Application>Microsoft Office PowerPoint</Application>
  <PresentationFormat>On-screen Show (16:9)</PresentationFormat>
  <Paragraphs>76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Wingdings</vt:lpstr>
      <vt:lpstr>Gill Sans</vt:lpstr>
      <vt:lpstr>Corbel</vt:lpstr>
      <vt:lpstr>Arial</vt:lpstr>
      <vt:lpstr>Banded</vt:lpstr>
      <vt:lpstr>PREDICTING AMOUNT OF GLOBAL HOSPITAL BEDS</vt:lpstr>
      <vt:lpstr>AIM AND OBJECTIVE :</vt:lpstr>
      <vt:lpstr>PROBLEM STATEMENT :</vt:lpstr>
      <vt:lpstr>ALGORITHM(S) :</vt:lpstr>
      <vt:lpstr>DATA SET EXPLANATION :</vt:lpstr>
      <vt:lpstr>Country - country of origin, if present State - more granular location, if present Lat - latitude Lng - longitude Type - [TOTAL, ICU, ACUTE(some data could include ICU beds too), PSYCHIATRIC, OTHER(merged ‘SPECIAL’, ‘CHRONIC DISEASE’, ‘CHILDREN’, ‘LONG TERM CARE’, ‘REHABILITATION’, ‘WOMEN’, ‘MILITARY’] Measure - type of measure (per 1000 inhabitants) Beds - number of beds per 1000 Population - population of location based on multiple sources and wikipedia Year - source year for beds and population data Source - source of data Source_url - URL of the original source </vt:lpstr>
      <vt:lpstr>FEATURE VECTOR SELECTED:</vt:lpstr>
      <vt:lpstr>IMPLEMENTATION/code</vt:lpstr>
      <vt:lpstr>PowerPoint Presentation</vt:lpstr>
      <vt:lpstr>RESULTS/ANALYSIS</vt:lpstr>
      <vt:lpstr>PowerPoint Presentation</vt:lpstr>
      <vt:lpstr>PowerPoint Presentation</vt:lpstr>
      <vt:lpstr> gui</vt:lpstr>
      <vt:lpstr>COCLUSION </vt:lpstr>
      <vt:lpstr>FUTURE WORK</vt:lpstr>
      <vt:lpstr>REFERENCES:</vt:lpstr>
      <vt:lpstr>THANK YOU !!!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 - REVIEW 1 PREDICTING AMOUNT OF GLOBAL HOSPITAL BEDS</dc:title>
  <dc:creator>lenovo</dc:creator>
  <cp:lastModifiedBy>Vijaykumar Deshmukh</cp:lastModifiedBy>
  <cp:revision>12</cp:revision>
  <dcterms:modified xsi:type="dcterms:W3CDTF">2020-11-09T17:14:29Z</dcterms:modified>
</cp:coreProperties>
</file>