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5"/>
  </p:notesMasterIdLst>
  <p:sldIdLst>
    <p:sldId id="256" r:id="rId5"/>
    <p:sldId id="2146847054" r:id="rId6"/>
    <p:sldId id="262" r:id="rId7"/>
    <p:sldId id="263" r:id="rId8"/>
    <p:sldId id="2146847058" r:id="rId9"/>
    <p:sldId id="265" r:id="rId10"/>
    <p:sldId id="2146847057" r:id="rId11"/>
    <p:sldId id="2146847066" r:id="rId12"/>
    <p:sldId id="2146847060" r:id="rId13"/>
    <p:sldId id="2146847070" r:id="rId14"/>
    <p:sldId id="2146847073" r:id="rId15"/>
    <p:sldId id="2146847068" r:id="rId16"/>
    <p:sldId id="2146847071" r:id="rId17"/>
    <p:sldId id="2146847072" r:id="rId18"/>
    <p:sldId id="2146847062" r:id="rId19"/>
    <p:sldId id="2146847061" r:id="rId20"/>
    <p:sldId id="2146847055" r:id="rId21"/>
    <p:sldId id="2146847059" r:id="rId22"/>
    <p:sldId id="2146847069" r:id="rId23"/>
    <p:sldId id="25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0" d="100"/>
          <a:sy n="90" d="100"/>
        </p:scale>
        <p:origin x="-370" y="18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a:bodyPr>
          <a:lstStyle/>
          <a:p>
            <a:pPr algn="ctr"/>
            <a:r>
              <a:rPr lang="en-US" b="1" dirty="0" smtClean="0">
                <a:solidFill>
                  <a:schemeClr val="accent1"/>
                </a:solidFill>
                <a:latin typeface="Arial" panose="020B0604020202020204" pitchFamily="34" charset="0"/>
                <a:cs typeface="Arial" panose="020B0604020202020204" pitchFamily="34" charset="0"/>
              </a:rPr>
              <a:t>“Recipe </a:t>
            </a:r>
            <a:r>
              <a:rPr lang="en-US" b="1" dirty="0">
                <a:solidFill>
                  <a:schemeClr val="accent1"/>
                </a:solidFill>
                <a:latin typeface="Arial" panose="020B0604020202020204" pitchFamily="34" charset="0"/>
                <a:cs typeface="Arial" panose="020B0604020202020204" pitchFamily="34" charset="0"/>
              </a:rPr>
              <a:t>Preparation </a:t>
            </a:r>
            <a:r>
              <a:rPr lang="en-US" b="1" dirty="0" smtClean="0">
                <a:solidFill>
                  <a:schemeClr val="accent1"/>
                </a:solidFill>
                <a:latin typeface="Arial" panose="020B0604020202020204" pitchFamily="34" charset="0"/>
                <a:cs typeface="Arial" panose="020B0604020202020204" pitchFamily="34" charset="0"/>
              </a:rPr>
              <a:t>Agent”</a:t>
            </a:r>
            <a:br>
              <a:rPr lang="en-US" b="1" dirty="0" smtClean="0">
                <a:solidFill>
                  <a:schemeClr val="accent1"/>
                </a:solidFill>
                <a:latin typeface="Arial" panose="020B0604020202020204" pitchFamily="34" charset="0"/>
                <a:cs typeface="Arial" panose="020B0604020202020204" pitchFamily="34" charset="0"/>
              </a:rPr>
            </a:br>
            <a:r>
              <a:rPr lang="en-US" sz="1800" b="1" dirty="0" smtClean="0">
                <a:solidFill>
                  <a:schemeClr val="accent1"/>
                </a:solidFill>
                <a:latin typeface="+mn-lt"/>
                <a:cs typeface="Arial" panose="020B0604020202020204" pitchFamily="34" charset="0"/>
              </a:rPr>
              <a:t>using </a:t>
            </a:r>
            <a:r>
              <a:rPr lang="en-US" sz="1800" b="1" dirty="0">
                <a:solidFill>
                  <a:schemeClr val="accent1"/>
                </a:solidFill>
                <a:latin typeface="+mn-lt"/>
                <a:cs typeface="Arial" panose="020B0604020202020204" pitchFamily="34" charset="0"/>
              </a:rPr>
              <a:t>IBM Cloud &amp; </a:t>
            </a:r>
            <a:r>
              <a:rPr lang="en-US" sz="1800" b="1" dirty="0" err="1" smtClean="0">
                <a:solidFill>
                  <a:schemeClr val="accent1"/>
                </a:solidFill>
                <a:latin typeface="+mn-lt"/>
                <a:cs typeface="Arial" panose="020B0604020202020204" pitchFamily="34" charset="0"/>
              </a:rPr>
              <a:t>Granity</a:t>
            </a:r>
            <a:endParaRPr lang="en-US" b="1" dirty="0">
              <a:solidFill>
                <a:schemeClr val="accent1"/>
              </a:solidFill>
              <a:latin typeface="+mn-lt"/>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HACKATHON PROJECT</a:t>
            </a:r>
          </a:p>
        </p:txBody>
      </p:sp>
      <p:sp>
        <p:nvSpPr>
          <p:cNvPr id="4" name="TextBox 3"/>
          <p:cNvSpPr txBox="1"/>
          <p:nvPr/>
        </p:nvSpPr>
        <p:spPr>
          <a:xfrm>
            <a:off x="2363996" y="4078365"/>
            <a:ext cx="7980183" cy="1631216"/>
          </a:xfrm>
          <a:prstGeom prst="rect">
            <a:avLst/>
          </a:prstGeom>
          <a:noFill/>
        </p:spPr>
        <p:txBody>
          <a:bodyPr wrap="square" lIns="91440" tIns="45720" rIns="91440" bIns="45720" rtlCol="0" anchor="t">
            <a:spAutoFit/>
          </a:bodyPr>
          <a:lstStyle/>
          <a:p>
            <a:r>
              <a:rPr lang="en-US" sz="2000" b="1" dirty="0">
                <a:solidFill>
                  <a:schemeClr val="accent1">
                    <a:lumMod val="60000"/>
                    <a:lumOff val="40000"/>
                  </a:schemeClr>
                </a:solidFill>
                <a:latin typeface="Arial" pitchFamily="34" charset="0"/>
                <a:cs typeface="Arial" pitchFamily="34" charset="0"/>
              </a:rPr>
              <a:t>Presented By</a:t>
            </a:r>
            <a:r>
              <a:rPr lang="en-US" sz="2000" b="1" dirty="0" smtClean="0">
                <a:solidFill>
                  <a:schemeClr val="accent1">
                    <a:lumMod val="60000"/>
                    <a:lumOff val="40000"/>
                  </a:schemeClr>
                </a:solidFill>
                <a:latin typeface="Arial" pitchFamily="34" charset="0"/>
                <a:cs typeface="Arial" pitchFamily="34" charset="0"/>
              </a:rPr>
              <a:t>: </a:t>
            </a:r>
            <a:endParaRPr lang="en-US" sz="2000" b="1" dirty="0">
              <a:solidFill>
                <a:schemeClr val="accent1">
                  <a:lumMod val="60000"/>
                  <a:lumOff val="40000"/>
                </a:schemeClr>
              </a:solidFill>
              <a:latin typeface="Arial" pitchFamily="34" charset="0"/>
              <a:cs typeface="Arial" pitchFamily="34" charset="0"/>
            </a:endParaRPr>
          </a:p>
          <a:p>
            <a:r>
              <a:rPr lang="en-US" sz="2000" b="1" dirty="0" smtClean="0">
                <a:solidFill>
                  <a:schemeClr val="accent1">
                    <a:lumMod val="60000"/>
                    <a:lumOff val="40000"/>
                  </a:schemeClr>
                </a:solidFill>
                <a:latin typeface="Arial" pitchFamily="34" charset="0"/>
                <a:cs typeface="Arial" pitchFamily="34" charset="0"/>
              </a:rPr>
              <a:t>Student name : </a:t>
            </a:r>
            <a:r>
              <a:rPr lang="en-US" sz="2000" b="1" dirty="0" err="1" smtClean="0">
                <a:solidFill>
                  <a:schemeClr val="accent1">
                    <a:lumMod val="60000"/>
                    <a:lumOff val="40000"/>
                  </a:schemeClr>
                </a:solidFill>
                <a:latin typeface="Arial" pitchFamily="34" charset="0"/>
                <a:cs typeface="Arial" pitchFamily="34" charset="0"/>
              </a:rPr>
              <a:t>Mrunali</a:t>
            </a:r>
            <a:r>
              <a:rPr lang="en-US" sz="2000" b="1" dirty="0" smtClean="0">
                <a:solidFill>
                  <a:schemeClr val="accent1">
                    <a:lumMod val="60000"/>
                    <a:lumOff val="40000"/>
                  </a:schemeClr>
                </a:solidFill>
                <a:latin typeface="Arial" pitchFamily="34" charset="0"/>
                <a:cs typeface="Arial" pitchFamily="34" charset="0"/>
              </a:rPr>
              <a:t> Ganesh </a:t>
            </a:r>
            <a:r>
              <a:rPr lang="en-US" sz="2000" b="1" dirty="0" err="1" smtClean="0">
                <a:solidFill>
                  <a:schemeClr val="accent1">
                    <a:lumMod val="60000"/>
                    <a:lumOff val="40000"/>
                  </a:schemeClr>
                </a:solidFill>
                <a:latin typeface="Arial" pitchFamily="34" charset="0"/>
                <a:cs typeface="Arial" pitchFamily="34" charset="0"/>
              </a:rPr>
              <a:t>Bhoyar</a:t>
            </a:r>
            <a:endParaRPr lang="en-US" sz="2000" b="1" dirty="0">
              <a:solidFill>
                <a:schemeClr val="accent1">
                  <a:lumMod val="60000"/>
                  <a:lumOff val="40000"/>
                </a:schemeClr>
              </a:solidFill>
              <a:latin typeface="Arial" pitchFamily="34" charset="0"/>
              <a:cs typeface="Arial" pitchFamily="34" charset="0"/>
            </a:endParaRPr>
          </a:p>
          <a:p>
            <a:r>
              <a:rPr lang="en-US" sz="2000" b="1" dirty="0">
                <a:solidFill>
                  <a:schemeClr val="accent1">
                    <a:lumMod val="60000"/>
                    <a:lumOff val="40000"/>
                  </a:schemeClr>
                </a:solidFill>
                <a:latin typeface="Arial"/>
                <a:cs typeface="Arial"/>
              </a:rPr>
              <a:t>College Name &amp; Department </a:t>
            </a:r>
            <a:r>
              <a:rPr lang="en-US" sz="2000" b="1" dirty="0" smtClean="0">
                <a:solidFill>
                  <a:schemeClr val="accent1">
                    <a:lumMod val="60000"/>
                    <a:lumOff val="40000"/>
                  </a:schemeClr>
                </a:solidFill>
                <a:latin typeface="Arial"/>
                <a:cs typeface="Arial"/>
              </a:rPr>
              <a:t>: MIT Academy of Engineering </a:t>
            </a:r>
          </a:p>
          <a:p>
            <a:r>
              <a:rPr lang="en-US" sz="2000" b="1" dirty="0" smtClean="0">
                <a:solidFill>
                  <a:schemeClr val="accent1">
                    <a:lumMod val="60000"/>
                    <a:lumOff val="40000"/>
                  </a:schemeClr>
                </a:solidFill>
                <a:latin typeface="Arial"/>
                <a:cs typeface="Arial"/>
              </a:rPr>
              <a:t>                                                       [ Computer Engineering ]</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Grp="1" noChangeAspect="1" noChangeArrowheads="1"/>
          </p:cNvPicPr>
          <p:nvPr>
            <p:ph idx="4294967295"/>
          </p:nvPr>
        </p:nvPicPr>
        <p:blipFill>
          <a:blip r:embed="rId2">
            <a:extLst>
              <a:ext uri="{28A0092B-C50C-407E-A947-70E740481C1C}">
                <a14:useLocalDpi xmlns:a14="http://schemas.microsoft.com/office/drawing/2010/main" val="0"/>
              </a:ext>
            </a:extLst>
          </a:blip>
          <a:srcRect/>
          <a:stretch>
            <a:fillRect/>
          </a:stretch>
        </p:blipFill>
        <p:spPr bwMode="auto">
          <a:xfrm>
            <a:off x="778933" y="1674283"/>
            <a:ext cx="4903788" cy="4383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64183" y="1974321"/>
            <a:ext cx="4863225" cy="3986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711201" y="838200"/>
            <a:ext cx="1600199" cy="584775"/>
          </a:xfrm>
          <a:prstGeom prst="rect">
            <a:avLst/>
          </a:prstGeom>
          <a:noFill/>
        </p:spPr>
        <p:txBody>
          <a:bodyPr wrap="square" rtlCol="0">
            <a:spAutoFit/>
          </a:bodyPr>
          <a:lstStyle/>
          <a:p>
            <a:r>
              <a:rPr lang="en-US" sz="3200" b="1" dirty="0" smtClean="0">
                <a:solidFill>
                  <a:schemeClr val="accent1"/>
                </a:solidFill>
                <a:latin typeface="Calibri" pitchFamily="34" charset="0"/>
                <a:cs typeface="Calibri" pitchFamily="34" charset="0"/>
              </a:rPr>
              <a:t>RESULTS</a:t>
            </a:r>
            <a:endParaRPr lang="en-IN" sz="3200"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424776292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43467"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52188" t="19454" r="1095" b="6023"/>
          <a:stretch/>
        </p:blipFill>
        <p:spPr>
          <a:xfrm>
            <a:off x="6248400" y="1242886"/>
            <a:ext cx="5333999" cy="4786182"/>
          </a:xfrm>
          <a:prstGeom prst="rect">
            <a:avLst/>
          </a:prstGeom>
        </p:spPr>
      </p:pic>
      <p:sp>
        <p:nvSpPr>
          <p:cNvPr id="4" name="TextBox 3"/>
          <p:cNvSpPr txBox="1"/>
          <p:nvPr/>
        </p:nvSpPr>
        <p:spPr>
          <a:xfrm>
            <a:off x="524934" y="1718734"/>
            <a:ext cx="5232399" cy="3785652"/>
          </a:xfrm>
          <a:prstGeom prst="rect">
            <a:avLst/>
          </a:prstGeom>
          <a:noFill/>
        </p:spPr>
        <p:txBody>
          <a:bodyPr wrap="square" rtlCol="0">
            <a:spAutoFit/>
          </a:bodyPr>
          <a:lstStyle/>
          <a:p>
            <a:r>
              <a:rPr lang="en-US" sz="2000" dirty="0">
                <a:latin typeface="Calibri" pitchFamily="34" charset="0"/>
                <a:cs typeface="Calibri" pitchFamily="34" charset="0"/>
              </a:rPr>
              <a:t>The agent is focused only on </a:t>
            </a:r>
            <a:r>
              <a:rPr lang="en-US" sz="2000" dirty="0" smtClean="0">
                <a:latin typeface="Calibri" pitchFamily="34" charset="0"/>
                <a:cs typeface="Calibri" pitchFamily="34" charset="0"/>
              </a:rPr>
              <a:t>recipes related inquiries. </a:t>
            </a:r>
          </a:p>
          <a:p>
            <a:r>
              <a:rPr lang="en-US" sz="2000" dirty="0" smtClean="0">
                <a:latin typeface="Calibri" pitchFamily="34" charset="0"/>
                <a:cs typeface="Calibri" pitchFamily="34" charset="0"/>
              </a:rPr>
              <a:t>Ignoring </a:t>
            </a:r>
            <a:r>
              <a:rPr lang="en-US" sz="2000" dirty="0">
                <a:latin typeface="Calibri" pitchFamily="34" charset="0"/>
                <a:cs typeface="Calibri" pitchFamily="34" charset="0"/>
              </a:rPr>
              <a:t>unrelated topics like “What is Python?” keeps it accurate and user-friendly</a:t>
            </a:r>
            <a:r>
              <a:rPr lang="en-US" sz="2000" dirty="0" smtClean="0">
                <a:latin typeface="Calibri" pitchFamily="34" charset="0"/>
                <a:cs typeface="Calibri" pitchFamily="34" charset="0"/>
              </a:rPr>
              <a:t>.</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To stay relevant, the agent is trained only for </a:t>
            </a:r>
            <a:r>
              <a:rPr lang="en-US" sz="2000" dirty="0" smtClean="0">
                <a:latin typeface="Calibri" pitchFamily="34" charset="0"/>
                <a:cs typeface="Calibri" pitchFamily="34" charset="0"/>
              </a:rPr>
              <a:t>cooking related </a:t>
            </a:r>
            <a:r>
              <a:rPr lang="en-US" sz="2000" dirty="0">
                <a:latin typeface="Calibri" pitchFamily="34" charset="0"/>
                <a:cs typeface="Calibri" pitchFamily="34" charset="0"/>
              </a:rPr>
              <a:t>help </a:t>
            </a:r>
            <a:r>
              <a:rPr lang="en-US" sz="2000" dirty="0" smtClean="0">
                <a:latin typeface="Calibri" pitchFamily="34" charset="0"/>
                <a:cs typeface="Calibri" pitchFamily="34" charset="0"/>
              </a:rPr>
              <a:t>, </a:t>
            </a:r>
            <a:r>
              <a:rPr lang="en-US" sz="2000" dirty="0">
                <a:latin typeface="Calibri" pitchFamily="34" charset="0"/>
                <a:cs typeface="Calibri" pitchFamily="34" charset="0"/>
              </a:rPr>
              <a:t>not for general knowledge like programming </a:t>
            </a:r>
            <a:r>
              <a:rPr lang="en-US" sz="2000" dirty="0" smtClean="0">
                <a:latin typeface="Calibri" pitchFamily="34" charset="0"/>
                <a:cs typeface="Calibri" pitchFamily="34" charset="0"/>
              </a:rPr>
              <a:t>terms</a:t>
            </a:r>
            <a:r>
              <a:rPr lang="en-US" sz="2000" dirty="0">
                <a:latin typeface="Calibri" pitchFamily="34" charset="0"/>
                <a:cs typeface="Calibri" pitchFamily="34" charset="0"/>
              </a:rPr>
              <a:t> </a:t>
            </a:r>
            <a:r>
              <a:rPr lang="en-US" sz="2000" dirty="0" smtClean="0">
                <a:latin typeface="Calibri" pitchFamily="34" charset="0"/>
                <a:cs typeface="Calibri" pitchFamily="34" charset="0"/>
              </a:rPr>
              <a:t>or any other.</a:t>
            </a:r>
          </a:p>
          <a:p>
            <a:endParaRPr lang="en-US" sz="2000" dirty="0" smtClean="0">
              <a:latin typeface="Calibri" pitchFamily="34" charset="0"/>
              <a:cs typeface="Calibri" pitchFamily="34" charset="0"/>
            </a:endParaRPr>
          </a:p>
          <a:p>
            <a:r>
              <a:rPr lang="en-US" sz="2000" dirty="0">
                <a:latin typeface="Calibri" pitchFamily="34" charset="0"/>
                <a:cs typeface="Calibri" pitchFamily="34" charset="0"/>
              </a:rPr>
              <a:t>The agent ignores non-recipe questions to avoid confusion and keep the cooking experience simple and focused.</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530814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 xmlns:a16="http://schemas.microsoft.com/office/drawing/2014/main" id="{16A49521-B5B7-63EE-905D-5E4ED1D0957F}"/>
              </a:ext>
            </a:extLst>
          </p:cNvPr>
          <p:cNvSpPr txBox="1"/>
          <p:nvPr/>
        </p:nvSpPr>
        <p:spPr>
          <a:xfrm>
            <a:off x="3897608" y="1144515"/>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b="1" u="sng" dirty="0">
                <a:solidFill>
                  <a:schemeClr val="accent2"/>
                </a:solidFill>
                <a:latin typeface="Calibri"/>
                <a:ea typeface="Calibri"/>
                <a:cs typeface="Calibri"/>
              </a:rPr>
              <a:t>Deployed AI Agent</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l="758" t="18552" r="1093" b="5724"/>
          <a:stretch/>
        </p:blipFill>
        <p:spPr>
          <a:xfrm>
            <a:off x="930067" y="1989467"/>
            <a:ext cx="9872133" cy="4284333"/>
          </a:xfrm>
          <a:prstGeom prst="rect">
            <a:avLst/>
          </a:prstGeom>
        </p:spPr>
      </p:pic>
    </p:spTree>
    <p:extLst>
      <p:ext uri="{BB962C8B-B14F-4D97-AF65-F5344CB8AC3E}">
        <p14:creationId xmlns:p14="http://schemas.microsoft.com/office/powerpoint/2010/main" val="11263028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668867" y="728990"/>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926" t="19005" r="21970" b="5275"/>
          <a:stretch/>
        </p:blipFill>
        <p:spPr>
          <a:xfrm>
            <a:off x="3543317" y="1388532"/>
            <a:ext cx="8149149" cy="4501605"/>
          </a:xfrm>
          <a:prstGeom prst="rect">
            <a:avLst/>
          </a:prstGeom>
        </p:spPr>
      </p:pic>
      <p:sp>
        <p:nvSpPr>
          <p:cNvPr id="6" name="TextBox 5"/>
          <p:cNvSpPr txBox="1"/>
          <p:nvPr/>
        </p:nvSpPr>
        <p:spPr>
          <a:xfrm>
            <a:off x="279400" y="1727200"/>
            <a:ext cx="3149600" cy="4093428"/>
          </a:xfrm>
          <a:prstGeom prst="rect">
            <a:avLst/>
          </a:prstGeom>
          <a:noFill/>
        </p:spPr>
        <p:txBody>
          <a:bodyPr wrap="square" rtlCol="0">
            <a:spAutoFit/>
          </a:bodyPr>
          <a:lstStyle/>
          <a:p>
            <a:r>
              <a:rPr lang="en-US" sz="2000" dirty="0">
                <a:latin typeface="Calibri" pitchFamily="34" charset="0"/>
                <a:cs typeface="Calibri" pitchFamily="34" charset="0"/>
              </a:rPr>
              <a:t>When the user inputs “I have pasta and tomatoes but no garlic,” the agent suggests Garlic Powder Pasta with Tomatoes as a suitable dish</a:t>
            </a:r>
            <a:r>
              <a:rPr lang="en-US" sz="2000" dirty="0" smtClean="0">
                <a:latin typeface="Calibri" pitchFamily="34" charset="0"/>
                <a:cs typeface="Calibri" pitchFamily="34" charset="0"/>
              </a:rPr>
              <a:t>.</a:t>
            </a:r>
          </a:p>
          <a:p>
            <a:r>
              <a:rPr lang="en-US" sz="2000" dirty="0" smtClean="0">
                <a:latin typeface="Calibri" pitchFamily="34" charset="0"/>
                <a:cs typeface="Calibri" pitchFamily="34" charset="0"/>
              </a:rPr>
              <a:t> </a:t>
            </a:r>
            <a:r>
              <a:rPr lang="en-US" sz="2000" dirty="0">
                <a:latin typeface="Calibri" pitchFamily="34" charset="0"/>
                <a:cs typeface="Calibri" pitchFamily="34" charset="0"/>
              </a:rPr>
              <a:t>It smartly replaces fresh garlic with garlic powder, demonstrating the agent’s ability to provide intelligent ingredient substitutions while still offering a flavorful, practical recipe.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342675195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02732" y="745067"/>
            <a:ext cx="1433919" cy="523220"/>
          </a:xfrm>
          <a:prstGeom prst="rect">
            <a:avLst/>
          </a:prstGeom>
          <a:noFill/>
        </p:spPr>
        <p:txBody>
          <a:bodyPr wrap="none" rtlCol="0">
            <a:spAutoFit/>
          </a:bodyPr>
          <a:lstStyle/>
          <a:p>
            <a:r>
              <a:rPr lang="en-US" sz="2800" b="1" dirty="0" smtClean="0">
                <a:solidFill>
                  <a:schemeClr val="accent1"/>
                </a:solidFill>
                <a:latin typeface="Calibri" pitchFamily="34" charset="0"/>
                <a:cs typeface="Calibri" pitchFamily="34" charset="0"/>
              </a:rPr>
              <a:t>RESULTS</a:t>
            </a:r>
            <a:endParaRPr lang="en-IN" sz="2800" b="1" dirty="0">
              <a:solidFill>
                <a:schemeClr val="accent1"/>
              </a:solidFill>
              <a:latin typeface="Calibri" pitchFamily="34" charset="0"/>
              <a:cs typeface="Calibri" pitchFamily="34" charset="0"/>
            </a:endParaRPr>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l="842" t="18855" r="30456" b="5126"/>
          <a:stretch/>
        </p:blipFill>
        <p:spPr>
          <a:xfrm>
            <a:off x="110068" y="1617134"/>
            <a:ext cx="5862940" cy="3649133"/>
          </a:xfrm>
          <a:prstGeom prst="rect">
            <a:avLst/>
          </a:prstGeom>
        </p:spPr>
      </p:pic>
      <p:pic>
        <p:nvPicPr>
          <p:cNvPr id="4" name="Picture 3"/>
          <p:cNvPicPr>
            <a:picLocks noChangeAspect="1"/>
          </p:cNvPicPr>
          <p:nvPr/>
        </p:nvPicPr>
        <p:blipFill rotWithShape="1">
          <a:blip r:embed="rId3">
            <a:extLst>
              <a:ext uri="{28A0092B-C50C-407E-A947-70E740481C1C}">
                <a14:useLocalDpi xmlns:a14="http://schemas.microsoft.com/office/drawing/2010/main" val="0"/>
              </a:ext>
            </a:extLst>
          </a:blip>
          <a:srcRect l="842" t="19753" r="29546" b="5125"/>
          <a:stretch/>
        </p:blipFill>
        <p:spPr>
          <a:xfrm>
            <a:off x="5973008" y="1710268"/>
            <a:ext cx="5858189" cy="3555999"/>
          </a:xfrm>
          <a:prstGeom prst="rect">
            <a:avLst/>
          </a:prstGeom>
        </p:spPr>
      </p:pic>
    </p:spTree>
    <p:extLst>
      <p:ext uri="{BB962C8B-B14F-4D97-AF65-F5344CB8AC3E}">
        <p14:creationId xmlns:p14="http://schemas.microsoft.com/office/powerpoint/2010/main" val="28832144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 xmlns:a16="http://schemas.microsoft.com/office/drawing/2014/main" id="{D4974547-DF1B-77BB-E545-9344EDB9AD3F}"/>
              </a:ext>
            </a:extLst>
          </p:cNvPr>
          <p:cNvSpPr>
            <a:spLocks noGrp="1"/>
          </p:cNvSpPr>
          <p:nvPr>
            <p:ph idx="1"/>
          </p:nvPr>
        </p:nvSpPr>
        <p:spPr/>
        <p:txBody>
          <a:bodyPr/>
          <a:lstStyle/>
          <a:p>
            <a:pPr marL="305435" indent="-305435"/>
            <a:r>
              <a:rPr lang="en-US" sz="2800" dirty="0" smtClean="0">
                <a:solidFill>
                  <a:schemeClr val="tx1"/>
                </a:solidFill>
                <a:latin typeface="Calibri"/>
                <a:ea typeface="Calibri"/>
                <a:cs typeface="Calibri"/>
              </a:rPr>
              <a:t>This </a:t>
            </a:r>
            <a:r>
              <a:rPr lang="en-US" sz="2800" dirty="0">
                <a:solidFill>
                  <a:schemeClr val="tx1"/>
                </a:solidFill>
                <a:latin typeface="Calibri"/>
                <a:ea typeface="Calibri"/>
                <a:cs typeface="Calibri"/>
              </a:rPr>
              <a:t>Recipe Preparation Agent offers a smart, sustainable way to cook with what you already have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By </a:t>
            </a:r>
            <a:r>
              <a:rPr lang="en-US" sz="2800" dirty="0">
                <a:solidFill>
                  <a:schemeClr val="tx1"/>
                </a:solidFill>
                <a:latin typeface="Calibri"/>
                <a:ea typeface="Calibri"/>
                <a:cs typeface="Calibri"/>
              </a:rPr>
              <a:t>using IBM Granite models and RAG architecture, it delivers personalized, practical recipes in real time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It </a:t>
            </a:r>
            <a:r>
              <a:rPr lang="en-US" sz="2800" dirty="0">
                <a:solidFill>
                  <a:schemeClr val="tx1"/>
                </a:solidFill>
                <a:latin typeface="Calibri"/>
                <a:ea typeface="Calibri"/>
                <a:cs typeface="Calibri"/>
              </a:rPr>
              <a:t>supports ingredient substitutions, dietary needs, and cooking tips — reducing food waste and saving time</a:t>
            </a:r>
            <a:r>
              <a:rPr lang="en-US" sz="2800" dirty="0" smtClean="0">
                <a:solidFill>
                  <a:schemeClr val="tx1"/>
                </a:solidFill>
                <a:latin typeface="Calibri"/>
                <a:ea typeface="Calibri"/>
                <a:cs typeface="Calibri"/>
              </a:rPr>
              <a:t>.</a:t>
            </a:r>
          </a:p>
          <a:p>
            <a:pPr marL="305435" indent="-305435"/>
            <a:r>
              <a:rPr lang="en-US" sz="2800" dirty="0" smtClean="0">
                <a:solidFill>
                  <a:schemeClr val="tx1"/>
                </a:solidFill>
                <a:latin typeface="Calibri"/>
                <a:ea typeface="Calibri"/>
                <a:cs typeface="Calibri"/>
              </a:rPr>
              <a:t>The </a:t>
            </a:r>
            <a:r>
              <a:rPr lang="en-US" sz="2800" dirty="0">
                <a:solidFill>
                  <a:schemeClr val="tx1"/>
                </a:solidFill>
                <a:latin typeface="Calibri"/>
                <a:ea typeface="Calibri"/>
                <a:cs typeface="Calibri"/>
              </a:rPr>
              <a:t>system is domain-specific, ensuring focused, accurate assistance in the kitchen.</a:t>
            </a:r>
          </a:p>
        </p:txBody>
      </p:sp>
    </p:spTree>
    <p:extLst>
      <p:ext uri="{BB962C8B-B14F-4D97-AF65-F5344CB8AC3E}">
        <p14:creationId xmlns:p14="http://schemas.microsoft.com/office/powerpoint/2010/main" val="4233882376"/>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 xmlns:a16="http://schemas.microsoft.com/office/drawing/2014/main" id="{51A299DD-46FA-7866-41D8-C1BFCC2F69DD}"/>
              </a:ext>
            </a:extLst>
          </p:cNvPr>
          <p:cNvSpPr>
            <a:spLocks noGrp="1"/>
          </p:cNvSpPr>
          <p:nvPr>
            <p:ph idx="1"/>
          </p:nvPr>
        </p:nvSpPr>
        <p:spPr/>
        <p:txBody>
          <a:bodyPr/>
          <a:lstStyle/>
          <a:p>
            <a:r>
              <a:rPr lang="en-IN" dirty="0">
                <a:solidFill>
                  <a:schemeClr val="accent2">
                    <a:lumMod val="75000"/>
                  </a:schemeClr>
                </a:solidFill>
              </a:rPr>
              <a:t>https://mrunalibhoyar.github.io/recipe-preparation-agent/</a:t>
            </a:r>
            <a:endParaRPr lang="en-IN" dirty="0">
              <a:solidFill>
                <a:schemeClr val="accent2">
                  <a:lumMod val="75000"/>
                </a:schemeClr>
              </a:solidFill>
            </a:endParaRPr>
          </a:p>
        </p:txBody>
      </p:sp>
    </p:spTree>
    <p:extLst>
      <p:ext uri="{BB962C8B-B14F-4D97-AF65-F5344CB8AC3E}">
        <p14:creationId xmlns:p14="http://schemas.microsoft.com/office/powerpoint/2010/main" val="223066476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 xmlns:a16="http://schemas.microsoft.com/office/drawing/2014/main" id="{A6638FD1-D00E-E75B-705C-564F06D93D7B}"/>
              </a:ext>
            </a:extLst>
          </p:cNvPr>
          <p:cNvSpPr>
            <a:spLocks noGrp="1"/>
          </p:cNvSpPr>
          <p:nvPr>
            <p:ph idx="1"/>
          </p:nvPr>
        </p:nvSpPr>
        <p:spPr/>
        <p:txBody>
          <a:bodyPr/>
          <a:lstStyle/>
          <a:p>
            <a:pPr marL="305435" indent="-305435"/>
            <a:r>
              <a:rPr lang="en-US" sz="2800" dirty="0" smtClean="0">
                <a:solidFill>
                  <a:schemeClr val="tx1"/>
                </a:solidFill>
                <a:latin typeface="Calibri"/>
                <a:ea typeface="+mn-lt"/>
                <a:cs typeface="+mn-lt"/>
              </a:rPr>
              <a:t>Adding </a:t>
            </a:r>
            <a:r>
              <a:rPr lang="en-US" sz="2800" dirty="0">
                <a:solidFill>
                  <a:schemeClr val="tx1"/>
                </a:solidFill>
                <a:latin typeface="Calibri"/>
                <a:ea typeface="+mn-lt"/>
                <a:cs typeface="+mn-lt"/>
              </a:rPr>
              <a:t>voice and image input for easier interaction</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Offering </a:t>
            </a:r>
            <a:r>
              <a:rPr lang="en-US" sz="2800" dirty="0">
                <a:solidFill>
                  <a:schemeClr val="tx1"/>
                </a:solidFill>
                <a:latin typeface="Calibri"/>
                <a:ea typeface="+mn-lt"/>
                <a:cs typeface="+mn-lt"/>
              </a:rPr>
              <a:t>personalized meal plans and nutrition tracking</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Support </a:t>
            </a:r>
            <a:r>
              <a:rPr lang="en-US" sz="2800" dirty="0">
                <a:solidFill>
                  <a:schemeClr val="tx1"/>
                </a:solidFill>
                <a:latin typeface="Calibri"/>
                <a:ea typeface="+mn-lt"/>
                <a:cs typeface="+mn-lt"/>
              </a:rPr>
              <a:t>multiple languages and regional recipes</a:t>
            </a:r>
            <a:r>
              <a:rPr lang="en-US" sz="2800" dirty="0" smtClean="0">
                <a:solidFill>
                  <a:schemeClr val="tx1"/>
                </a:solidFill>
                <a:latin typeface="Calibri"/>
                <a:ea typeface="+mn-lt"/>
                <a:cs typeface="+mn-lt"/>
              </a:rPr>
              <a:t>.</a:t>
            </a:r>
          </a:p>
          <a:p>
            <a:pPr marL="305435" indent="-305435"/>
            <a:r>
              <a:rPr lang="en-US" sz="2800" dirty="0">
                <a:solidFill>
                  <a:schemeClr val="tx1"/>
                </a:solidFill>
                <a:latin typeface="Calibri"/>
                <a:ea typeface="+mn-lt"/>
                <a:cs typeface="+mn-lt"/>
              </a:rPr>
              <a:t>Provide detailed calorie and nutrient breakdown for each recipe</a:t>
            </a:r>
            <a:r>
              <a:rPr lang="en-US" sz="2800" dirty="0" smtClean="0">
                <a:solidFill>
                  <a:schemeClr val="tx1"/>
                </a:solidFill>
                <a:latin typeface="Calibri"/>
                <a:ea typeface="+mn-lt"/>
                <a:cs typeface="+mn-lt"/>
              </a:rPr>
              <a:t>.</a:t>
            </a:r>
          </a:p>
          <a:p>
            <a:pPr marL="305435" indent="-305435"/>
            <a:r>
              <a:rPr lang="en-US" sz="2800" dirty="0" smtClean="0">
                <a:solidFill>
                  <a:schemeClr val="tx1"/>
                </a:solidFill>
                <a:latin typeface="Calibri"/>
                <a:ea typeface="+mn-lt"/>
                <a:cs typeface="+mn-lt"/>
              </a:rPr>
              <a:t>Provide </a:t>
            </a:r>
            <a:r>
              <a:rPr lang="en-US" sz="2800" dirty="0">
                <a:solidFill>
                  <a:schemeClr val="tx1"/>
                </a:solidFill>
                <a:latin typeface="Calibri"/>
                <a:ea typeface="+mn-lt"/>
                <a:cs typeface="+mn-lt"/>
              </a:rPr>
              <a:t>tips for reducing food waste even more.</a:t>
            </a:r>
          </a:p>
        </p:txBody>
      </p:sp>
      <p:sp>
        <p:nvSpPr>
          <p:cNvPr id="5" name="Title 4">
            <a:extLst>
              <a:ext uri="{FF2B5EF4-FFF2-40B4-BE49-F238E27FC236}">
                <a16:creationId xmlns=""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4" name="Content Placeholder 3"/>
          <p:cNvPicPr>
            <a:picLocks noGrp="1" noChangeAspect="1"/>
          </p:cNvPicPr>
          <p:nvPr>
            <p:ph idx="1"/>
          </p:nvPr>
        </p:nvPicPr>
        <p:blipFill rotWithShape="1">
          <a:blip r:embed="rId2">
            <a:extLst>
              <a:ext uri="{28A0092B-C50C-407E-A947-70E740481C1C}">
                <a14:useLocalDpi xmlns:a14="http://schemas.microsoft.com/office/drawing/2010/main" val="0"/>
              </a:ext>
            </a:extLst>
          </a:blip>
          <a:srcRect l="22079" t="14719" r="22384" b="11730"/>
          <a:stretch/>
        </p:blipFill>
        <p:spPr>
          <a:xfrm>
            <a:off x="2302932" y="1727198"/>
            <a:ext cx="6375402" cy="4749381"/>
          </a:xfrm>
        </p:spPr>
      </p:pic>
      <p:sp>
        <p:nvSpPr>
          <p:cNvPr id="5" name="TextBox 4"/>
          <p:cNvSpPr txBox="1"/>
          <p:nvPr/>
        </p:nvSpPr>
        <p:spPr>
          <a:xfrm>
            <a:off x="3352799" y="1253066"/>
            <a:ext cx="4287456" cy="369332"/>
          </a:xfrm>
          <a:prstGeom prst="rect">
            <a:avLst/>
          </a:prstGeom>
          <a:noFill/>
        </p:spPr>
        <p:txBody>
          <a:bodyPr wrap="none" rtlCol="0">
            <a:spAutoFit/>
          </a:bodyPr>
          <a:lstStyle/>
          <a:p>
            <a:r>
              <a:rPr lang="en-US" dirty="0" smtClean="0">
                <a:solidFill>
                  <a:schemeClr val="accent1"/>
                </a:solidFill>
                <a:latin typeface="Franklin Gothic Medium" pitchFamily="34" charset="0"/>
                <a:cs typeface="Calibri" pitchFamily="34" charset="0"/>
              </a:rPr>
              <a:t>Getting Started With Artificial Intelligence</a:t>
            </a:r>
            <a:endParaRPr lang="en-IN" dirty="0">
              <a:solidFill>
                <a:schemeClr val="accent1"/>
              </a:solidFill>
              <a:latin typeface="Franklin Gothic Medium" pitchFamily="34" charset="0"/>
              <a:cs typeface="Calibri" pitchFamily="34" charset="0"/>
            </a:endParaRPr>
          </a:p>
        </p:txBody>
      </p:sp>
    </p:spTree>
    <p:extLst>
      <p:ext uri="{BB962C8B-B14F-4D97-AF65-F5344CB8AC3E}">
        <p14:creationId xmlns:p14="http://schemas.microsoft.com/office/powerpoint/2010/main" val="38473317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50876" y="1204130"/>
            <a:ext cx="8244668" cy="5086604"/>
          </a:xfrm>
          <a:prstGeom prst="rect">
            <a:avLst/>
          </a:prstGeom>
        </p:spPr>
      </p:pic>
      <p:sp>
        <p:nvSpPr>
          <p:cNvPr id="3" name="TextBox 2"/>
          <p:cNvSpPr txBox="1"/>
          <p:nvPr/>
        </p:nvSpPr>
        <p:spPr>
          <a:xfrm>
            <a:off x="634999" y="662001"/>
            <a:ext cx="3420533" cy="369332"/>
          </a:xfrm>
          <a:prstGeom prst="rect">
            <a:avLst/>
          </a:prstGeom>
          <a:noFill/>
        </p:spPr>
        <p:txBody>
          <a:bodyPr wrap="square" rtlCol="0">
            <a:spAutoFit/>
          </a:bodyPr>
          <a:lstStyle/>
          <a:p>
            <a:r>
              <a:rPr lang="en-US" b="1" dirty="0" smtClean="0">
                <a:solidFill>
                  <a:schemeClr val="accent1"/>
                </a:solidFill>
                <a:latin typeface="Calibri" pitchFamily="34" charset="0"/>
                <a:cs typeface="Calibri" pitchFamily="34" charset="0"/>
              </a:rPr>
              <a:t>RAG Lab Completion Certificate </a:t>
            </a:r>
            <a:endParaRPr lang="en-IN" b="1" dirty="0">
              <a:solidFill>
                <a:schemeClr val="accent1"/>
              </a:solidFill>
              <a:latin typeface="Calibri" pitchFamily="34" charset="0"/>
              <a:cs typeface="Calibri" pitchFamily="34" charset="0"/>
            </a:endParaRPr>
          </a:p>
        </p:txBody>
      </p:sp>
    </p:spTree>
    <p:extLst>
      <p:ext uri="{BB962C8B-B14F-4D97-AF65-F5344CB8AC3E}">
        <p14:creationId xmlns:p14="http://schemas.microsoft.com/office/powerpoint/2010/main" val="1406661210"/>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000" dirty="0">
                <a:solidFill>
                  <a:schemeClr val="tx1"/>
                </a:solidFill>
                <a:latin typeface="Calibri"/>
                <a:ea typeface="Calibri"/>
                <a:cs typeface="Calibri"/>
              </a:rPr>
              <a:t>In today’s fast-paced lifestyle, people often struggle to decide what to cook using only the ingredients they have at home. While many recipe apps exist, most require users to have specific ingredients and rarely offer meaningful substitutions. This limitation leads to frequent food waste, unnecessary grocery trips, and missed opportunities to make healthy home-cooked meals. Additionally, individuals with dietary restrictions such as veganism, gluten intolerance, or food allergies often face even greater difficulty finding suitable recipes</a:t>
            </a:r>
            <a:r>
              <a:rPr lang="en-US" sz="2000" dirty="0" smtClean="0">
                <a:solidFill>
                  <a:schemeClr val="tx1"/>
                </a:solidFill>
                <a:latin typeface="Calibri"/>
                <a:ea typeface="Calibri"/>
                <a:cs typeface="Calibri"/>
              </a:rPr>
              <a:t>.</a:t>
            </a:r>
          </a:p>
          <a:p>
            <a:pPr marL="0" indent="0">
              <a:buNone/>
            </a:pPr>
            <a:r>
              <a:rPr lang="en-US" sz="1800" b="1" dirty="0">
                <a:solidFill>
                  <a:srgbClr val="404040"/>
                </a:solidFill>
                <a:latin typeface="Calibri"/>
                <a:ea typeface="Calibri"/>
                <a:cs typeface="Calibri"/>
              </a:rPr>
              <a:t>Goal</a:t>
            </a:r>
            <a:r>
              <a:rPr lang="en-US" sz="1800" b="1" dirty="0" smtClean="0">
                <a:solidFill>
                  <a:srgbClr val="404040"/>
                </a:solidFill>
                <a:latin typeface="Calibri"/>
                <a:ea typeface="Calibri"/>
                <a:cs typeface="Calibri"/>
              </a:rPr>
              <a:t>:</a:t>
            </a:r>
          </a:p>
          <a:p>
            <a:pPr marL="0" indent="0">
              <a:buNone/>
            </a:pPr>
            <a:r>
              <a:rPr lang="en-US" sz="1600" dirty="0" smtClean="0">
                <a:solidFill>
                  <a:srgbClr val="404040"/>
                </a:solidFill>
                <a:latin typeface="Calibri"/>
                <a:ea typeface="Calibri"/>
                <a:cs typeface="Calibri"/>
              </a:rPr>
              <a:t> </a:t>
            </a:r>
            <a:r>
              <a:rPr lang="en-US" sz="1800" b="1" dirty="0">
                <a:solidFill>
                  <a:schemeClr val="tx1"/>
                </a:solidFill>
                <a:latin typeface="Calibri"/>
                <a:ea typeface="Calibri"/>
                <a:cs typeface="Calibri"/>
              </a:rPr>
              <a:t>Build an AI-powered Recipe Agent that</a:t>
            </a:r>
            <a:r>
              <a:rPr lang="en-US" sz="1800" b="1" dirty="0" smtClean="0">
                <a:solidFill>
                  <a:schemeClr val="tx1"/>
                </a:solidFill>
                <a:latin typeface="Calibri"/>
                <a:ea typeface="Calibri"/>
                <a:cs typeface="Calibri"/>
              </a:rPr>
              <a:t>:</a:t>
            </a:r>
          </a:p>
          <a:p>
            <a:pPr marL="342900" indent="-342900">
              <a:buFont typeface="+mj-lt"/>
              <a:buAutoNum type="arabicPeriod"/>
            </a:pPr>
            <a:r>
              <a:rPr lang="en-US" sz="1600" dirty="0" smtClean="0">
                <a:solidFill>
                  <a:schemeClr val="tx1"/>
                </a:solidFill>
                <a:latin typeface="Calibri"/>
                <a:ea typeface="Calibri"/>
                <a:cs typeface="Calibri"/>
              </a:rPr>
              <a:t>     Accepts </a:t>
            </a:r>
            <a:r>
              <a:rPr lang="en-US" sz="1600" dirty="0">
                <a:solidFill>
                  <a:schemeClr val="tx1"/>
                </a:solidFill>
                <a:latin typeface="Calibri"/>
                <a:ea typeface="Calibri"/>
                <a:cs typeface="Calibri"/>
              </a:rPr>
              <a:t>available ingredients</a:t>
            </a:r>
            <a:r>
              <a:rPr lang="en-US" sz="1600" dirty="0" smtClean="0">
                <a:solidFill>
                  <a:schemeClr val="tx1"/>
                </a:solidFill>
                <a:latin typeface="Calibri"/>
                <a:ea typeface="Calibri"/>
                <a:cs typeface="Calibri"/>
              </a:rPr>
              <a:t>. </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Suggests </a:t>
            </a:r>
            <a:r>
              <a:rPr lang="en-US" sz="1600" dirty="0">
                <a:solidFill>
                  <a:schemeClr val="tx1"/>
                </a:solidFill>
                <a:latin typeface="Calibri"/>
                <a:ea typeface="Calibri"/>
                <a:cs typeface="Calibri"/>
              </a:rPr>
              <a:t>personalized recipes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Offers </a:t>
            </a:r>
            <a:r>
              <a:rPr lang="en-US" sz="1600" dirty="0">
                <a:solidFill>
                  <a:schemeClr val="tx1"/>
                </a:solidFill>
                <a:latin typeface="Calibri"/>
                <a:ea typeface="Calibri"/>
                <a:cs typeface="Calibri"/>
              </a:rPr>
              <a:t>smart substitutions and dietary adaptations</a:t>
            </a:r>
            <a:r>
              <a:rPr lang="en-US" sz="1600" dirty="0" smtClean="0">
                <a:solidFill>
                  <a:schemeClr val="tx1"/>
                </a:solidFill>
                <a:latin typeface="Calibri"/>
                <a:ea typeface="Calibri"/>
                <a:cs typeface="Calibri"/>
              </a:rPr>
              <a:t>.</a:t>
            </a:r>
          </a:p>
          <a:p>
            <a:pPr marL="342900" indent="-342900">
              <a:buFont typeface="+mj-lt"/>
              <a:buAutoNum type="arabicPeriod"/>
            </a:pPr>
            <a:r>
              <a:rPr lang="en-US" sz="1600" dirty="0">
                <a:solidFill>
                  <a:schemeClr val="tx1"/>
                </a:solidFill>
                <a:latin typeface="Calibri"/>
                <a:ea typeface="Calibri"/>
                <a:cs typeface="Calibri"/>
              </a:rPr>
              <a:t> </a:t>
            </a:r>
            <a:r>
              <a:rPr lang="en-US" sz="1600" dirty="0" smtClean="0">
                <a:solidFill>
                  <a:schemeClr val="tx1"/>
                </a:solidFill>
                <a:latin typeface="Calibri"/>
                <a:ea typeface="Calibri"/>
                <a:cs typeface="Calibri"/>
              </a:rPr>
              <a:t>     Reduces </a:t>
            </a:r>
            <a:r>
              <a:rPr lang="en-US" sz="1600" dirty="0">
                <a:solidFill>
                  <a:schemeClr val="tx1"/>
                </a:solidFill>
                <a:latin typeface="Calibri"/>
                <a:ea typeface="Calibri"/>
                <a:cs typeface="Calibri"/>
              </a:rPr>
              <a:t>food waste and saves time.</a:t>
            </a:r>
          </a:p>
        </p:txBody>
      </p:sp>
    </p:spTree>
    <p:extLst>
      <p:ext uri="{BB962C8B-B14F-4D97-AF65-F5344CB8AC3E}">
        <p14:creationId xmlns:p14="http://schemas.microsoft.com/office/powerpoint/2010/main" val="11864211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514350" indent="-514350">
              <a:buFont typeface="+mj-lt"/>
              <a:buAutoNum type="arabicPeriod"/>
            </a:pPr>
            <a:r>
              <a:rPr lang="en-US" sz="2400" b="1" dirty="0">
                <a:solidFill>
                  <a:schemeClr val="tx1"/>
                </a:solidFill>
                <a:latin typeface="Calibri"/>
                <a:ea typeface="Calibri"/>
                <a:cs typeface="Calibri"/>
              </a:rPr>
              <a:t>IBM Cloud Lite Services: </a:t>
            </a:r>
            <a:r>
              <a:rPr lang="en-US" sz="2400" dirty="0">
                <a:solidFill>
                  <a:schemeClr val="tx1"/>
                </a:solidFill>
                <a:latin typeface="Calibri"/>
                <a:ea typeface="Calibri"/>
                <a:cs typeface="Calibri"/>
              </a:rPr>
              <a:t>Free-tier IBM cloud platform used for hosting, storage, and </a:t>
            </a:r>
            <a:r>
              <a:rPr lang="en-US" sz="2400" dirty="0" err="1">
                <a:solidFill>
                  <a:schemeClr val="tx1"/>
                </a:solidFill>
                <a:latin typeface="Calibri"/>
                <a:ea typeface="Calibri"/>
                <a:cs typeface="Calibri"/>
              </a:rPr>
              <a:t>serverless</a:t>
            </a:r>
            <a:r>
              <a:rPr lang="en-US" sz="2400" dirty="0">
                <a:solidFill>
                  <a:schemeClr val="tx1"/>
                </a:solidFill>
                <a:latin typeface="Calibri"/>
                <a:ea typeface="Calibri"/>
                <a:cs typeface="Calibri"/>
              </a:rPr>
              <a:t> app deployment</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Natural </a:t>
            </a:r>
            <a:r>
              <a:rPr lang="en-US" sz="2400" b="1" dirty="0">
                <a:solidFill>
                  <a:schemeClr val="tx1"/>
                </a:solidFill>
                <a:latin typeface="Calibri"/>
                <a:ea typeface="Calibri"/>
                <a:cs typeface="Calibri"/>
              </a:rPr>
              <a:t>Language Processing (NLP): </a:t>
            </a:r>
            <a:r>
              <a:rPr lang="en-US" sz="2400" dirty="0">
                <a:solidFill>
                  <a:schemeClr val="tx1"/>
                </a:solidFill>
                <a:latin typeface="Calibri"/>
                <a:ea typeface="Calibri"/>
                <a:cs typeface="Calibri"/>
              </a:rPr>
              <a:t>Enables the agent to understand user input and generate human-like recipe instructions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Retrieval-Augmented </a:t>
            </a:r>
            <a:r>
              <a:rPr lang="en-US" sz="2400" b="1" dirty="0">
                <a:solidFill>
                  <a:schemeClr val="tx1"/>
                </a:solidFill>
                <a:latin typeface="Calibri"/>
                <a:ea typeface="Calibri"/>
                <a:cs typeface="Calibri"/>
              </a:rPr>
              <a:t>Generation (RAG): </a:t>
            </a:r>
            <a:r>
              <a:rPr lang="en-US" sz="2400" dirty="0">
                <a:solidFill>
                  <a:schemeClr val="tx1"/>
                </a:solidFill>
                <a:latin typeface="Calibri"/>
                <a:ea typeface="Calibri"/>
                <a:cs typeface="Calibri"/>
              </a:rPr>
              <a:t>Combines document retrieval and AI-generated responses for personalized recipe suggestions</a:t>
            </a:r>
            <a:r>
              <a:rPr lang="en-US" sz="2400" dirty="0" smtClean="0">
                <a:solidFill>
                  <a:schemeClr val="tx1"/>
                </a:solidFill>
                <a:latin typeface="Calibri"/>
                <a:ea typeface="Calibri"/>
                <a:cs typeface="Calibri"/>
              </a:rPr>
              <a:t>.</a:t>
            </a:r>
          </a:p>
          <a:p>
            <a:pPr marL="514350" indent="-514350">
              <a:buFont typeface="+mj-lt"/>
              <a:buAutoNum type="arabicPeriod"/>
            </a:pPr>
            <a:r>
              <a:rPr lang="en-US" sz="2400" b="1" dirty="0" smtClean="0">
                <a:solidFill>
                  <a:schemeClr val="tx1"/>
                </a:solidFill>
                <a:latin typeface="Calibri"/>
                <a:ea typeface="Calibri"/>
                <a:cs typeface="Calibri"/>
              </a:rPr>
              <a:t>IBM </a:t>
            </a:r>
            <a:r>
              <a:rPr lang="en-US" sz="2400" b="1" dirty="0">
                <a:solidFill>
                  <a:schemeClr val="tx1"/>
                </a:solidFill>
                <a:latin typeface="Calibri"/>
                <a:ea typeface="Calibri"/>
                <a:cs typeface="Calibri"/>
              </a:rPr>
              <a:t>Granite Model: </a:t>
            </a:r>
            <a:r>
              <a:rPr lang="en-US" sz="2400" dirty="0">
                <a:solidFill>
                  <a:schemeClr val="tx1"/>
                </a:solidFill>
                <a:latin typeface="Calibri"/>
                <a:ea typeface="Calibri"/>
                <a:cs typeface="Calibri"/>
              </a:rPr>
              <a:t>IBM’s large language model used to generate customized, context-aware cooking steps and substitutions.</a:t>
            </a:r>
          </a:p>
        </p:txBody>
      </p:sp>
    </p:spTree>
    <p:extLst>
      <p:ext uri="{BB962C8B-B14F-4D97-AF65-F5344CB8AC3E}">
        <p14:creationId xmlns:p14="http://schemas.microsoft.com/office/powerpoint/2010/main" val="321035848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 xmlns:a16="http://schemas.microsoft.com/office/drawing/2014/main" id="{40B9234A-56AB-47BB-E0BD-725AF6684B23}"/>
              </a:ext>
            </a:extLst>
          </p:cNvPr>
          <p:cNvSpPr>
            <a:spLocks noGrp="1"/>
          </p:cNvSpPr>
          <p:nvPr>
            <p:ph idx="1"/>
          </p:nvPr>
        </p:nvSpPr>
        <p:spPr/>
        <p:txBody>
          <a:bodyPr>
            <a:normAutofit/>
          </a:bodyPr>
          <a:lstStyle/>
          <a:p>
            <a:pPr marL="305435" indent="-305435"/>
            <a:r>
              <a:rPr lang="en-IN" sz="2400" b="1" dirty="0">
                <a:solidFill>
                  <a:schemeClr val="tx1"/>
                </a:solidFill>
                <a:latin typeface="Calibri" pitchFamily="34" charset="0"/>
                <a:cs typeface="Calibri" pitchFamily="34" charset="0"/>
              </a:rPr>
              <a:t>IBM 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Studio: </a:t>
            </a:r>
            <a:r>
              <a:rPr lang="en-IN" sz="2400" dirty="0">
                <a:solidFill>
                  <a:schemeClr val="tx1"/>
                </a:solidFill>
                <a:latin typeface="Calibri" pitchFamily="34" charset="0"/>
                <a:cs typeface="Calibri" pitchFamily="34" charset="0"/>
              </a:rPr>
              <a:t>Platform to build and customize AI models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t>
            </a:r>
            <a:r>
              <a:rPr lang="en-IN" sz="2400" b="1" dirty="0" err="1">
                <a:solidFill>
                  <a:schemeClr val="tx1"/>
                </a:solidFill>
                <a:latin typeface="Calibri" pitchFamily="34" charset="0"/>
                <a:cs typeface="Calibri" pitchFamily="34" charset="0"/>
              </a:rPr>
              <a:t>Watsonx</a:t>
            </a:r>
            <a:r>
              <a:rPr lang="en-IN" sz="2400" b="1" dirty="0">
                <a:solidFill>
                  <a:schemeClr val="tx1"/>
                </a:solidFill>
                <a:latin typeface="Calibri" pitchFamily="34" charset="0"/>
                <a:cs typeface="Calibri" pitchFamily="34" charset="0"/>
              </a:rPr>
              <a:t> AI Runtime</a:t>
            </a:r>
            <a:r>
              <a:rPr lang="en-IN" sz="2400" dirty="0">
                <a:solidFill>
                  <a:schemeClr val="tx1"/>
                </a:solidFill>
                <a:latin typeface="Calibri" pitchFamily="34" charset="0"/>
                <a:cs typeface="Calibri" pitchFamily="34" charset="0"/>
              </a:rPr>
              <a:t>: Scalable environment to deploy and run AI models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Cloud Agent Lab: </a:t>
            </a:r>
            <a:r>
              <a:rPr lang="en-IN" sz="2400" dirty="0">
                <a:solidFill>
                  <a:schemeClr val="tx1"/>
                </a:solidFill>
                <a:latin typeface="Calibri" pitchFamily="34" charset="0"/>
                <a:cs typeface="Calibri" pitchFamily="34" charset="0"/>
              </a:rPr>
              <a:t>No-code tool to create and deploy conversational agents</a:t>
            </a:r>
            <a:r>
              <a:rPr lang="en-IN" sz="2400" dirty="0" smtClean="0">
                <a:solidFill>
                  <a:schemeClr val="tx1"/>
                </a:solidFill>
                <a:latin typeface="Calibri" pitchFamily="34" charset="0"/>
                <a:cs typeface="Calibri" pitchFamily="34" charset="0"/>
              </a:rPr>
              <a:t>.</a:t>
            </a:r>
          </a:p>
          <a:p>
            <a:pPr marL="305435" indent="-305435"/>
            <a:r>
              <a:rPr lang="en-IN" sz="2400" b="1" dirty="0" smtClean="0">
                <a:solidFill>
                  <a:schemeClr val="tx1"/>
                </a:solidFill>
                <a:latin typeface="Calibri" pitchFamily="34" charset="0"/>
                <a:cs typeface="Calibri" pitchFamily="34" charset="0"/>
              </a:rPr>
              <a:t>IBM </a:t>
            </a:r>
            <a:r>
              <a:rPr lang="en-IN" sz="2400" b="1" dirty="0">
                <a:solidFill>
                  <a:schemeClr val="tx1"/>
                </a:solidFill>
                <a:latin typeface="Calibri" pitchFamily="34" charset="0"/>
                <a:cs typeface="Calibri" pitchFamily="34" charset="0"/>
              </a:rPr>
              <a:t>Granite Foundation Model: </a:t>
            </a:r>
            <a:r>
              <a:rPr lang="en-IN" sz="2400" dirty="0">
                <a:solidFill>
                  <a:schemeClr val="tx1"/>
                </a:solidFill>
                <a:latin typeface="Calibri" pitchFamily="34" charset="0"/>
                <a:cs typeface="Calibri" pitchFamily="34" charset="0"/>
              </a:rPr>
              <a:t>Foundation language model for natural language understanding and recipe generation.</a:t>
            </a:r>
          </a:p>
        </p:txBody>
      </p:sp>
    </p:spTree>
    <p:extLst>
      <p:ext uri="{BB962C8B-B14F-4D97-AF65-F5344CB8AC3E}">
        <p14:creationId xmlns:p14="http://schemas.microsoft.com/office/powerpoint/2010/main" val="136680092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 xmlns:a16="http://schemas.microsoft.com/office/drawing/2014/main" id="{C4FFAF3C-BA60-9181-132C-C36C403AAEA7}"/>
              </a:ext>
            </a:extLst>
          </p:cNvPr>
          <p:cNvSpPr>
            <a:spLocks noGrp="1"/>
          </p:cNvSpPr>
          <p:nvPr>
            <p:ph idx="1"/>
          </p:nvPr>
        </p:nvSpPr>
        <p:spPr/>
        <p:txBody>
          <a:bodyPr>
            <a:normAutofit fontScale="85000" lnSpcReduction="20000"/>
          </a:bodyPr>
          <a:lstStyle/>
          <a:p>
            <a:r>
              <a:rPr lang="en-IN" sz="2800" b="1" dirty="0">
                <a:solidFill>
                  <a:schemeClr val="tx1"/>
                </a:solidFill>
                <a:latin typeface="Calibri"/>
                <a:ea typeface="Calibri"/>
                <a:cs typeface="Calibri"/>
              </a:rPr>
              <a:t>AI-Powered Recipe Personalization: </a:t>
            </a:r>
            <a:r>
              <a:rPr lang="en-IN" sz="2800" dirty="0">
                <a:solidFill>
                  <a:schemeClr val="tx1"/>
                </a:solidFill>
                <a:latin typeface="Calibri"/>
                <a:ea typeface="Calibri"/>
                <a:cs typeface="Calibri"/>
              </a:rPr>
              <a:t>Uses advanced IBM Granite foundation models combined with RAG to generate tailored recipes based on your exact ingredients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Smart </a:t>
            </a:r>
            <a:r>
              <a:rPr lang="en-IN" sz="2800" b="1" dirty="0">
                <a:solidFill>
                  <a:schemeClr val="tx1"/>
                </a:solidFill>
                <a:latin typeface="Calibri"/>
                <a:ea typeface="Calibri"/>
                <a:cs typeface="Calibri"/>
              </a:rPr>
              <a:t>Ingredient Substitutions: </a:t>
            </a:r>
            <a:r>
              <a:rPr lang="en-IN" sz="2800" dirty="0">
                <a:solidFill>
                  <a:schemeClr val="tx1"/>
                </a:solidFill>
                <a:latin typeface="Calibri"/>
                <a:ea typeface="Calibri"/>
                <a:cs typeface="Calibri"/>
              </a:rPr>
              <a:t>Suggests real-time alternatives for missing ingredients, ensuring you can always cook something delicious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Dietary </a:t>
            </a:r>
            <a:r>
              <a:rPr lang="en-IN" sz="2800" b="1" dirty="0">
                <a:solidFill>
                  <a:schemeClr val="tx1"/>
                </a:solidFill>
                <a:latin typeface="Calibri"/>
                <a:ea typeface="Calibri"/>
                <a:cs typeface="Calibri"/>
              </a:rPr>
              <a:t>Adaptation: </a:t>
            </a:r>
            <a:r>
              <a:rPr lang="en-IN" sz="2800" dirty="0">
                <a:solidFill>
                  <a:schemeClr val="tx1"/>
                </a:solidFill>
                <a:latin typeface="Calibri"/>
                <a:ea typeface="Calibri"/>
                <a:cs typeface="Calibri"/>
              </a:rPr>
              <a:t>Automatically adjusts recipes for allergies, vegan, gluten-free, and other dietary needs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Sustainability </a:t>
            </a:r>
            <a:r>
              <a:rPr lang="en-IN" sz="2800" b="1" dirty="0">
                <a:solidFill>
                  <a:schemeClr val="tx1"/>
                </a:solidFill>
                <a:latin typeface="Calibri"/>
                <a:ea typeface="Calibri"/>
                <a:cs typeface="Calibri"/>
              </a:rPr>
              <a:t>Focus: </a:t>
            </a:r>
            <a:r>
              <a:rPr lang="en-IN" sz="2800" dirty="0">
                <a:solidFill>
                  <a:schemeClr val="tx1"/>
                </a:solidFill>
                <a:latin typeface="Calibri"/>
                <a:ea typeface="Calibri"/>
                <a:cs typeface="Calibri"/>
              </a:rPr>
              <a:t>Helps reduce food waste by maximizing use of pantry items</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Conversational </a:t>
            </a:r>
            <a:r>
              <a:rPr lang="en-IN" sz="2800" b="1" dirty="0">
                <a:solidFill>
                  <a:schemeClr val="tx1"/>
                </a:solidFill>
                <a:latin typeface="Calibri"/>
                <a:ea typeface="Calibri"/>
                <a:cs typeface="Calibri"/>
              </a:rPr>
              <a:t>Agent: </a:t>
            </a:r>
            <a:r>
              <a:rPr lang="en-IN" sz="2800" dirty="0" smtClean="0">
                <a:solidFill>
                  <a:schemeClr val="tx1"/>
                </a:solidFill>
                <a:latin typeface="Calibri"/>
                <a:ea typeface="Calibri"/>
                <a:cs typeface="Calibri"/>
              </a:rPr>
              <a:t>Easy-to-use </a:t>
            </a:r>
            <a:r>
              <a:rPr lang="en-IN" sz="2800" dirty="0">
                <a:solidFill>
                  <a:schemeClr val="tx1"/>
                </a:solidFill>
                <a:latin typeface="Calibri"/>
                <a:ea typeface="Calibri"/>
                <a:cs typeface="Calibri"/>
              </a:rPr>
              <a:t>interface built with IBM Agent Lab for natural, interactive cooking assistance</a:t>
            </a:r>
            <a:r>
              <a:rPr lang="en-IN" sz="2800" dirty="0" smtClean="0">
                <a:solidFill>
                  <a:schemeClr val="tx1"/>
                </a:solidFill>
                <a:latin typeface="Calibri"/>
                <a:ea typeface="Calibri"/>
                <a:cs typeface="Calibri"/>
              </a:rPr>
              <a:t>.</a:t>
            </a:r>
          </a:p>
          <a:p>
            <a:r>
              <a:rPr lang="en-IN" sz="2800" b="1" dirty="0" smtClean="0">
                <a:solidFill>
                  <a:schemeClr val="tx1"/>
                </a:solidFill>
                <a:latin typeface="Calibri"/>
                <a:ea typeface="Calibri"/>
                <a:cs typeface="Calibri"/>
              </a:rPr>
              <a:t>Cloud-Native </a:t>
            </a:r>
            <a:r>
              <a:rPr lang="en-IN" sz="2800" b="1" dirty="0">
                <a:solidFill>
                  <a:schemeClr val="tx1"/>
                </a:solidFill>
                <a:latin typeface="Calibri"/>
                <a:ea typeface="Calibri"/>
                <a:cs typeface="Calibri"/>
              </a:rPr>
              <a:t>&amp; Scalable: </a:t>
            </a:r>
            <a:r>
              <a:rPr lang="en-IN" sz="2800" dirty="0">
                <a:solidFill>
                  <a:schemeClr val="tx1"/>
                </a:solidFill>
                <a:latin typeface="Calibri"/>
                <a:ea typeface="Calibri"/>
                <a:cs typeface="Calibri"/>
              </a:rPr>
              <a:t>Powered by IBM </a:t>
            </a:r>
            <a:r>
              <a:rPr lang="en-IN" sz="2800" dirty="0" err="1">
                <a:solidFill>
                  <a:schemeClr val="tx1"/>
                </a:solidFill>
                <a:latin typeface="Calibri"/>
                <a:ea typeface="Calibri"/>
                <a:cs typeface="Calibri"/>
              </a:rPr>
              <a:t>Watsonx</a:t>
            </a:r>
            <a:r>
              <a:rPr lang="en-IN" sz="2800" dirty="0">
                <a:solidFill>
                  <a:schemeClr val="tx1"/>
                </a:solidFill>
                <a:latin typeface="Calibri"/>
                <a:ea typeface="Calibri"/>
                <a:cs typeface="Calibri"/>
              </a:rPr>
              <a:t> AI runtime and cloud services for fast, reliable performance anywhere.</a:t>
            </a:r>
          </a:p>
        </p:txBody>
      </p:sp>
    </p:spTree>
    <p:extLst>
      <p:ext uri="{BB962C8B-B14F-4D97-AF65-F5344CB8AC3E}">
        <p14:creationId xmlns:p14="http://schemas.microsoft.com/office/powerpoint/2010/main" val="320202452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 xmlns:a16="http://schemas.microsoft.com/office/drawing/2014/main" id="{AB679E23-F86A-AFA9-FE9C-7F5A518E8198}"/>
              </a:ext>
            </a:extLst>
          </p:cNvPr>
          <p:cNvSpPr>
            <a:spLocks noGrp="1"/>
          </p:cNvSpPr>
          <p:nvPr>
            <p:ph idx="1"/>
          </p:nvPr>
        </p:nvSpPr>
        <p:spPr/>
        <p:txBody>
          <a:bodyPr>
            <a:normAutofit/>
          </a:bodyPr>
          <a:lstStyle/>
          <a:p>
            <a:pPr marL="305435" indent="-305435"/>
            <a:r>
              <a:rPr lang="en-US" sz="2800" b="1" dirty="0">
                <a:solidFill>
                  <a:schemeClr val="tx1"/>
                </a:solidFill>
                <a:latin typeface="Calibri"/>
                <a:ea typeface="Calibri"/>
                <a:cs typeface="Calibri"/>
              </a:rPr>
              <a:t>Home cooks </a:t>
            </a:r>
            <a:r>
              <a:rPr lang="en-US" sz="2800" dirty="0">
                <a:solidFill>
                  <a:schemeClr val="tx1"/>
                </a:solidFill>
                <a:latin typeface="Calibri"/>
                <a:ea typeface="Calibri"/>
                <a:cs typeface="Calibri"/>
              </a:rPr>
              <a:t>who want quick, easy meal ideas from available ingredients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Busy </a:t>
            </a:r>
            <a:r>
              <a:rPr lang="en-US" sz="2800" b="1" dirty="0">
                <a:solidFill>
                  <a:schemeClr val="tx1"/>
                </a:solidFill>
                <a:latin typeface="Calibri"/>
                <a:ea typeface="Calibri"/>
                <a:cs typeface="Calibri"/>
              </a:rPr>
              <a:t>professionals and students </a:t>
            </a:r>
            <a:r>
              <a:rPr lang="en-US" sz="2800" dirty="0">
                <a:solidFill>
                  <a:schemeClr val="tx1"/>
                </a:solidFill>
                <a:latin typeface="Calibri"/>
                <a:ea typeface="Calibri"/>
                <a:cs typeface="Calibri"/>
              </a:rPr>
              <a:t>needing fast, hassle-free recipe suggestions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People </a:t>
            </a:r>
            <a:r>
              <a:rPr lang="en-US" sz="2800" b="1" dirty="0">
                <a:solidFill>
                  <a:schemeClr val="tx1"/>
                </a:solidFill>
                <a:latin typeface="Calibri"/>
                <a:ea typeface="Calibri"/>
                <a:cs typeface="Calibri"/>
              </a:rPr>
              <a:t>with dietary restrictions </a:t>
            </a:r>
            <a:r>
              <a:rPr lang="en-US" sz="2800" dirty="0">
                <a:solidFill>
                  <a:schemeClr val="tx1"/>
                </a:solidFill>
                <a:latin typeface="Calibri"/>
                <a:ea typeface="Calibri"/>
                <a:cs typeface="Calibri"/>
              </a:rPr>
              <a:t>like vegan, gluten-free, or allergies seeking safe, tailored meals</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Beginners </a:t>
            </a:r>
            <a:r>
              <a:rPr lang="en-US" sz="2800" b="1" dirty="0">
                <a:solidFill>
                  <a:schemeClr val="tx1"/>
                </a:solidFill>
                <a:latin typeface="Calibri"/>
                <a:ea typeface="Calibri"/>
                <a:cs typeface="Calibri"/>
              </a:rPr>
              <a:t>and elderly </a:t>
            </a:r>
            <a:r>
              <a:rPr lang="en-US" sz="2800" dirty="0">
                <a:solidFill>
                  <a:schemeClr val="tx1"/>
                </a:solidFill>
                <a:latin typeface="Calibri"/>
                <a:ea typeface="Calibri"/>
                <a:cs typeface="Calibri"/>
              </a:rPr>
              <a:t>users who benefit from step-by-step guidance</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Environmentally </a:t>
            </a:r>
            <a:r>
              <a:rPr lang="en-US" sz="2800" b="1" dirty="0">
                <a:solidFill>
                  <a:schemeClr val="tx1"/>
                </a:solidFill>
                <a:latin typeface="Calibri"/>
                <a:ea typeface="Calibri"/>
                <a:cs typeface="Calibri"/>
              </a:rPr>
              <a:t>conscious individuals </a:t>
            </a:r>
            <a:r>
              <a:rPr lang="en-US" sz="2800" dirty="0">
                <a:solidFill>
                  <a:schemeClr val="tx1"/>
                </a:solidFill>
                <a:latin typeface="Calibri"/>
                <a:ea typeface="Calibri"/>
                <a:cs typeface="Calibri"/>
              </a:rPr>
              <a:t>aiming to reduce food waste</a:t>
            </a:r>
            <a:r>
              <a:rPr lang="en-US" sz="2800" dirty="0" smtClean="0">
                <a:solidFill>
                  <a:schemeClr val="tx1"/>
                </a:solidFill>
                <a:latin typeface="Calibri"/>
                <a:ea typeface="Calibri"/>
                <a:cs typeface="Calibri"/>
              </a:rPr>
              <a:t>.</a:t>
            </a:r>
          </a:p>
          <a:p>
            <a:pPr marL="305435" indent="-305435"/>
            <a:r>
              <a:rPr lang="en-US" sz="2800" b="1" dirty="0" smtClean="0">
                <a:solidFill>
                  <a:schemeClr val="tx1"/>
                </a:solidFill>
                <a:latin typeface="Calibri"/>
                <a:ea typeface="Calibri"/>
                <a:cs typeface="Calibri"/>
              </a:rPr>
              <a:t>Families</a:t>
            </a:r>
            <a:r>
              <a:rPr lang="en-US" sz="2800" dirty="0" smtClean="0">
                <a:solidFill>
                  <a:schemeClr val="tx1"/>
                </a:solidFill>
                <a:latin typeface="Calibri"/>
                <a:ea typeface="Calibri"/>
                <a:cs typeface="Calibri"/>
              </a:rPr>
              <a:t> </a:t>
            </a:r>
            <a:r>
              <a:rPr lang="en-US" sz="2800" dirty="0">
                <a:solidFill>
                  <a:schemeClr val="tx1"/>
                </a:solidFill>
                <a:latin typeface="Calibri"/>
                <a:ea typeface="Calibri"/>
                <a:cs typeface="Calibri"/>
              </a:rPr>
              <a:t>looking for practical, budget-friendly cooking solutions.</a:t>
            </a:r>
            <a:endParaRPr lang="en-IN" sz="2800" dirty="0">
              <a:solidFill>
                <a:schemeClr val="tx1"/>
              </a:solidFill>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p:cNvPicPr>
            <a:picLocks noChangeAspect="1"/>
          </p:cNvPicPr>
          <p:nvPr/>
        </p:nvPicPr>
        <p:blipFill rotWithShape="1">
          <a:blip r:embed="rId2">
            <a:extLst>
              <a:ext uri="{28A0092B-C50C-407E-A947-70E740481C1C}">
                <a14:useLocalDpi xmlns:a14="http://schemas.microsoft.com/office/drawing/2010/main" val="0"/>
              </a:ext>
            </a:extLst>
          </a:blip>
          <a:srcRect l="51936" t="19154" r="1010" b="6173"/>
          <a:stretch/>
        </p:blipFill>
        <p:spPr>
          <a:xfrm>
            <a:off x="6011332" y="888999"/>
            <a:ext cx="5804639" cy="5181601"/>
          </a:xfrm>
          <a:prstGeom prst="rect">
            <a:avLst/>
          </a:prstGeom>
        </p:spPr>
      </p:pic>
      <p:sp>
        <p:nvSpPr>
          <p:cNvPr id="6" name="TextBox 5"/>
          <p:cNvSpPr txBox="1"/>
          <p:nvPr/>
        </p:nvSpPr>
        <p:spPr>
          <a:xfrm>
            <a:off x="143934" y="1820334"/>
            <a:ext cx="4936066" cy="4616648"/>
          </a:xfrm>
          <a:prstGeom prst="rect">
            <a:avLst/>
          </a:prstGeom>
          <a:noFill/>
        </p:spPr>
        <p:txBody>
          <a:bodyPr wrap="square" rtlCol="0">
            <a:spAutoFit/>
          </a:bodyPr>
          <a:lstStyle/>
          <a:p>
            <a:r>
              <a:rPr lang="en-US" b="1" dirty="0" smtClean="0">
                <a:latin typeface="Calibri" pitchFamily="34" charset="0"/>
                <a:cs typeface="Calibri" pitchFamily="34" charset="0"/>
              </a:rPr>
              <a:t>[ Successfully </a:t>
            </a:r>
            <a:r>
              <a:rPr lang="en-US" b="1" dirty="0">
                <a:latin typeface="Calibri" pitchFamily="34" charset="0"/>
                <a:cs typeface="Calibri" pitchFamily="34" charset="0"/>
              </a:rPr>
              <a:t>built  </a:t>
            </a:r>
            <a:r>
              <a:rPr lang="en-US" b="1" dirty="0" err="1" smtClean="0">
                <a:latin typeface="Calibri" pitchFamily="34" charset="0"/>
                <a:cs typeface="Calibri" pitchFamily="34" charset="0"/>
              </a:rPr>
              <a:t>Recipe_Preparation_Agent</a:t>
            </a:r>
            <a:r>
              <a:rPr lang="en-US" b="1" dirty="0" smtClean="0">
                <a:latin typeface="Calibri" pitchFamily="34" charset="0"/>
                <a:cs typeface="Calibri" pitchFamily="34" charset="0"/>
              </a:rPr>
              <a:t> ]</a:t>
            </a:r>
          </a:p>
          <a:p>
            <a:endParaRPr lang="en-US" b="1" dirty="0" smtClean="0">
              <a:latin typeface="Calibri" pitchFamily="34" charset="0"/>
              <a:cs typeface="Calibri" pitchFamily="34" charset="0"/>
            </a:endParaRPr>
          </a:p>
          <a:p>
            <a:r>
              <a:rPr lang="en-US" sz="2000" dirty="0" smtClean="0">
                <a:latin typeface="Calibri" pitchFamily="34" charset="0"/>
                <a:cs typeface="Calibri" pitchFamily="34" charset="0"/>
              </a:rPr>
              <a:t>It Accepts </a:t>
            </a:r>
            <a:r>
              <a:rPr lang="en-US" sz="2000" dirty="0">
                <a:latin typeface="Calibri" pitchFamily="34" charset="0"/>
                <a:cs typeface="Calibri" pitchFamily="34" charset="0"/>
              </a:rPr>
              <a:t>user input: ingredients, preferences, and restrictions.</a:t>
            </a:r>
          </a:p>
          <a:p>
            <a:pPr marL="342900" indent="-342900">
              <a:buFont typeface="Arial" pitchFamily="34" charset="0"/>
              <a:buChar char="•"/>
            </a:pPr>
            <a:r>
              <a:rPr lang="en-US" sz="2000" dirty="0">
                <a:latin typeface="Calibri" pitchFamily="34" charset="0"/>
                <a:cs typeface="Calibri" pitchFamily="34" charset="0"/>
              </a:rPr>
              <a:t>Retrieves relevant recipes and adapts them using AI.</a:t>
            </a:r>
          </a:p>
          <a:p>
            <a:pPr marL="342900" indent="-342900">
              <a:buFont typeface="Arial" pitchFamily="34" charset="0"/>
              <a:buChar char="•"/>
            </a:pPr>
            <a:r>
              <a:rPr lang="en-US" sz="2000" dirty="0">
                <a:latin typeface="Calibri" pitchFamily="34" charset="0"/>
                <a:cs typeface="Calibri" pitchFamily="34" charset="0"/>
              </a:rPr>
              <a:t>Suggests substitutions if ingredients are missing.</a:t>
            </a:r>
          </a:p>
          <a:p>
            <a:pPr marL="342900" indent="-342900">
              <a:buFont typeface="Arial" pitchFamily="34" charset="0"/>
              <a:buChar char="•"/>
            </a:pPr>
            <a:r>
              <a:rPr lang="en-US" sz="2000" dirty="0">
                <a:latin typeface="Calibri" pitchFamily="34" charset="0"/>
                <a:cs typeface="Calibri" pitchFamily="34" charset="0"/>
              </a:rPr>
              <a:t>Outputs include:</a:t>
            </a:r>
          </a:p>
          <a:p>
            <a:r>
              <a:rPr lang="en-US" sz="2000" dirty="0" smtClean="0">
                <a:latin typeface="Calibri" pitchFamily="34" charset="0"/>
                <a:cs typeface="Calibri" pitchFamily="34" charset="0"/>
              </a:rPr>
              <a:t>            -Step-by-step </a:t>
            </a:r>
            <a:r>
              <a:rPr lang="en-US" sz="2000" dirty="0">
                <a:latin typeface="Calibri" pitchFamily="34" charset="0"/>
                <a:cs typeface="Calibri" pitchFamily="34" charset="0"/>
              </a:rPr>
              <a:t>instructions.</a:t>
            </a:r>
          </a:p>
          <a:p>
            <a:r>
              <a:rPr lang="en-US" sz="2000" dirty="0" smtClean="0">
                <a:latin typeface="Calibri" pitchFamily="34" charset="0"/>
                <a:cs typeface="Calibri" pitchFamily="34" charset="0"/>
              </a:rPr>
              <a:t>            -Estimated </a:t>
            </a:r>
            <a:r>
              <a:rPr lang="en-US" sz="2000" dirty="0">
                <a:latin typeface="Calibri" pitchFamily="34" charset="0"/>
                <a:cs typeface="Calibri" pitchFamily="34" charset="0"/>
              </a:rPr>
              <a:t>preparation time.</a:t>
            </a:r>
          </a:p>
          <a:p>
            <a:r>
              <a:rPr lang="en-US" sz="2000" dirty="0" smtClean="0">
                <a:latin typeface="Calibri" pitchFamily="34" charset="0"/>
                <a:cs typeface="Calibri" pitchFamily="34" charset="0"/>
              </a:rPr>
              <a:t>            -Substitutions </a:t>
            </a:r>
            <a:r>
              <a:rPr lang="en-US" sz="2000" dirty="0">
                <a:latin typeface="Calibri" pitchFamily="34" charset="0"/>
                <a:cs typeface="Calibri" pitchFamily="34" charset="0"/>
              </a:rPr>
              <a:t>and cooking tips.</a:t>
            </a:r>
          </a:p>
          <a:p>
            <a:pPr marL="342900" indent="-342900">
              <a:buFont typeface="Arial" pitchFamily="34" charset="0"/>
              <a:buChar char="•"/>
            </a:pPr>
            <a:r>
              <a:rPr lang="en-US" sz="2000" dirty="0">
                <a:latin typeface="Calibri" pitchFamily="34" charset="0"/>
                <a:cs typeface="Calibri" pitchFamily="34" charset="0"/>
              </a:rPr>
              <a:t>Demonstrated reduction in decision time and ingredient waste.</a:t>
            </a:r>
          </a:p>
          <a:p>
            <a:endParaRPr lang="en-IN" dirty="0"/>
          </a:p>
        </p:txBody>
      </p:sp>
    </p:spTree>
    <p:extLst>
      <p:ext uri="{BB962C8B-B14F-4D97-AF65-F5344CB8AC3E}">
        <p14:creationId xmlns:p14="http://schemas.microsoft.com/office/powerpoint/2010/main" val="40686685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7" name="Content Placeholder 6"/>
          <p:cNvPicPr>
            <a:picLocks noGrp="1" noChangeAspect="1"/>
          </p:cNvPicPr>
          <p:nvPr>
            <p:ph idx="1"/>
          </p:nvPr>
        </p:nvPicPr>
        <p:blipFill rotWithShape="1">
          <a:blip r:embed="rId2">
            <a:extLst>
              <a:ext uri="{28A0092B-C50C-407E-A947-70E740481C1C}">
                <a14:useLocalDpi xmlns:a14="http://schemas.microsoft.com/office/drawing/2010/main" val="0"/>
              </a:ext>
            </a:extLst>
          </a:blip>
          <a:srcRect l="52242" t="19067" r="1494" b="5752"/>
          <a:stretch/>
        </p:blipFill>
        <p:spPr>
          <a:xfrm>
            <a:off x="5274731" y="849181"/>
            <a:ext cx="5808135" cy="5309201"/>
          </a:xfrm>
        </p:spPr>
      </p:pic>
      <p:sp>
        <p:nvSpPr>
          <p:cNvPr id="11" name="TextBox 10"/>
          <p:cNvSpPr txBox="1"/>
          <p:nvPr/>
        </p:nvSpPr>
        <p:spPr>
          <a:xfrm>
            <a:off x="541864" y="2058326"/>
            <a:ext cx="4114801" cy="2862322"/>
          </a:xfrm>
          <a:prstGeom prst="rect">
            <a:avLst/>
          </a:prstGeom>
          <a:noFill/>
        </p:spPr>
        <p:txBody>
          <a:bodyPr wrap="square" rtlCol="0">
            <a:spAutoFit/>
          </a:bodyPr>
          <a:lstStyle/>
          <a:p>
            <a:r>
              <a:rPr lang="en-US" sz="2000" dirty="0">
                <a:latin typeface="Calibri" pitchFamily="34" charset="0"/>
                <a:cs typeface="Calibri" pitchFamily="34" charset="0"/>
              </a:rPr>
              <a:t>When the user inputs ingredients like tomato, rice, garlic, and onion, the agent intelligently suggests a recipe for Garlic Tomato Rice. </a:t>
            </a:r>
            <a:endParaRPr lang="en-US" sz="2000" dirty="0" smtClean="0">
              <a:latin typeface="Calibri" pitchFamily="34" charset="0"/>
              <a:cs typeface="Calibri" pitchFamily="34" charset="0"/>
            </a:endParaRPr>
          </a:p>
          <a:p>
            <a:r>
              <a:rPr lang="en-US" sz="2000" dirty="0" smtClean="0">
                <a:latin typeface="Calibri" pitchFamily="34" charset="0"/>
                <a:cs typeface="Calibri" pitchFamily="34" charset="0"/>
              </a:rPr>
              <a:t>It </a:t>
            </a:r>
            <a:r>
              <a:rPr lang="en-US" sz="2000" dirty="0">
                <a:latin typeface="Calibri" pitchFamily="34" charset="0"/>
                <a:cs typeface="Calibri" pitchFamily="34" charset="0"/>
              </a:rPr>
              <a:t>provides the recipe’s ingredients, step-by-step cooking instructions, and helpful tips — demonstrating how the AI customizes meal ideas based on what’s available.</a:t>
            </a:r>
            <a:endParaRPr lang="en-IN" sz="2000" dirty="0">
              <a:latin typeface="Calibri" pitchFamily="34" charset="0"/>
              <a:cs typeface="Calibri" pitchFamily="34" charset="0"/>
            </a:endParaRPr>
          </a:p>
        </p:txBody>
      </p:sp>
    </p:spTree>
    <p:extLst>
      <p:ext uri="{BB962C8B-B14F-4D97-AF65-F5344CB8AC3E}">
        <p14:creationId xmlns:p14="http://schemas.microsoft.com/office/powerpoint/2010/main" val="2083715239"/>
      </p:ext>
    </p:extLst>
  </p:cSld>
  <p:clrMapOvr>
    <a:masterClrMapping/>
  </p:clrMapOvr>
  <p:timing>
    <p:tnLst>
      <p:par>
        <p:cTn id="1" dur="indefinite" restart="never" nodeType="tmRoot"/>
      </p:par>
    </p:tnLst>
  </p:timing>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 ds:uri="http://purl.org/dc/dcmityp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157</TotalTime>
  <Words>862</Words>
  <Application>Microsoft Office PowerPoint</Application>
  <PresentationFormat>Custom</PresentationFormat>
  <Paragraphs>94</Paragraphs>
  <Slides>20</Slides>
  <Notes>0</Notes>
  <HiddenSlides>0</HiddenSlides>
  <MMClips>0</MMClips>
  <ScaleCrop>false</ScaleCrop>
  <HeadingPairs>
    <vt:vector size="4" baseType="variant">
      <vt:variant>
        <vt:lpstr>Theme</vt:lpstr>
      </vt:variant>
      <vt:variant>
        <vt:i4>1</vt:i4>
      </vt:variant>
      <vt:variant>
        <vt:lpstr>Slide Titles</vt:lpstr>
      </vt:variant>
      <vt:variant>
        <vt:i4>20</vt:i4>
      </vt:variant>
    </vt:vector>
  </HeadingPairs>
  <TitlesOfParts>
    <vt:vector size="21" baseType="lpstr">
      <vt:lpstr>DividendVTI</vt:lpstr>
      <vt:lpstr>“Recipe Preparation Agent” using IBM Cloud &amp; Granity</vt:lpstr>
      <vt:lpstr>OUTLINE</vt:lpstr>
      <vt:lpstr>Problem Statement</vt:lpstr>
      <vt:lpstr>Technology  used</vt:lpstr>
      <vt:lpstr>IBM cloud services used</vt:lpstr>
      <vt:lpstr>Wow factors</vt:lpstr>
      <vt:lpstr>End users</vt:lpstr>
      <vt:lpstr>Results</vt:lpstr>
      <vt:lpstr>Results</vt:lpstr>
      <vt:lpstr>PowerPoint Presentation</vt:lpstr>
      <vt:lpstr>PowerPoint Presentation</vt:lpstr>
      <vt:lpstr>Results</vt:lpstr>
      <vt:lpstr>PowerPoint Presentation</vt:lpstr>
      <vt:lpstr>PowerPoint Presentation</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Admin</cp:lastModifiedBy>
  <cp:revision>158</cp:revision>
  <dcterms:created xsi:type="dcterms:W3CDTF">2021-05-26T16:50:10Z</dcterms:created>
  <dcterms:modified xsi:type="dcterms:W3CDTF">2025-08-02T17:39:18Z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