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aven Pro Bold" charset="1" panose="00000800000000000000"/>
      <p:regular r:id="rId16"/>
    </p:embeddedFont>
    <p:embeddedFont>
      <p:font typeface="Maven Pro"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84697" y="4333875"/>
            <a:ext cx="15069728" cy="2765044"/>
          </a:xfrm>
          <a:prstGeom prst="rect">
            <a:avLst/>
          </a:prstGeom>
        </p:spPr>
        <p:txBody>
          <a:bodyPr anchor="t" rtlCol="false" tIns="0" lIns="0" bIns="0" rIns="0">
            <a:spAutoFit/>
          </a:bodyPr>
          <a:lstStyle/>
          <a:p>
            <a:pPr algn="ctr">
              <a:lnSpc>
                <a:spcPts val="6951"/>
              </a:lnSpc>
            </a:pPr>
            <a:r>
              <a:rPr lang="en-US" b="true" sz="8689">
                <a:solidFill>
                  <a:srgbClr val="252930"/>
                </a:solidFill>
                <a:latin typeface="Maven Pro Bold"/>
                <a:ea typeface="Maven Pro Bold"/>
                <a:cs typeface="Maven Pro Bold"/>
                <a:sym typeface="Maven Pro Bold"/>
              </a:rPr>
              <a:t>SPAMSHIELD: SMS SPAM DETECTION</a:t>
            </a:r>
          </a:p>
          <a:p>
            <a:pPr algn="ctr">
              <a:lnSpc>
                <a:spcPts val="6951"/>
              </a:lnSpc>
            </a:pP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54150" y="4533543"/>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Freeform 3" id="3"/>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03864" y="2324100"/>
            <a:ext cx="13297277" cy="7190740"/>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In this SMS Spam Detection project, we tackle the problem of filtering unsolicited spam messages by employing machine learning models—Support Vector Machine (SVM) and Naive Bayes. With spam posing both privacy risks and message clutter, an effective automated solution is crucial. SVM seeks to maximize the separation margin between spam and non-spam messages, making it robust for text classification, while Naive Bayes, a probabilistic classifier, efficiently predicts spam likelihood based on word frequency. Through comparing these models on key metrics like accuracy and precision, we aim to identify the most effective approach, enhancing communication safety by minimizing spam in SMS inboxes.</a:t>
            </a:r>
          </a:p>
        </p:txBody>
      </p:sp>
      <p:sp>
        <p:nvSpPr>
          <p:cNvPr name="TextBox 3" id="3"/>
          <p:cNvSpPr txBox="true"/>
          <p:nvPr/>
        </p:nvSpPr>
        <p:spPr>
          <a:xfrm rot="0">
            <a:off x="2999625" y="1352550"/>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84557" y="1620837"/>
            <a:ext cx="691888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PROBLEM</a:t>
            </a:r>
          </a:p>
        </p:txBody>
      </p:sp>
      <p:sp>
        <p:nvSpPr>
          <p:cNvPr name="TextBox 3" id="3"/>
          <p:cNvSpPr txBox="true"/>
          <p:nvPr/>
        </p:nvSpPr>
        <p:spPr>
          <a:xfrm rot="0">
            <a:off x="3540712" y="3422015"/>
            <a:ext cx="11206575" cy="3366770"/>
          </a:xfrm>
          <a:prstGeom prst="rect">
            <a:avLst/>
          </a:prstGeom>
        </p:spPr>
        <p:txBody>
          <a:bodyPr anchor="t" rtlCol="false" tIns="0" lIns="0" bIns="0" rIns="0">
            <a:spAutoFit/>
          </a:bodyPr>
          <a:lstStyle/>
          <a:p>
            <a:pPr algn="just">
              <a:lnSpc>
                <a:spcPts val="4480"/>
              </a:lnSpc>
            </a:pPr>
            <a:r>
              <a:rPr lang="en-US" sz="3200">
                <a:solidFill>
                  <a:srgbClr val="252930"/>
                </a:solidFill>
                <a:latin typeface="Maven Pro"/>
                <a:ea typeface="Maven Pro"/>
                <a:cs typeface="Maven Pro"/>
                <a:sym typeface="Maven Pro"/>
              </a:rPr>
              <a:t>The rise of spam messages in SMS inboxes presents challenges in privacy and user experience. This project aims to develop an automated, accurate system for spam detection using SVM and Naive Bayes classifiers to efficiently classify messages as "Spam" or "Not Spam," improving message security and usability.</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23669" y="1880071"/>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OBJECTIVE</a:t>
            </a:r>
          </a:p>
        </p:txBody>
      </p:sp>
      <p:sp>
        <p:nvSpPr>
          <p:cNvPr name="TextBox 3" id="3"/>
          <p:cNvSpPr txBox="true"/>
          <p:nvPr/>
        </p:nvSpPr>
        <p:spPr>
          <a:xfrm rot="0">
            <a:off x="3117945" y="3905250"/>
            <a:ext cx="12052111" cy="224282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To detect spam messages using machine learning techniques.</a:t>
            </a:r>
          </a:p>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Provide a simple GUI for real-time spam classification.</a:t>
            </a:r>
          </a:p>
          <a:p>
            <a:pPr algn="just">
              <a:lnSpc>
                <a:spcPts val="4480"/>
              </a:lnSpc>
            </a:pP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45017" y="715114"/>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SVM</a:t>
            </a:r>
          </a:p>
        </p:txBody>
      </p:sp>
      <p:grpSp>
        <p:nvGrpSpPr>
          <p:cNvPr name="Group 3" id="3"/>
          <p:cNvGrpSpPr/>
          <p:nvPr/>
        </p:nvGrpSpPr>
        <p:grpSpPr>
          <a:xfrm rot="0">
            <a:off x="1402008" y="1803538"/>
            <a:ext cx="15660493" cy="7952850"/>
            <a:chOff x="0" y="0"/>
            <a:chExt cx="4124574" cy="2094578"/>
          </a:xfrm>
        </p:grpSpPr>
        <p:sp>
          <p:nvSpPr>
            <p:cNvPr name="Freeform 4" id="4"/>
            <p:cNvSpPr/>
            <p:nvPr/>
          </p:nvSpPr>
          <p:spPr>
            <a:xfrm flipH="false" flipV="false" rot="0">
              <a:off x="0" y="0"/>
              <a:ext cx="4124574" cy="2094578"/>
            </a:xfrm>
            <a:custGeom>
              <a:avLst/>
              <a:gdLst/>
              <a:ahLst/>
              <a:cxnLst/>
              <a:rect r="r" b="b" t="t" l="l"/>
              <a:pathLst>
                <a:path h="2094578" w="4124574">
                  <a:moveTo>
                    <a:pt x="25212" y="0"/>
                  </a:moveTo>
                  <a:lnTo>
                    <a:pt x="4099362" y="0"/>
                  </a:lnTo>
                  <a:cubicBezTo>
                    <a:pt x="4106049" y="0"/>
                    <a:pt x="4112461" y="2656"/>
                    <a:pt x="4117190" y="7385"/>
                  </a:cubicBezTo>
                  <a:cubicBezTo>
                    <a:pt x="4121918" y="12113"/>
                    <a:pt x="4124574" y="18526"/>
                    <a:pt x="4124574" y="25212"/>
                  </a:cubicBezTo>
                  <a:lnTo>
                    <a:pt x="4124574" y="2069365"/>
                  </a:lnTo>
                  <a:cubicBezTo>
                    <a:pt x="4124574" y="2076052"/>
                    <a:pt x="4121918" y="2082465"/>
                    <a:pt x="4117190" y="2087193"/>
                  </a:cubicBezTo>
                  <a:cubicBezTo>
                    <a:pt x="4112461" y="2091922"/>
                    <a:pt x="4106049" y="2094578"/>
                    <a:pt x="4099362" y="2094578"/>
                  </a:cubicBezTo>
                  <a:lnTo>
                    <a:pt x="25212" y="2094578"/>
                  </a:lnTo>
                  <a:cubicBezTo>
                    <a:pt x="18526" y="2094578"/>
                    <a:pt x="12113" y="2091922"/>
                    <a:pt x="7385" y="2087193"/>
                  </a:cubicBezTo>
                  <a:cubicBezTo>
                    <a:pt x="2656" y="2082465"/>
                    <a:pt x="0" y="2076052"/>
                    <a:pt x="0" y="2069365"/>
                  </a:cubicBezTo>
                  <a:lnTo>
                    <a:pt x="0" y="25212"/>
                  </a:lnTo>
                  <a:cubicBezTo>
                    <a:pt x="0" y="18526"/>
                    <a:pt x="2656" y="12113"/>
                    <a:pt x="7385" y="7385"/>
                  </a:cubicBezTo>
                  <a:cubicBezTo>
                    <a:pt x="12113" y="2656"/>
                    <a:pt x="18526" y="0"/>
                    <a:pt x="25212" y="0"/>
                  </a:cubicBezTo>
                  <a:close/>
                </a:path>
              </a:pathLst>
            </a:custGeom>
            <a:solidFill>
              <a:srgbClr val="C0B3A0">
                <a:alpha val="53725"/>
              </a:srgbClr>
            </a:solidFill>
          </p:spPr>
        </p:sp>
        <p:sp>
          <p:nvSpPr>
            <p:cNvPr name="TextBox 5" id="5"/>
            <p:cNvSpPr txBox="true"/>
            <p:nvPr/>
          </p:nvSpPr>
          <p:spPr>
            <a:xfrm>
              <a:off x="0" y="-38100"/>
              <a:ext cx="4124574" cy="213267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968206" y="2541463"/>
            <a:ext cx="14528096" cy="6400800"/>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252D37"/>
                </a:solidFill>
                <a:latin typeface="Maven Pro Bold"/>
                <a:ea typeface="Maven Pro Bold"/>
                <a:cs typeface="Maven Pro Bold"/>
                <a:sym typeface="Maven Pro Bold"/>
              </a:rPr>
              <a:t>Objective:</a:t>
            </a:r>
            <a:r>
              <a:rPr lang="en-US" sz="3000">
                <a:solidFill>
                  <a:srgbClr val="252930"/>
                </a:solidFill>
                <a:latin typeface="Maven Pro"/>
                <a:ea typeface="Maven Pro"/>
                <a:cs typeface="Maven Pro"/>
                <a:sym typeface="Maven Pro"/>
              </a:rPr>
              <a:t> SVM (Supp</a:t>
            </a:r>
            <a:r>
              <a:rPr lang="en-US" sz="3000">
                <a:solidFill>
                  <a:srgbClr val="252930"/>
                </a:solidFill>
                <a:latin typeface="Maven Pro"/>
                <a:ea typeface="Maven Pro"/>
                <a:cs typeface="Maven Pro"/>
                <a:sym typeface="Maven Pro"/>
              </a:rPr>
              <a:t>ort Vector Machine) is used to classify messages by finding the best boundary (hyperplane) that separates "Spam" from "Not Spam" messages.</a:t>
            </a:r>
          </a:p>
          <a:p>
            <a:pPr algn="just" marL="647700" indent="-323850" lvl="1">
              <a:lnSpc>
                <a:spcPts val="4200"/>
              </a:lnSpc>
              <a:buFont typeface="Arial"/>
              <a:buChar char="•"/>
            </a:pPr>
            <a:r>
              <a:rPr lang="en-US" b="true" sz="3000">
                <a:solidFill>
                  <a:srgbClr val="252D37"/>
                </a:solidFill>
                <a:latin typeface="Maven Pro Bold"/>
                <a:ea typeface="Maven Pro Bold"/>
                <a:cs typeface="Maven Pro Bold"/>
                <a:sym typeface="Maven Pro Bold"/>
              </a:rPr>
              <a:t>Process:</a:t>
            </a:r>
          </a:p>
          <a:p>
            <a:pPr algn="just" marL="647700" indent="-323850" lvl="1">
              <a:lnSpc>
                <a:spcPts val="4200"/>
              </a:lnSpc>
              <a:buAutoNum type="arabicPeriod" startAt="1"/>
            </a:pPr>
            <a:r>
              <a:rPr lang="en-US" sz="3000">
                <a:solidFill>
                  <a:srgbClr val="252930"/>
                </a:solidFill>
                <a:latin typeface="Maven Pro"/>
                <a:ea typeface="Maven Pro"/>
                <a:cs typeface="Maven Pro"/>
                <a:sym typeface="Maven Pro"/>
              </a:rPr>
              <a:t>Feature Transformation: Text messages are transformed into numerical vectors using TF-IDF to capture word importance.</a:t>
            </a:r>
          </a:p>
          <a:p>
            <a:pPr algn="just" marL="647700" indent="-323850" lvl="1">
              <a:lnSpc>
                <a:spcPts val="4200"/>
              </a:lnSpc>
              <a:buAutoNum type="arabicPeriod" startAt="1"/>
            </a:pPr>
            <a:r>
              <a:rPr lang="en-US" sz="3000">
                <a:solidFill>
                  <a:srgbClr val="252930"/>
                </a:solidFill>
                <a:latin typeface="Maven Pro"/>
                <a:ea typeface="Maven Pro"/>
                <a:cs typeface="Maven Pro"/>
                <a:sym typeface="Maven Pro"/>
              </a:rPr>
              <a:t>Optimal Hyperplane: SVM identifies a hyperplane that maximizes the margin between spam and non-spam classes, aiming for high accuracy in classification.</a:t>
            </a:r>
          </a:p>
          <a:p>
            <a:pPr algn="just" marL="647700" indent="-323850" lvl="1">
              <a:lnSpc>
                <a:spcPts val="4200"/>
              </a:lnSpc>
              <a:buAutoNum type="arabicPeriod" startAt="1"/>
            </a:pPr>
            <a:r>
              <a:rPr lang="en-US" sz="3000">
                <a:solidFill>
                  <a:srgbClr val="252930"/>
                </a:solidFill>
                <a:latin typeface="Maven Pro"/>
                <a:ea typeface="Maven Pro"/>
                <a:cs typeface="Maven Pro"/>
                <a:sym typeface="Maven Pro"/>
              </a:rPr>
              <a:t>Linear Classifier: Using a linear kernel and hinge loss function, SVM efficiently handles high-dimensional, sparse data typical in text processing.</a:t>
            </a:r>
          </a:p>
          <a:p>
            <a:pPr algn="just">
              <a:lnSpc>
                <a:spcPts val="4200"/>
              </a:lnSpc>
            </a:pPr>
          </a:p>
        </p:txBody>
      </p:sp>
      <p:sp>
        <p:nvSpPr>
          <p:cNvPr name="Freeform 7" id="7"/>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45017" y="715114"/>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NAIVE BAYESIAN</a:t>
            </a:r>
          </a:p>
        </p:txBody>
      </p:sp>
      <p:grpSp>
        <p:nvGrpSpPr>
          <p:cNvPr name="Group 3" id="3"/>
          <p:cNvGrpSpPr/>
          <p:nvPr/>
        </p:nvGrpSpPr>
        <p:grpSpPr>
          <a:xfrm rot="0">
            <a:off x="1402008" y="1803538"/>
            <a:ext cx="15660493" cy="7952850"/>
            <a:chOff x="0" y="0"/>
            <a:chExt cx="4124574" cy="2094578"/>
          </a:xfrm>
        </p:grpSpPr>
        <p:sp>
          <p:nvSpPr>
            <p:cNvPr name="Freeform 4" id="4"/>
            <p:cNvSpPr/>
            <p:nvPr/>
          </p:nvSpPr>
          <p:spPr>
            <a:xfrm flipH="false" flipV="false" rot="0">
              <a:off x="0" y="0"/>
              <a:ext cx="4124574" cy="2094578"/>
            </a:xfrm>
            <a:custGeom>
              <a:avLst/>
              <a:gdLst/>
              <a:ahLst/>
              <a:cxnLst/>
              <a:rect r="r" b="b" t="t" l="l"/>
              <a:pathLst>
                <a:path h="2094578" w="4124574">
                  <a:moveTo>
                    <a:pt x="25212" y="0"/>
                  </a:moveTo>
                  <a:lnTo>
                    <a:pt x="4099362" y="0"/>
                  </a:lnTo>
                  <a:cubicBezTo>
                    <a:pt x="4106049" y="0"/>
                    <a:pt x="4112461" y="2656"/>
                    <a:pt x="4117190" y="7385"/>
                  </a:cubicBezTo>
                  <a:cubicBezTo>
                    <a:pt x="4121918" y="12113"/>
                    <a:pt x="4124574" y="18526"/>
                    <a:pt x="4124574" y="25212"/>
                  </a:cubicBezTo>
                  <a:lnTo>
                    <a:pt x="4124574" y="2069365"/>
                  </a:lnTo>
                  <a:cubicBezTo>
                    <a:pt x="4124574" y="2076052"/>
                    <a:pt x="4121918" y="2082465"/>
                    <a:pt x="4117190" y="2087193"/>
                  </a:cubicBezTo>
                  <a:cubicBezTo>
                    <a:pt x="4112461" y="2091922"/>
                    <a:pt x="4106049" y="2094578"/>
                    <a:pt x="4099362" y="2094578"/>
                  </a:cubicBezTo>
                  <a:lnTo>
                    <a:pt x="25212" y="2094578"/>
                  </a:lnTo>
                  <a:cubicBezTo>
                    <a:pt x="18526" y="2094578"/>
                    <a:pt x="12113" y="2091922"/>
                    <a:pt x="7385" y="2087193"/>
                  </a:cubicBezTo>
                  <a:cubicBezTo>
                    <a:pt x="2656" y="2082465"/>
                    <a:pt x="0" y="2076052"/>
                    <a:pt x="0" y="2069365"/>
                  </a:cubicBezTo>
                  <a:lnTo>
                    <a:pt x="0" y="25212"/>
                  </a:lnTo>
                  <a:cubicBezTo>
                    <a:pt x="0" y="18526"/>
                    <a:pt x="2656" y="12113"/>
                    <a:pt x="7385" y="7385"/>
                  </a:cubicBezTo>
                  <a:cubicBezTo>
                    <a:pt x="12113" y="2656"/>
                    <a:pt x="18526" y="0"/>
                    <a:pt x="25212" y="0"/>
                  </a:cubicBezTo>
                  <a:close/>
                </a:path>
              </a:pathLst>
            </a:custGeom>
            <a:solidFill>
              <a:srgbClr val="C0B3A0">
                <a:alpha val="53725"/>
              </a:srgbClr>
            </a:solidFill>
          </p:spPr>
        </p:sp>
        <p:sp>
          <p:nvSpPr>
            <p:cNvPr name="TextBox 5" id="5"/>
            <p:cNvSpPr txBox="true"/>
            <p:nvPr/>
          </p:nvSpPr>
          <p:spPr>
            <a:xfrm>
              <a:off x="0" y="-38100"/>
              <a:ext cx="4124574" cy="213267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968206" y="2327148"/>
            <a:ext cx="14528096" cy="6400800"/>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252D37"/>
                </a:solidFill>
                <a:latin typeface="Maven Pro Bold"/>
                <a:ea typeface="Maven Pro Bold"/>
                <a:cs typeface="Maven Pro Bold"/>
                <a:sym typeface="Maven Pro Bold"/>
              </a:rPr>
              <a:t>Objective</a:t>
            </a:r>
            <a:r>
              <a:rPr lang="en-US" sz="3000">
                <a:solidFill>
                  <a:srgbClr val="252D37"/>
                </a:solidFill>
                <a:latin typeface="Maven Pro"/>
                <a:ea typeface="Maven Pro"/>
                <a:cs typeface="Maven Pro"/>
                <a:sym typeface="Maven Pro"/>
              </a:rPr>
              <a:t>: Naive Bayes is a probabilistic classifier that uses Bayes' Theorem to calculate the likelihood of a message being "Spam" or "Not Spam" based on word frequency.</a:t>
            </a:r>
          </a:p>
          <a:p>
            <a:pPr algn="just" marL="647700" indent="-323850" lvl="1">
              <a:lnSpc>
                <a:spcPts val="4200"/>
              </a:lnSpc>
              <a:buFont typeface="Arial"/>
              <a:buChar char="•"/>
            </a:pPr>
            <a:r>
              <a:rPr lang="en-US" b="true" sz="3000">
                <a:solidFill>
                  <a:srgbClr val="252D37"/>
                </a:solidFill>
                <a:latin typeface="Maven Pro Bold"/>
                <a:ea typeface="Maven Pro Bold"/>
                <a:cs typeface="Maven Pro Bold"/>
                <a:sym typeface="Maven Pro Bold"/>
              </a:rPr>
              <a:t>Process</a:t>
            </a:r>
            <a:r>
              <a:rPr lang="en-US" sz="3000">
                <a:solidFill>
                  <a:srgbClr val="252D37"/>
                </a:solidFill>
                <a:latin typeface="Maven Pro"/>
                <a:ea typeface="Maven Pro"/>
                <a:cs typeface="Maven Pro"/>
                <a:sym typeface="Maven Pro"/>
              </a:rPr>
              <a:t>:</a:t>
            </a:r>
          </a:p>
          <a:p>
            <a:pPr algn="just" marL="647700" indent="-323850" lvl="1">
              <a:lnSpc>
                <a:spcPts val="4200"/>
              </a:lnSpc>
              <a:buAutoNum type="arabicPeriod" startAt="1"/>
            </a:pPr>
            <a:r>
              <a:rPr lang="en-US" sz="3000">
                <a:solidFill>
                  <a:srgbClr val="252D37"/>
                </a:solidFill>
                <a:latin typeface="Maven Pro"/>
                <a:ea typeface="Maven Pro"/>
                <a:cs typeface="Maven Pro"/>
                <a:sym typeface="Maven Pro"/>
              </a:rPr>
              <a:t>Feature Transformation: Text data is vectorized using TF-IDF, transforming each message into a frequency-based representation.</a:t>
            </a:r>
          </a:p>
          <a:p>
            <a:pPr algn="just" marL="647700" indent="-323850" lvl="1">
              <a:lnSpc>
                <a:spcPts val="4200"/>
              </a:lnSpc>
              <a:buAutoNum type="arabicPeriod" startAt="1"/>
            </a:pPr>
            <a:r>
              <a:rPr lang="en-US" sz="3000">
                <a:solidFill>
                  <a:srgbClr val="252D37"/>
                </a:solidFill>
                <a:latin typeface="Maven Pro"/>
                <a:ea typeface="Maven Pro"/>
                <a:cs typeface="Maven Pro"/>
                <a:sym typeface="Maven Pro"/>
              </a:rPr>
              <a:t>Probability Calculation: Naive Bayes calculates the probability of each word occurring in spam and non-spam messages, assuming words are independent (the "naive" assumption).</a:t>
            </a:r>
          </a:p>
          <a:p>
            <a:pPr algn="just" marL="647700" indent="-323850" lvl="1">
              <a:lnSpc>
                <a:spcPts val="4200"/>
              </a:lnSpc>
              <a:buAutoNum type="arabicPeriod" startAt="1"/>
            </a:pPr>
            <a:r>
              <a:rPr lang="en-US" sz="3000">
                <a:solidFill>
                  <a:srgbClr val="252D37"/>
                </a:solidFill>
                <a:latin typeface="Maven Pro"/>
                <a:ea typeface="Maven Pro"/>
                <a:cs typeface="Maven Pro"/>
                <a:sym typeface="Maven Pro"/>
              </a:rPr>
              <a:t>Classification: Based on these probabilities, the model assigns a message to the class (spam or not spam) with the highest likelihood.</a:t>
            </a:r>
          </a:p>
          <a:p>
            <a:pPr algn="just">
              <a:lnSpc>
                <a:spcPts val="4200"/>
              </a:lnSpc>
            </a:pPr>
          </a:p>
        </p:txBody>
      </p:sp>
      <p:sp>
        <p:nvSpPr>
          <p:cNvPr name="Freeform 7" id="7"/>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52D37"/>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1636713"/>
            <a:ext cx="8728723" cy="5044237"/>
          </a:xfrm>
          <a:custGeom>
            <a:avLst/>
            <a:gdLst/>
            <a:ahLst/>
            <a:cxnLst/>
            <a:rect r="r" b="b" t="t" l="l"/>
            <a:pathLst>
              <a:path h="5044237" w="8728723">
                <a:moveTo>
                  <a:pt x="0" y="0"/>
                </a:moveTo>
                <a:lnTo>
                  <a:pt x="8728723" y="0"/>
                </a:lnTo>
                <a:lnTo>
                  <a:pt x="8728723" y="5044237"/>
                </a:lnTo>
                <a:lnTo>
                  <a:pt x="0" y="5044237"/>
                </a:lnTo>
                <a:lnTo>
                  <a:pt x="0" y="0"/>
                </a:lnTo>
                <a:close/>
              </a:path>
            </a:pathLst>
          </a:custGeom>
          <a:blipFill>
            <a:blip r:embed="rId8"/>
            <a:stretch>
              <a:fillRect l="0" t="0" r="0" b="0"/>
            </a:stretch>
          </a:blipFill>
        </p:spPr>
      </p:sp>
      <p:sp>
        <p:nvSpPr>
          <p:cNvPr name="Freeform 6" id="6"/>
          <p:cNvSpPr/>
          <p:nvPr/>
        </p:nvSpPr>
        <p:spPr>
          <a:xfrm flipH="false" flipV="false" rot="0">
            <a:off x="9891095" y="4472225"/>
            <a:ext cx="7748884" cy="4786075"/>
          </a:xfrm>
          <a:custGeom>
            <a:avLst/>
            <a:gdLst/>
            <a:ahLst/>
            <a:cxnLst/>
            <a:rect r="r" b="b" t="t" l="l"/>
            <a:pathLst>
              <a:path h="4786075" w="7748884">
                <a:moveTo>
                  <a:pt x="0" y="0"/>
                </a:moveTo>
                <a:lnTo>
                  <a:pt x="7748883" y="0"/>
                </a:lnTo>
                <a:lnTo>
                  <a:pt x="7748883" y="4786075"/>
                </a:lnTo>
                <a:lnTo>
                  <a:pt x="0" y="4786075"/>
                </a:lnTo>
                <a:lnTo>
                  <a:pt x="0" y="0"/>
                </a:lnTo>
                <a:close/>
              </a:path>
            </a:pathLst>
          </a:custGeom>
          <a:blipFill>
            <a:blip r:embed="rId9"/>
            <a:stretch>
              <a:fillRect l="0" t="0" r="0" b="0"/>
            </a:stretch>
          </a:blipFill>
        </p:spPr>
      </p:sp>
      <p:sp>
        <p:nvSpPr>
          <p:cNvPr name="TextBox 7" id="7"/>
          <p:cNvSpPr txBox="true"/>
          <p:nvPr/>
        </p:nvSpPr>
        <p:spPr>
          <a:xfrm rot="0">
            <a:off x="5323669" y="715962"/>
            <a:ext cx="7640663" cy="920751"/>
          </a:xfrm>
          <a:prstGeom prst="rect">
            <a:avLst/>
          </a:prstGeom>
        </p:spPr>
        <p:txBody>
          <a:bodyPr anchor="t" rtlCol="false" tIns="0" lIns="0" bIns="0" rIns="0">
            <a:spAutoFit/>
          </a:bodyPr>
          <a:lstStyle/>
          <a:p>
            <a:pPr algn="ctr">
              <a:lnSpc>
                <a:spcPts val="6400"/>
              </a:lnSpc>
            </a:pPr>
            <a:r>
              <a:rPr lang="en-US" b="true" sz="8000">
                <a:solidFill>
                  <a:srgbClr val="FFFFFF"/>
                </a:solidFill>
                <a:latin typeface="Maven Pro Bold"/>
                <a:ea typeface="Maven Pro Bold"/>
                <a:cs typeface="Maven Pro Bold"/>
                <a:sym typeface="Maven Pro Bold"/>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52D37"/>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4916" y="1636713"/>
            <a:ext cx="8839084" cy="5038278"/>
          </a:xfrm>
          <a:custGeom>
            <a:avLst/>
            <a:gdLst/>
            <a:ahLst/>
            <a:cxnLst/>
            <a:rect r="r" b="b" t="t" l="l"/>
            <a:pathLst>
              <a:path h="5038278" w="8839084">
                <a:moveTo>
                  <a:pt x="0" y="0"/>
                </a:moveTo>
                <a:lnTo>
                  <a:pt x="8839084" y="0"/>
                </a:lnTo>
                <a:lnTo>
                  <a:pt x="8839084" y="5038278"/>
                </a:lnTo>
                <a:lnTo>
                  <a:pt x="0" y="5038278"/>
                </a:lnTo>
                <a:lnTo>
                  <a:pt x="0" y="0"/>
                </a:lnTo>
                <a:close/>
              </a:path>
            </a:pathLst>
          </a:custGeom>
          <a:blipFill>
            <a:blip r:embed="rId8"/>
            <a:stretch>
              <a:fillRect l="0" t="0" r="0" b="0"/>
            </a:stretch>
          </a:blipFill>
        </p:spPr>
      </p:sp>
      <p:sp>
        <p:nvSpPr>
          <p:cNvPr name="Freeform 6" id="6"/>
          <p:cNvSpPr/>
          <p:nvPr/>
        </p:nvSpPr>
        <p:spPr>
          <a:xfrm flipH="false" flipV="false" rot="0">
            <a:off x="9528288" y="5143500"/>
            <a:ext cx="7861073" cy="4483502"/>
          </a:xfrm>
          <a:custGeom>
            <a:avLst/>
            <a:gdLst/>
            <a:ahLst/>
            <a:cxnLst/>
            <a:rect r="r" b="b" t="t" l="l"/>
            <a:pathLst>
              <a:path h="4483502" w="7861073">
                <a:moveTo>
                  <a:pt x="0" y="0"/>
                </a:moveTo>
                <a:lnTo>
                  <a:pt x="7861074" y="0"/>
                </a:lnTo>
                <a:lnTo>
                  <a:pt x="7861074" y="4483502"/>
                </a:lnTo>
                <a:lnTo>
                  <a:pt x="0" y="4483502"/>
                </a:lnTo>
                <a:lnTo>
                  <a:pt x="0" y="0"/>
                </a:lnTo>
                <a:close/>
              </a:path>
            </a:pathLst>
          </a:custGeom>
          <a:blipFill>
            <a:blip r:embed="rId9"/>
            <a:stretch>
              <a:fillRect l="0" t="0" r="0" b="0"/>
            </a:stretch>
          </a:blipFill>
        </p:spPr>
      </p:sp>
      <p:sp>
        <p:nvSpPr>
          <p:cNvPr name="TextBox 7" id="7"/>
          <p:cNvSpPr txBox="true"/>
          <p:nvPr/>
        </p:nvSpPr>
        <p:spPr>
          <a:xfrm rot="0">
            <a:off x="5323669" y="715962"/>
            <a:ext cx="7640663" cy="920751"/>
          </a:xfrm>
          <a:prstGeom prst="rect">
            <a:avLst/>
          </a:prstGeom>
        </p:spPr>
        <p:txBody>
          <a:bodyPr anchor="t" rtlCol="false" tIns="0" lIns="0" bIns="0" rIns="0">
            <a:spAutoFit/>
          </a:bodyPr>
          <a:lstStyle/>
          <a:p>
            <a:pPr algn="ctr">
              <a:lnSpc>
                <a:spcPts val="6400"/>
              </a:lnSpc>
            </a:pPr>
            <a:r>
              <a:rPr lang="en-US" b="true" sz="8000">
                <a:solidFill>
                  <a:srgbClr val="FFFFFF"/>
                </a:solidFill>
                <a:latin typeface="Maven Pro Bold"/>
                <a:ea typeface="Maven Pro Bold"/>
                <a:cs typeface="Maven Pro Bold"/>
                <a:sym typeface="Maven Pro Bold"/>
              </a:rPr>
              <a:t>RESULT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5450" y="2304733"/>
            <a:ext cx="14965452" cy="7260652"/>
            <a:chOff x="0" y="0"/>
            <a:chExt cx="3522248" cy="1708857"/>
          </a:xfrm>
        </p:grpSpPr>
        <p:sp>
          <p:nvSpPr>
            <p:cNvPr name="Freeform 3" id="3"/>
            <p:cNvSpPr/>
            <p:nvPr/>
          </p:nvSpPr>
          <p:spPr>
            <a:xfrm flipH="false" flipV="false" rot="0">
              <a:off x="0" y="0"/>
              <a:ext cx="3522248" cy="1708857"/>
            </a:xfrm>
            <a:custGeom>
              <a:avLst/>
              <a:gdLst/>
              <a:ahLst/>
              <a:cxnLst/>
              <a:rect r="r" b="b" t="t" l="l"/>
              <a:pathLst>
                <a:path h="1708857" w="3522248">
                  <a:moveTo>
                    <a:pt x="26383" y="0"/>
                  </a:moveTo>
                  <a:lnTo>
                    <a:pt x="3495865" y="0"/>
                  </a:lnTo>
                  <a:cubicBezTo>
                    <a:pt x="3510436" y="0"/>
                    <a:pt x="3522248" y="11812"/>
                    <a:pt x="3522248" y="26383"/>
                  </a:cubicBezTo>
                  <a:lnTo>
                    <a:pt x="3522248" y="1682473"/>
                  </a:lnTo>
                  <a:cubicBezTo>
                    <a:pt x="3522248" y="1697044"/>
                    <a:pt x="3510436" y="1708857"/>
                    <a:pt x="3495865" y="1708857"/>
                  </a:cubicBezTo>
                  <a:lnTo>
                    <a:pt x="26383" y="1708857"/>
                  </a:lnTo>
                  <a:cubicBezTo>
                    <a:pt x="19386" y="1708857"/>
                    <a:pt x="12675" y="1706077"/>
                    <a:pt x="7727" y="1701129"/>
                  </a:cubicBezTo>
                  <a:cubicBezTo>
                    <a:pt x="2780" y="1696181"/>
                    <a:pt x="0" y="1689471"/>
                    <a:pt x="0" y="1682473"/>
                  </a:cubicBezTo>
                  <a:lnTo>
                    <a:pt x="0" y="26383"/>
                  </a:lnTo>
                  <a:cubicBezTo>
                    <a:pt x="0" y="19386"/>
                    <a:pt x="2780" y="12675"/>
                    <a:pt x="7727" y="7727"/>
                  </a:cubicBezTo>
                  <a:cubicBezTo>
                    <a:pt x="12675" y="2780"/>
                    <a:pt x="19386" y="0"/>
                    <a:pt x="26383" y="0"/>
                  </a:cubicBezTo>
                  <a:close/>
                </a:path>
              </a:pathLst>
            </a:custGeom>
            <a:solidFill>
              <a:srgbClr val="C0B3A0">
                <a:alpha val="53725"/>
              </a:srgbClr>
            </a:solidFill>
          </p:spPr>
        </p:sp>
        <p:sp>
          <p:nvSpPr>
            <p:cNvPr name="TextBox 4" id="4"/>
            <p:cNvSpPr txBox="true"/>
            <p:nvPr/>
          </p:nvSpPr>
          <p:spPr>
            <a:xfrm>
              <a:off x="0" y="-38100"/>
              <a:ext cx="3522248" cy="174695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74838" y="2636701"/>
            <a:ext cx="14306677" cy="6534559"/>
          </a:xfrm>
          <a:prstGeom prst="rect">
            <a:avLst/>
          </a:prstGeom>
        </p:spPr>
        <p:txBody>
          <a:bodyPr anchor="t" rtlCol="false" tIns="0" lIns="0" bIns="0" rIns="0">
            <a:spAutoFit/>
          </a:bodyPr>
          <a:lstStyle/>
          <a:p>
            <a:pPr algn="just">
              <a:lnSpc>
                <a:spcPts val="4347"/>
              </a:lnSpc>
            </a:pPr>
            <a:r>
              <a:rPr lang="en-US" sz="3105">
                <a:solidFill>
                  <a:srgbClr val="252D37"/>
                </a:solidFill>
                <a:latin typeface="Maven Pro"/>
                <a:ea typeface="Maven Pro"/>
                <a:cs typeface="Maven Pro"/>
                <a:sym typeface="Maven Pro"/>
              </a:rPr>
              <a:t>In this project, we successfully implemented a machine learning-based SMS spam detection system using Support Vector Machine (SVM) and Naive Bayes classifiers. Both models demonstrated reliable accuracy in distinguishing between spam and legitimate messages by analyzing text patterns, enabling efficient and automated spam filtering. The SVM model excelled in identifying distinct boundaries between spam and non-spam messages, while Naive Bayes provided fast and effective classification through probability-based analysis. The inclusion of a user-friendly GUI using Tkinter enhances accessibility, allowing users to easily test messages in real-time. This project highlights the potential of machine learning for text classification and sets a foundation for future improvements, such as expanding to web or mobile applications for broader usability.</a:t>
            </a:r>
          </a:p>
        </p:txBody>
      </p:sp>
      <p:sp>
        <p:nvSpPr>
          <p:cNvPr name="TextBox 6" id="6"/>
          <p:cNvSpPr txBox="true"/>
          <p:nvPr/>
        </p:nvSpPr>
        <p:spPr>
          <a:xfrm rot="0">
            <a:off x="4992610" y="1343025"/>
            <a:ext cx="8865010" cy="917406"/>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CONCLUSION</a:t>
            </a:r>
          </a:p>
        </p:txBody>
      </p:sp>
      <p:sp>
        <p:nvSpPr>
          <p:cNvPr name="Freeform 7" id="7"/>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DAGVfctD8S4</dc:identifier>
  <dcterms:modified xsi:type="dcterms:W3CDTF">2011-08-01T06:04:30Z</dcterms:modified>
  <cp:revision>1</cp:revision>
  <dc:title>Spam SMS</dc:title>
</cp:coreProperties>
</file>