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311" r:id="rId2"/>
    <p:sldId id="312" r:id="rId3"/>
    <p:sldId id="256" r:id="rId4"/>
    <p:sldId id="303" r:id="rId5"/>
    <p:sldId id="257" r:id="rId6"/>
    <p:sldId id="310" r:id="rId7"/>
    <p:sldId id="262" r:id="rId8"/>
    <p:sldId id="301" r:id="rId9"/>
    <p:sldId id="309" r:id="rId10"/>
    <p:sldId id="304" r:id="rId11"/>
    <p:sldId id="305" r:id="rId12"/>
    <p:sldId id="314" r:id="rId13"/>
    <p:sldId id="315" r:id="rId14"/>
    <p:sldId id="306" r:id="rId15"/>
    <p:sldId id="313" r:id="rId16"/>
    <p:sldId id="307" r:id="rId17"/>
    <p:sldId id="30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0475A4-BDBE-4FC2-B51A-6764EB0F994A}">
  <a:tblStyle styleId="{120475A4-BDBE-4FC2-B51A-6764EB0F99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434" autoAdjust="0"/>
  </p:normalViewPr>
  <p:slideViewPr>
    <p:cSldViewPr snapToGrid="0">
      <p:cViewPr varScale="1">
        <p:scale>
          <a:sx n="108" d="100"/>
          <a:sy n="108" d="100"/>
        </p:scale>
        <p:origin x="69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1065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78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66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67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55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2816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 name="Google Shape;52;p7"/>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53" name="Google Shape;53;p7"/>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4_1_1">
    <p:bg>
      <p:bgPr>
        <a:noFill/>
        <a:effectLst/>
      </p:bgPr>
    </p:bg>
    <p:spTree>
      <p:nvGrpSpPr>
        <p:cNvPr id="1" name="Shape 177"/>
        <p:cNvGrpSpPr/>
        <p:nvPr/>
      </p:nvGrpSpPr>
      <p:grpSpPr>
        <a:xfrm>
          <a:off x="0" y="0"/>
          <a:ext cx="0" cy="0"/>
          <a:chOff x="0" y="0"/>
          <a:chExt cx="0" cy="0"/>
        </a:xfrm>
      </p:grpSpPr>
      <p:sp>
        <p:nvSpPr>
          <p:cNvPr id="178" name="Google Shape;178;p21"/>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4_1_1_1_1">
    <p:bg>
      <p:bgPr>
        <a:solidFill>
          <a:schemeClr val="accent2"/>
        </a:solidFill>
        <a:effectLst/>
      </p:bgPr>
    </p:bg>
    <p:spTree>
      <p:nvGrpSpPr>
        <p:cNvPr id="1" name="Shape 2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67"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E7A2-29E7-4E39-BFF6-13A9278B583C}"/>
              </a:ext>
            </a:extLst>
          </p:cNvPr>
          <p:cNvSpPr>
            <a:spLocks noGrp="1"/>
          </p:cNvSpPr>
          <p:nvPr>
            <p:ph type="title"/>
          </p:nvPr>
        </p:nvSpPr>
        <p:spPr>
          <a:xfrm>
            <a:off x="1441200" y="765544"/>
            <a:ext cx="6261600" cy="435935"/>
          </a:xfrm>
        </p:spPr>
        <p:txBody>
          <a:bodyPr/>
          <a:lstStyle/>
          <a:p>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DKTE Society’s Textile and Engineering Institute, </a:t>
            </a:r>
            <a:r>
              <a:rPr lang="en-IN" sz="2400" dirty="0" err="1">
                <a:latin typeface="Calibri" panose="020F0502020204030204" pitchFamily="34" charset="0"/>
                <a:cs typeface="Calibri" panose="020F0502020204030204" pitchFamily="34" charset="0"/>
              </a:rPr>
              <a:t>Ichalkaranji</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1EF139B-3077-4C19-B394-509F2A4A2804}"/>
              </a:ext>
            </a:extLst>
          </p:cNvPr>
          <p:cNvSpPr>
            <a:spLocks noGrp="1"/>
          </p:cNvSpPr>
          <p:nvPr>
            <p:ph type="subTitle" idx="1"/>
          </p:nvPr>
        </p:nvSpPr>
        <p:spPr>
          <a:xfrm>
            <a:off x="1441200" y="1690577"/>
            <a:ext cx="6261600" cy="2849525"/>
          </a:xfrm>
        </p:spPr>
        <p:txBody>
          <a:bodyPr/>
          <a:lstStyle/>
          <a:p>
            <a:pPr marL="139700" indent="0"/>
            <a:r>
              <a:rPr lang="en-IN" sz="2400" dirty="0">
                <a:latin typeface="Calibri" panose="020F0502020204030204" pitchFamily="34" charset="0"/>
                <a:cs typeface="Calibri" panose="020F0502020204030204" pitchFamily="34" charset="0"/>
              </a:rPr>
              <a:t>Department of Information Technology</a:t>
            </a:r>
          </a:p>
          <a:p>
            <a:pPr marL="139700" indent="0" algn="just"/>
            <a:r>
              <a:rPr lang="en-IN" dirty="0">
                <a:latin typeface="Calibri" panose="020F0502020204030204" pitchFamily="34" charset="0"/>
                <a:cs typeface="Calibri" panose="020F0502020204030204" pitchFamily="34" charset="0"/>
              </a:rPr>
              <a:t>                                         2020-2021</a:t>
            </a:r>
          </a:p>
          <a:p>
            <a:pPr marL="139700" indent="0" algn="just"/>
            <a:endParaRPr lang="en-IN" dirty="0">
              <a:latin typeface="Calibri" panose="020F0502020204030204" pitchFamily="34" charset="0"/>
              <a:cs typeface="Calibri" panose="020F0502020204030204" pitchFamily="34" charset="0"/>
            </a:endParaRPr>
          </a:p>
          <a:p>
            <a:pPr marL="139700" indent="0" algn="just"/>
            <a:endParaRPr lang="en-IN" dirty="0">
              <a:latin typeface="Calibri" panose="020F0502020204030204" pitchFamily="34" charset="0"/>
              <a:cs typeface="Calibri" panose="020F0502020204030204" pitchFamily="34" charset="0"/>
            </a:endParaRPr>
          </a:p>
          <a:p>
            <a:pPr marL="139700" indent="0" algn="just"/>
            <a:endParaRPr lang="en-IN" dirty="0">
              <a:latin typeface="Calibri" panose="020F0502020204030204" pitchFamily="34" charset="0"/>
              <a:cs typeface="Calibri" panose="020F0502020204030204" pitchFamily="34" charset="0"/>
            </a:endParaRPr>
          </a:p>
          <a:p>
            <a:pPr marL="139700" indent="0"/>
            <a:endParaRPr lang="en-IN" sz="2400" dirty="0">
              <a:latin typeface="Calibri" panose="020F0502020204030204" pitchFamily="34" charset="0"/>
              <a:cs typeface="Calibri" panose="020F0502020204030204" pitchFamily="34" charset="0"/>
            </a:endParaRPr>
          </a:p>
          <a:p>
            <a:pPr marL="139700" indent="0"/>
            <a:endParaRPr lang="en-IN" sz="2800" b="1" dirty="0">
              <a:latin typeface="Calibri" panose="020F0502020204030204" pitchFamily="34" charset="0"/>
              <a:cs typeface="Calibri" panose="020F0502020204030204" pitchFamily="34" charset="0"/>
            </a:endParaRPr>
          </a:p>
          <a:p>
            <a:pPr marL="139700" indent="0"/>
            <a:r>
              <a:rPr lang="en-IN" sz="2800" b="1" dirty="0">
                <a:latin typeface="Calibri" panose="020F0502020204030204" pitchFamily="34" charset="0"/>
                <a:cs typeface="Calibri" panose="020F0502020204030204" pitchFamily="34" charset="0"/>
              </a:rPr>
              <a:t>Project Presentation</a:t>
            </a:r>
          </a:p>
          <a:p>
            <a:pPr marL="139700" indent="0"/>
            <a:r>
              <a:rPr lang="en-US" sz="1800" b="1" spc="25"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YEAR 2020-2021</a:t>
            </a:r>
            <a:endParaRPr lang="en-IN" sz="1800" spc="25"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139700" indent="0"/>
            <a:endParaRPr lang="en-IN" sz="2800" b="1" dirty="0">
              <a:latin typeface="Calibri" panose="020F0502020204030204" pitchFamily="34" charset="0"/>
              <a:cs typeface="Calibri" panose="020F0502020204030204" pitchFamily="34" charset="0"/>
            </a:endParaRPr>
          </a:p>
          <a:p>
            <a:pPr marL="139700" indent="0"/>
            <a:endParaRPr lang="en-IN"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FCBE377-E038-494C-A65B-9164C917D03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20000"/>
                    </a14:imgEffect>
                  </a14:imgLayer>
                </a14:imgProps>
              </a:ext>
            </a:extLst>
          </a:blip>
          <a:stretch>
            <a:fillRect/>
          </a:stretch>
        </p:blipFill>
        <p:spPr>
          <a:xfrm>
            <a:off x="3519376" y="2258107"/>
            <a:ext cx="2105247" cy="1095154"/>
          </a:xfrm>
          <a:prstGeom prst="rect">
            <a:avLst/>
          </a:prstGeom>
        </p:spPr>
      </p:pic>
    </p:spTree>
    <p:extLst>
      <p:ext uri="{BB962C8B-B14F-4D97-AF65-F5344CB8AC3E}">
        <p14:creationId xmlns:p14="http://schemas.microsoft.com/office/powerpoint/2010/main" val="239205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49" y="281075"/>
            <a:ext cx="2296347" cy="572700"/>
          </a:xfrm>
        </p:spPr>
        <p:txBody>
          <a:bodyPr/>
          <a:lstStyle/>
          <a:p>
            <a:r>
              <a:rPr lang="en-IN" sz="2400" dirty="0"/>
              <a:t>Objectives</a:t>
            </a:r>
            <a:endParaRPr lang="en-US" sz="2400" dirty="0"/>
          </a:p>
        </p:txBody>
      </p:sp>
      <p:sp>
        <p:nvSpPr>
          <p:cNvPr id="3" name="TextBox 2"/>
          <p:cNvSpPr txBox="1"/>
          <p:nvPr/>
        </p:nvSpPr>
        <p:spPr>
          <a:xfrm>
            <a:off x="860424" y="1243173"/>
            <a:ext cx="7674796" cy="1938992"/>
          </a:xfrm>
          <a:prstGeom prst="rect">
            <a:avLst/>
          </a:prstGeom>
          <a:noFill/>
        </p:spPr>
        <p:txBody>
          <a:bodyPr wrap="square" rtlCol="0">
            <a:spAutoFit/>
          </a:bodyPr>
          <a:lstStyle/>
          <a:p>
            <a:pPr marL="457200" indent="-457200">
              <a:buFont typeface="+mj-lt"/>
              <a:buAutoNum type="arabicPeriod"/>
            </a:pPr>
            <a:r>
              <a:rPr lang="en-IN" sz="2000" dirty="0">
                <a:solidFill>
                  <a:schemeClr val="accent1"/>
                </a:solidFill>
                <a:latin typeface="Calibri" panose="020F0502020204030204" pitchFamily="34" charset="0"/>
                <a:cs typeface="Calibri" panose="020F0502020204030204" pitchFamily="34" charset="0"/>
              </a:rPr>
              <a:t>To understand the role of basic knowledge representation, problem solving, and learning methods of artificial intelligence.</a:t>
            </a:r>
          </a:p>
          <a:p>
            <a:pPr marL="457200" indent="-457200">
              <a:buFont typeface="+mj-lt"/>
              <a:buAutoNum type="arabicPeriod"/>
            </a:pPr>
            <a:r>
              <a:rPr lang="en-IN" sz="2000" dirty="0">
                <a:solidFill>
                  <a:schemeClr val="accent1"/>
                </a:solidFill>
                <a:latin typeface="Calibri" panose="020F0502020204030204" pitchFamily="34" charset="0"/>
                <a:cs typeface="Calibri" panose="020F0502020204030204" pitchFamily="34" charset="0"/>
              </a:rPr>
              <a:t>To provide an assistive vision to the blind people.</a:t>
            </a:r>
          </a:p>
          <a:p>
            <a:pPr marL="457200" indent="-457200">
              <a:buFont typeface="+mj-lt"/>
              <a:buAutoNum type="arabicPeriod"/>
            </a:pPr>
            <a:r>
              <a:rPr lang="en-IN" sz="2000" dirty="0">
                <a:solidFill>
                  <a:schemeClr val="accent1"/>
                </a:solidFill>
                <a:latin typeface="Calibri" panose="020F0502020204030204" pitchFamily="34" charset="0"/>
                <a:cs typeface="Calibri" panose="020F0502020204030204" pitchFamily="34" charset="0"/>
              </a:rPr>
              <a:t>To address the complexity of image captioning and decoding it with accuracy.</a:t>
            </a:r>
          </a:p>
          <a:p>
            <a:pPr marL="285750" indent="-285750">
              <a:buFont typeface="Arial" panose="020B0604020202020204" pitchFamily="34" charset="0"/>
              <a:buChar char="•"/>
            </a:pPr>
            <a:endParaRPr lang="en-US" sz="2000" dirty="0">
              <a:solidFill>
                <a:schemeClr val="accent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88A2F1-9538-4B06-9506-C1D43E98991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5628563" y="3281916"/>
            <a:ext cx="3515437" cy="1861584"/>
          </a:xfrm>
          <a:prstGeom prst="rect">
            <a:avLst/>
          </a:prstGeom>
        </p:spPr>
      </p:pic>
    </p:spTree>
    <p:extLst>
      <p:ext uri="{BB962C8B-B14F-4D97-AF65-F5344CB8AC3E}">
        <p14:creationId xmlns:p14="http://schemas.microsoft.com/office/powerpoint/2010/main" val="202976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024" y="281075"/>
            <a:ext cx="5388868" cy="572700"/>
          </a:xfrm>
        </p:spPr>
        <p:txBody>
          <a:bodyPr/>
          <a:lstStyle/>
          <a:p>
            <a:r>
              <a:rPr lang="en-IN" sz="2400" dirty="0"/>
              <a:t>Expected input and output </a:t>
            </a:r>
            <a:endParaRPr lang="en-US" sz="2400" dirty="0"/>
          </a:p>
        </p:txBody>
      </p:sp>
      <p:pic>
        <p:nvPicPr>
          <p:cNvPr id="3" name="Picture 2" descr="electronics-08-01417-g001.png"/>
          <p:cNvPicPr>
            <a:picLocks noChangeAspect="1"/>
          </p:cNvPicPr>
          <p:nvPr/>
        </p:nvPicPr>
        <p:blipFill>
          <a:blip r:embed="rId2" cstate="print"/>
          <a:stretch>
            <a:fillRect/>
          </a:stretch>
        </p:blipFill>
        <p:spPr>
          <a:xfrm>
            <a:off x="796541" y="1304965"/>
            <a:ext cx="7786742" cy="2177974"/>
          </a:xfrm>
          <a:prstGeom prst="rect">
            <a:avLst/>
          </a:prstGeom>
        </p:spPr>
      </p:pic>
      <p:sp>
        <p:nvSpPr>
          <p:cNvPr id="4" name="TextBox 3"/>
          <p:cNvSpPr txBox="1"/>
          <p:nvPr/>
        </p:nvSpPr>
        <p:spPr>
          <a:xfrm>
            <a:off x="1263721" y="3482939"/>
            <a:ext cx="7202184" cy="923330"/>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000" dirty="0">
                <a:solidFill>
                  <a:schemeClr val="accent1"/>
                </a:solidFill>
                <a:latin typeface="Calibri" panose="020F0502020204030204" pitchFamily="34" charset="0"/>
                <a:cs typeface="Calibri" panose="020F0502020204030204" pitchFamily="34" charset="0"/>
              </a:rPr>
              <a:t>Input:     Validating Image</a:t>
            </a:r>
          </a:p>
          <a:p>
            <a:pPr marL="342900" indent="-342900">
              <a:buFont typeface="Arial" panose="020B0604020202020204" pitchFamily="34" charset="0"/>
              <a:buChar char="•"/>
            </a:pPr>
            <a:r>
              <a:rPr lang="en-US" sz="2000" dirty="0">
                <a:solidFill>
                  <a:schemeClr val="accent1"/>
                </a:solidFill>
                <a:latin typeface="Calibri" panose="020F0502020204030204" pitchFamily="34" charset="0"/>
                <a:cs typeface="Calibri" panose="020F0502020204030204" pitchFamily="34" charset="0"/>
              </a:rPr>
              <a:t>Output:  A Caption generated by software for a input image</a:t>
            </a:r>
          </a:p>
        </p:txBody>
      </p:sp>
    </p:spTree>
    <p:extLst>
      <p:ext uri="{BB962C8B-B14F-4D97-AF65-F5344CB8AC3E}">
        <p14:creationId xmlns:p14="http://schemas.microsoft.com/office/powerpoint/2010/main" val="60657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4470-C506-4136-84DF-A7576CBD7368}"/>
              </a:ext>
            </a:extLst>
          </p:cNvPr>
          <p:cNvSpPr>
            <a:spLocks noGrp="1"/>
          </p:cNvSpPr>
          <p:nvPr>
            <p:ph type="title"/>
          </p:nvPr>
        </p:nvSpPr>
        <p:spPr/>
        <p:txBody>
          <a:bodyPr/>
          <a:lstStyle/>
          <a:p>
            <a:pPr algn="ctr"/>
            <a:r>
              <a:rPr lang="en-US" sz="32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IMPLEMENTATION</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Subtitle 2">
            <a:extLst>
              <a:ext uri="{FF2B5EF4-FFF2-40B4-BE49-F238E27FC236}">
                <a16:creationId xmlns:a16="http://schemas.microsoft.com/office/drawing/2014/main" id="{0A7BA6A3-7314-4784-BEC7-55123DC6CD8A}"/>
              </a:ext>
            </a:extLst>
          </p:cNvPr>
          <p:cNvSpPr>
            <a:spLocks noGrp="1"/>
          </p:cNvSpPr>
          <p:nvPr>
            <p:ph type="subTitle" idx="1"/>
          </p:nvPr>
        </p:nvSpPr>
        <p:spPr>
          <a:xfrm>
            <a:off x="683034" y="1194310"/>
            <a:ext cx="7485606" cy="3667520"/>
          </a:xfrm>
        </p:spPr>
        <p:txBody>
          <a:bodyPr/>
          <a:lstStyle/>
          <a:p>
            <a:pPr>
              <a:buFont typeface="Arial" panose="020B0604020202020204" pitchFamily="34" charset="0"/>
              <a:buChar char="•"/>
            </a:pPr>
            <a:r>
              <a:rPr lang="en-US"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The implementation of the model was done using the Python environment. </a:t>
            </a:r>
            <a:r>
              <a:rPr lang="en-US" sz="1800" spc="25" dirty="0" err="1">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Keras</a:t>
            </a:r>
            <a:r>
              <a:rPr lang="en-US"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2.4 was used.</a:t>
            </a:r>
          </a:p>
          <a:p>
            <a:pPr>
              <a:buFont typeface="Arial" panose="020B0604020202020204" pitchFamily="34" charset="0"/>
              <a:buChar char="•"/>
            </a:pPr>
            <a:r>
              <a:rPr lang="en-US"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TensorFlow library is installed as a backend for the Keras framework for creating and training deep neural networks. TensorFlow is a deep learning library developed by Google. It provides heterogeneous platform for execution of algorithms.</a:t>
            </a:r>
          </a:p>
          <a:p>
            <a:pPr>
              <a:buFont typeface="Arial" panose="020B0604020202020204" pitchFamily="34" charset="0"/>
              <a:buChar char="•"/>
            </a:pPr>
            <a:r>
              <a:rPr lang="en-US" sz="1800" spc="25" dirty="0">
                <a:solidFill>
                  <a:srgbClr val="002060"/>
                </a:solidFill>
                <a:latin typeface="Times New Roman" panose="02020603050405020304" pitchFamily="18" charset="0"/>
                <a:ea typeface="Calibri" panose="020F0502020204030204" pitchFamily="34" charset="0"/>
                <a:cs typeface="Mangal" panose="02040503050203030202" pitchFamily="18" charset="0"/>
              </a:rPr>
              <a:t>Steps:</a:t>
            </a:r>
            <a:endParaRPr lang="en-US"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1  Model Building</a:t>
            </a:r>
          </a:p>
          <a:p>
            <a:r>
              <a:rPr lang="en-US"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2. Training the model</a:t>
            </a:r>
            <a:endParaRPr lang="en-IN"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r>
              <a:rPr lang="en-US" sz="1800" spc="2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3.Testing the model</a:t>
            </a:r>
            <a:endParaRPr lang="en-IN" sz="1800" spc="25"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5783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F370-2D26-44E1-864D-CC7C8C1B97E5}"/>
              </a:ext>
            </a:extLst>
          </p:cNvPr>
          <p:cNvSpPr>
            <a:spLocks noGrp="1"/>
          </p:cNvSpPr>
          <p:nvPr>
            <p:ph type="title"/>
          </p:nvPr>
        </p:nvSpPr>
        <p:spPr/>
        <p:txBody>
          <a:bodyPr/>
          <a:lstStyle/>
          <a:p>
            <a:r>
              <a:rPr lang="en-US" sz="3200" b="1" spc="25" dirty="0">
                <a:effectLst/>
                <a:latin typeface="Times New Roman" panose="02020603050405020304" pitchFamily="18" charset="0"/>
                <a:ea typeface="Calibri" panose="020F0502020204030204" pitchFamily="34" charset="0"/>
              </a:rPr>
              <a:t>TESTING</a:t>
            </a:r>
            <a:endParaRPr lang="en-IN" sz="4400" dirty="0"/>
          </a:p>
        </p:txBody>
      </p:sp>
      <p:graphicFrame>
        <p:nvGraphicFramePr>
          <p:cNvPr id="7" name="Table 6">
            <a:extLst>
              <a:ext uri="{FF2B5EF4-FFF2-40B4-BE49-F238E27FC236}">
                <a16:creationId xmlns:a16="http://schemas.microsoft.com/office/drawing/2014/main" id="{0F493DFB-C789-4E03-B35A-50C53F218B94}"/>
              </a:ext>
            </a:extLst>
          </p:cNvPr>
          <p:cNvGraphicFramePr>
            <a:graphicFrameLocks noGrp="1"/>
          </p:cNvGraphicFramePr>
          <p:nvPr>
            <p:extLst>
              <p:ext uri="{D42A27DB-BD31-4B8C-83A1-F6EECF244321}">
                <p14:modId xmlns:p14="http://schemas.microsoft.com/office/powerpoint/2010/main" val="1474709185"/>
              </p:ext>
            </p:extLst>
          </p:nvPr>
        </p:nvGraphicFramePr>
        <p:xfrm>
          <a:off x="1877568" y="1152524"/>
          <a:ext cx="5388864" cy="3990976"/>
        </p:xfrm>
        <a:graphic>
          <a:graphicData uri="http://schemas.openxmlformats.org/drawingml/2006/table">
            <a:tbl>
              <a:tblPr firstRow="1" firstCol="1" bandRow="1">
                <a:tableStyleId>{120475A4-BDBE-4FC2-B51A-6764EB0F994A}</a:tableStyleId>
              </a:tblPr>
              <a:tblGrid>
                <a:gridCol w="582442">
                  <a:extLst>
                    <a:ext uri="{9D8B030D-6E8A-4147-A177-3AD203B41FA5}">
                      <a16:colId xmlns:a16="http://schemas.microsoft.com/office/drawing/2014/main" val="115106427"/>
                    </a:ext>
                  </a:extLst>
                </a:gridCol>
                <a:gridCol w="2513522">
                  <a:extLst>
                    <a:ext uri="{9D8B030D-6E8A-4147-A177-3AD203B41FA5}">
                      <a16:colId xmlns:a16="http://schemas.microsoft.com/office/drawing/2014/main" val="435442303"/>
                    </a:ext>
                  </a:extLst>
                </a:gridCol>
                <a:gridCol w="1489203">
                  <a:extLst>
                    <a:ext uri="{9D8B030D-6E8A-4147-A177-3AD203B41FA5}">
                      <a16:colId xmlns:a16="http://schemas.microsoft.com/office/drawing/2014/main" val="72076367"/>
                    </a:ext>
                  </a:extLst>
                </a:gridCol>
                <a:gridCol w="803697">
                  <a:extLst>
                    <a:ext uri="{9D8B030D-6E8A-4147-A177-3AD203B41FA5}">
                      <a16:colId xmlns:a16="http://schemas.microsoft.com/office/drawing/2014/main" val="921075816"/>
                    </a:ext>
                  </a:extLst>
                </a:gridCol>
              </a:tblGrid>
              <a:tr h="458221">
                <a:tc>
                  <a:txBody>
                    <a:bodyPr/>
                    <a:lstStyle/>
                    <a:p>
                      <a:pPr algn="just">
                        <a:lnSpc>
                          <a:spcPct val="115000"/>
                        </a:lnSpc>
                        <a:spcAft>
                          <a:spcPts val="1000"/>
                        </a:spcAft>
                      </a:pPr>
                      <a:r>
                        <a:rPr lang="en-US" sz="900" spc="0">
                          <a:ln>
                            <a:noFill/>
                          </a:ln>
                          <a:effectLst>
                            <a:outerShdw blurRad="38100" dist="19050" dir="2700000" algn="tl">
                              <a:schemeClr val="dk1">
                                <a:alpha val="40000"/>
                              </a:schemeClr>
                            </a:outerShdw>
                          </a:effectLst>
                        </a:rPr>
                        <a:t>Testcase</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0">
                          <a:ln>
                            <a:noFill/>
                          </a:ln>
                          <a:effectLst>
                            <a:outerShdw blurRad="38100" dist="19050" dir="2700000" algn="tl">
                              <a:schemeClr val="dk1">
                                <a:alpha val="40000"/>
                              </a:schemeClr>
                            </a:outerShdw>
                          </a:effectLst>
                        </a:rPr>
                        <a:t>Input</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0">
                          <a:ln>
                            <a:noFill/>
                          </a:ln>
                          <a:effectLst>
                            <a:outerShdw blurRad="38100" dist="19050" dir="2700000" algn="tl">
                              <a:schemeClr val="dk1">
                                <a:alpha val="40000"/>
                              </a:schemeClr>
                            </a:outerShdw>
                          </a:effectLst>
                        </a:rPr>
                        <a:t>Expected output</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0">
                          <a:ln>
                            <a:noFill/>
                          </a:ln>
                          <a:effectLst>
                            <a:outerShdw blurRad="38100" dist="19050" dir="2700000" algn="tl">
                              <a:schemeClr val="dk1">
                                <a:alpha val="40000"/>
                              </a:schemeClr>
                            </a:outerShdw>
                          </a:effectLst>
                        </a:rPr>
                        <a:t>Status</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extLst>
                  <a:ext uri="{0D108BD9-81ED-4DB2-BD59-A6C34878D82A}">
                    <a16:rowId xmlns:a16="http://schemas.microsoft.com/office/drawing/2014/main" val="98837194"/>
                  </a:ext>
                </a:extLst>
              </a:tr>
              <a:tr h="1765020">
                <a:tc>
                  <a:txBody>
                    <a:bodyPr/>
                    <a:lstStyle/>
                    <a:p>
                      <a:pPr algn="just">
                        <a:lnSpc>
                          <a:spcPct val="115000"/>
                        </a:lnSpc>
                        <a:spcAft>
                          <a:spcPts val="1000"/>
                        </a:spcAft>
                      </a:pPr>
                      <a:r>
                        <a:rPr lang="en-US" sz="900" spc="25">
                          <a:effectLst/>
                        </a:rPr>
                        <a:t> </a:t>
                      </a:r>
                      <a:endParaRPr lang="en-IN" sz="1500" spc="25">
                        <a:effectLst/>
                      </a:endParaRPr>
                    </a:p>
                    <a:p>
                      <a:pPr marL="342900" lvl="0" indent="-342900" algn="just">
                        <a:lnSpc>
                          <a:spcPct val="115000"/>
                        </a:lnSpc>
                        <a:spcAft>
                          <a:spcPts val="1000"/>
                        </a:spcAft>
                        <a:buFont typeface="+mj-lt"/>
                        <a:buAutoNum type="arabicPeriod"/>
                      </a:pPr>
                      <a:r>
                        <a:rPr lang="en-US" sz="900" spc="25">
                          <a:effectLst/>
                        </a:rPr>
                        <a:t> </a:t>
                      </a:r>
                      <a:endParaRPr lang="en-IN" sz="1500" spc="25">
                        <a:effectLst/>
                      </a:endParaRPr>
                    </a:p>
                    <a:p>
                      <a:pPr algn="just">
                        <a:lnSpc>
                          <a:spcPct val="115000"/>
                        </a:lnSpc>
                        <a:spcAft>
                          <a:spcPts val="1000"/>
                        </a:spcAft>
                      </a:pPr>
                      <a:r>
                        <a:rPr lang="en-US" sz="900" spc="25">
                          <a:effectLst/>
                        </a:rPr>
                        <a:t> </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0">
                          <a:ln>
                            <a:noFill/>
                          </a:ln>
                          <a:effectLst>
                            <a:outerShdw blurRad="38100" dist="19050" dir="2700000" algn="tl">
                              <a:schemeClr val="dk1">
                                <a:alpha val="40000"/>
                              </a:schemeClr>
                            </a:outerShdw>
                          </a:effectLst>
                        </a:rPr>
                        <a:t> </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25">
                          <a:effectLst/>
                        </a:rPr>
                        <a:t> </a:t>
                      </a:r>
                      <a:endParaRPr lang="en-IN" sz="1500" spc="25">
                        <a:effectLst/>
                      </a:endParaRPr>
                    </a:p>
                    <a:p>
                      <a:pPr algn="just">
                        <a:lnSpc>
                          <a:spcPct val="115000"/>
                        </a:lnSpc>
                        <a:spcAft>
                          <a:spcPts val="1000"/>
                        </a:spcAft>
                      </a:pPr>
                      <a:r>
                        <a:rPr lang="en-US" sz="900" spc="0">
                          <a:ln>
                            <a:noFill/>
                          </a:ln>
                          <a:effectLst>
                            <a:outerShdw blurRad="38100" dist="19050" dir="2700000" algn="tl">
                              <a:schemeClr val="dk1">
                                <a:alpha val="40000"/>
                              </a:schemeClr>
                            </a:outerShdw>
                          </a:effectLst>
                        </a:rPr>
                        <a:t>The small dogs play in the snow</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25">
                          <a:effectLst/>
                        </a:rPr>
                        <a:t> </a:t>
                      </a:r>
                      <a:endParaRPr lang="en-IN" sz="1500" spc="25">
                        <a:effectLst/>
                      </a:endParaRPr>
                    </a:p>
                    <a:p>
                      <a:pPr algn="just">
                        <a:lnSpc>
                          <a:spcPct val="115000"/>
                        </a:lnSpc>
                        <a:spcAft>
                          <a:spcPts val="1000"/>
                        </a:spcAft>
                      </a:pPr>
                      <a:r>
                        <a:rPr lang="en-US" sz="900" spc="0">
                          <a:ln>
                            <a:noFill/>
                          </a:ln>
                          <a:effectLst>
                            <a:outerShdw blurRad="38100" dist="19050" dir="2700000" algn="tl">
                              <a:schemeClr val="dk1">
                                <a:alpha val="40000"/>
                              </a:schemeClr>
                            </a:outerShdw>
                          </a:effectLst>
                        </a:rPr>
                        <a:t>pass</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extLst>
                  <a:ext uri="{0D108BD9-81ED-4DB2-BD59-A6C34878D82A}">
                    <a16:rowId xmlns:a16="http://schemas.microsoft.com/office/drawing/2014/main" val="373617392"/>
                  </a:ext>
                </a:extLst>
              </a:tr>
              <a:tr h="1767735">
                <a:tc>
                  <a:txBody>
                    <a:bodyPr/>
                    <a:lstStyle/>
                    <a:p>
                      <a:pPr algn="just">
                        <a:lnSpc>
                          <a:spcPct val="115000"/>
                        </a:lnSpc>
                        <a:spcAft>
                          <a:spcPts val="1000"/>
                        </a:spcAft>
                      </a:pPr>
                      <a:r>
                        <a:rPr lang="en-US" sz="900" spc="25" dirty="0">
                          <a:effectLst/>
                        </a:rPr>
                        <a:t> </a:t>
                      </a:r>
                      <a:endParaRPr lang="en-IN" sz="1500" spc="25" dirty="0">
                        <a:effectLst/>
                      </a:endParaRPr>
                    </a:p>
                    <a:p>
                      <a:pPr marL="0" lvl="0" indent="0" algn="just">
                        <a:lnSpc>
                          <a:spcPct val="115000"/>
                        </a:lnSpc>
                        <a:spcAft>
                          <a:spcPts val="1000"/>
                        </a:spcAft>
                        <a:buFont typeface="+mj-lt"/>
                        <a:buNone/>
                      </a:pPr>
                      <a:r>
                        <a:rPr lang="en-US" sz="900" spc="25" dirty="0">
                          <a:effectLst/>
                        </a:rPr>
                        <a:t>2. </a:t>
                      </a:r>
                      <a:endParaRPr lang="en-IN" sz="1500" spc="25" dirty="0">
                        <a:effectLst/>
                      </a:endParaRPr>
                    </a:p>
                    <a:p>
                      <a:pPr algn="just">
                        <a:lnSpc>
                          <a:spcPct val="115000"/>
                        </a:lnSpc>
                        <a:spcAft>
                          <a:spcPts val="1000"/>
                        </a:spcAft>
                      </a:pPr>
                      <a:r>
                        <a:rPr lang="en-US" sz="900" spc="25" dirty="0">
                          <a:effectLst/>
                        </a:rPr>
                        <a:t> </a:t>
                      </a:r>
                      <a:endParaRPr lang="en-IN" sz="1500" spc="25" dirty="0">
                        <a:effectLst/>
                      </a:endParaRPr>
                    </a:p>
                    <a:p>
                      <a:pPr algn="just">
                        <a:lnSpc>
                          <a:spcPct val="115000"/>
                        </a:lnSpc>
                        <a:spcAft>
                          <a:spcPts val="1000"/>
                        </a:spcAft>
                      </a:pPr>
                      <a:r>
                        <a:rPr lang="en-US" sz="900" spc="25" dirty="0">
                          <a:effectLst/>
                        </a:rPr>
                        <a:t> </a:t>
                      </a:r>
                      <a:endParaRPr lang="en-IN" sz="1500" spc="25" dirty="0">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25">
                          <a:effectLst/>
                        </a:rPr>
                        <a:t> </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25">
                          <a:effectLst/>
                        </a:rPr>
                        <a:t> </a:t>
                      </a:r>
                      <a:endParaRPr lang="en-IN" sz="1500" spc="25">
                        <a:effectLst/>
                      </a:endParaRPr>
                    </a:p>
                    <a:p>
                      <a:pPr algn="just">
                        <a:lnSpc>
                          <a:spcPct val="115000"/>
                        </a:lnSpc>
                        <a:spcAft>
                          <a:spcPts val="1000"/>
                        </a:spcAft>
                      </a:pPr>
                      <a:r>
                        <a:rPr lang="en-US" sz="900" spc="0">
                          <a:ln>
                            <a:noFill/>
                          </a:ln>
                          <a:effectLst>
                            <a:outerShdw blurRad="38100" dist="19050" dir="2700000" algn="tl">
                              <a:schemeClr val="dk1">
                                <a:alpha val="40000"/>
                              </a:schemeClr>
                            </a:outerShdw>
                          </a:effectLst>
                        </a:rPr>
                        <a:t>Children are playing with football on grass</a:t>
                      </a:r>
                      <a:endParaRPr lang="en-IN" sz="1500" spc="25">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tc>
                  <a:txBody>
                    <a:bodyPr/>
                    <a:lstStyle/>
                    <a:p>
                      <a:pPr algn="just">
                        <a:lnSpc>
                          <a:spcPct val="115000"/>
                        </a:lnSpc>
                        <a:spcAft>
                          <a:spcPts val="1000"/>
                        </a:spcAft>
                      </a:pPr>
                      <a:r>
                        <a:rPr lang="en-US" sz="900" spc="25" dirty="0">
                          <a:effectLst/>
                        </a:rPr>
                        <a:t> </a:t>
                      </a:r>
                      <a:endParaRPr lang="en-IN" sz="1500" spc="25" dirty="0">
                        <a:effectLst/>
                      </a:endParaRPr>
                    </a:p>
                    <a:p>
                      <a:pPr algn="just">
                        <a:lnSpc>
                          <a:spcPct val="115000"/>
                        </a:lnSpc>
                        <a:spcAft>
                          <a:spcPts val="1000"/>
                        </a:spcAft>
                      </a:pPr>
                      <a:r>
                        <a:rPr lang="en-US" sz="900" spc="25" dirty="0">
                          <a:effectLst/>
                        </a:rPr>
                        <a:t>pass</a:t>
                      </a:r>
                      <a:endParaRPr lang="en-IN" sz="1500" spc="25" dirty="0">
                        <a:effectLst/>
                        <a:latin typeface="Times New Roman" panose="02020603050405020304" pitchFamily="18" charset="0"/>
                        <a:ea typeface="Calibri" panose="020F0502020204030204" pitchFamily="34" charset="0"/>
                        <a:cs typeface="Mangal" panose="02040503050203030202" pitchFamily="18" charset="0"/>
                      </a:endParaRPr>
                    </a:p>
                  </a:txBody>
                  <a:tcPr marL="50192" marR="50192" marT="0" marB="0"/>
                </a:tc>
                <a:extLst>
                  <a:ext uri="{0D108BD9-81ED-4DB2-BD59-A6C34878D82A}">
                    <a16:rowId xmlns:a16="http://schemas.microsoft.com/office/drawing/2014/main" val="1244568346"/>
                  </a:ext>
                </a:extLst>
              </a:tr>
            </a:tbl>
          </a:graphicData>
        </a:graphic>
      </p:graphicFrame>
      <p:pic>
        <p:nvPicPr>
          <p:cNvPr id="1030" name="Picture 41">
            <a:extLst>
              <a:ext uri="{FF2B5EF4-FFF2-40B4-BE49-F238E27FC236}">
                <a16:creationId xmlns:a16="http://schemas.microsoft.com/office/drawing/2014/main" id="{6C99C957-6D86-4008-A861-729885920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863" y="1789376"/>
            <a:ext cx="2232785" cy="135863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42">
            <a:extLst>
              <a:ext uri="{FF2B5EF4-FFF2-40B4-BE49-F238E27FC236}">
                <a16:creationId xmlns:a16="http://schemas.microsoft.com/office/drawing/2014/main" id="{E92ECD38-9F13-4177-90DF-B81F016EB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3508257"/>
            <a:ext cx="2195385" cy="14956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CCE19DF-0EB3-4B43-9A25-52E2FC24F958}"/>
              </a:ext>
            </a:extLst>
          </p:cNvPr>
          <p:cNvSpPr>
            <a:spLocks noChangeArrowheads="1"/>
          </p:cNvSpPr>
          <p:nvPr/>
        </p:nvSpPr>
        <p:spPr bwMode="auto">
          <a:xfrm>
            <a:off x="2608263"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CE84BCFA-00AB-4CF4-8BF6-E73816D4D493}"/>
              </a:ext>
            </a:extLst>
          </p:cNvPr>
          <p:cNvSpPr>
            <a:spLocks noChangeArrowheads="1"/>
          </p:cNvSpPr>
          <p:nvPr/>
        </p:nvSpPr>
        <p:spPr bwMode="auto">
          <a:xfrm>
            <a:off x="2608263" y="1609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3519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907" y="219430"/>
            <a:ext cx="2121686" cy="572700"/>
          </a:xfrm>
        </p:spPr>
        <p:txBody>
          <a:bodyPr/>
          <a:lstStyle/>
          <a:p>
            <a:r>
              <a:rPr lang="en-IN" sz="2800" dirty="0">
                <a:latin typeface="Calibri" panose="020F0502020204030204" pitchFamily="34" charset="0"/>
                <a:cs typeface="Calibri" panose="020F0502020204030204" pitchFamily="34" charset="0"/>
              </a:rPr>
              <a:t>Applications</a:t>
            </a:r>
            <a:endParaRPr lang="en-US" sz="2800" dirty="0">
              <a:latin typeface="Calibri" panose="020F0502020204030204" pitchFamily="34" charset="0"/>
              <a:cs typeface="Calibri" panose="020F0502020204030204" pitchFamily="34" charset="0"/>
            </a:endParaRPr>
          </a:p>
        </p:txBody>
      </p:sp>
      <p:sp>
        <p:nvSpPr>
          <p:cNvPr id="3" name="TextBox 2"/>
          <p:cNvSpPr txBox="1"/>
          <p:nvPr/>
        </p:nvSpPr>
        <p:spPr>
          <a:xfrm>
            <a:off x="478299" y="1065319"/>
            <a:ext cx="4054815" cy="2154436"/>
          </a:xfrm>
          <a:prstGeom prst="rect">
            <a:avLst/>
          </a:prstGeom>
          <a:noFill/>
        </p:spPr>
        <p:txBody>
          <a:bodyPr wrap="square" rtlCol="0">
            <a:spAutoFit/>
          </a:bodyPr>
          <a:lstStyle/>
          <a:p>
            <a:r>
              <a:rPr lang="en-IN" sz="2000" b="1" u="sng" dirty="0">
                <a:solidFill>
                  <a:schemeClr val="accent1"/>
                </a:solidFill>
                <a:latin typeface="Calibri" panose="020F0502020204030204" pitchFamily="34" charset="0"/>
                <a:cs typeface="Calibri" panose="020F0502020204030204" pitchFamily="34" charset="0"/>
              </a:rPr>
              <a:t>Image Search Tools </a:t>
            </a:r>
            <a:r>
              <a:rPr lang="en-IN" sz="2000" dirty="0">
                <a:solidFill>
                  <a:schemeClr val="accent1"/>
                </a:solidFill>
                <a:latin typeface="Calibri" panose="020F0502020204030204" pitchFamily="34" charset="0"/>
                <a:cs typeface="Calibri" panose="020F0502020204030204" pitchFamily="34" charset="0"/>
              </a:rPr>
              <a:t>:- </a:t>
            </a:r>
          </a:p>
          <a:p>
            <a:r>
              <a:rPr lang="en-IN" sz="2000" dirty="0">
                <a:solidFill>
                  <a:schemeClr val="accent1"/>
                </a:solidFill>
                <a:latin typeface="Calibri" panose="020F0502020204030204" pitchFamily="34" charset="0"/>
                <a:cs typeface="Calibri" panose="020F0502020204030204" pitchFamily="34" charset="0"/>
              </a:rPr>
              <a:t>Caption can be generated from</a:t>
            </a:r>
          </a:p>
          <a:p>
            <a:r>
              <a:rPr lang="en-IN" sz="2000" dirty="0">
                <a:solidFill>
                  <a:schemeClr val="accent1"/>
                </a:solidFill>
                <a:latin typeface="Calibri" panose="020F0502020204030204" pitchFamily="34" charset="0"/>
                <a:cs typeface="Calibri" panose="020F0502020204030204" pitchFamily="34" charset="0"/>
              </a:rPr>
              <a:t>image at first and search can be </a:t>
            </a:r>
          </a:p>
          <a:p>
            <a:r>
              <a:rPr lang="en-IN" sz="2000" dirty="0">
                <a:solidFill>
                  <a:schemeClr val="accent1"/>
                </a:solidFill>
                <a:latin typeface="Calibri" panose="020F0502020204030204" pitchFamily="34" charset="0"/>
                <a:cs typeface="Calibri" panose="020F0502020204030204" pitchFamily="34" charset="0"/>
              </a:rPr>
              <a:t>performed on the basis of caption</a:t>
            </a:r>
          </a:p>
          <a:p>
            <a:r>
              <a:rPr lang="en-IN" sz="2000" dirty="0">
                <a:solidFill>
                  <a:schemeClr val="accent1"/>
                </a:solidFill>
                <a:latin typeface="Calibri" panose="020F0502020204030204" pitchFamily="34" charset="0"/>
                <a:cs typeface="Calibri" panose="020F0502020204030204" pitchFamily="34" charset="0"/>
              </a:rPr>
              <a:t>that is generated from image.</a:t>
            </a:r>
          </a:p>
          <a:p>
            <a:pPr marL="342900" indent="-342900">
              <a:buFont typeface="Arial" panose="020B0604020202020204" pitchFamily="34" charset="0"/>
              <a:buChar char="•"/>
            </a:pPr>
            <a:endParaRPr lang="en-IN" sz="2000" dirty="0">
              <a:solidFill>
                <a:schemeClr val="accent1"/>
              </a:solidFill>
              <a:latin typeface="Calibri" panose="020F0502020204030204" pitchFamily="34" charset="0"/>
              <a:cs typeface="Calibri" panose="020F0502020204030204" pitchFamily="34" charset="0"/>
            </a:endParaRPr>
          </a:p>
          <a:p>
            <a:endParaRPr lang="en-US" dirty="0"/>
          </a:p>
        </p:txBody>
      </p:sp>
      <p:sp>
        <p:nvSpPr>
          <p:cNvPr id="6" name="TextBox 5">
            <a:extLst>
              <a:ext uri="{FF2B5EF4-FFF2-40B4-BE49-F238E27FC236}">
                <a16:creationId xmlns:a16="http://schemas.microsoft.com/office/drawing/2014/main" id="{10C79A67-3F27-41A2-AE76-82ABD44AF065}"/>
              </a:ext>
            </a:extLst>
          </p:cNvPr>
          <p:cNvSpPr txBox="1"/>
          <p:nvPr/>
        </p:nvSpPr>
        <p:spPr>
          <a:xfrm>
            <a:off x="4839393" y="1065319"/>
            <a:ext cx="3434596" cy="2154436"/>
          </a:xfrm>
          <a:prstGeom prst="rect">
            <a:avLst/>
          </a:prstGeom>
          <a:noFill/>
        </p:spPr>
        <p:txBody>
          <a:bodyPr wrap="square" rtlCol="0">
            <a:spAutoFit/>
          </a:bodyPr>
          <a:lstStyle/>
          <a:p>
            <a:r>
              <a:rPr lang="en-IN" sz="2000" b="1" u="sng" dirty="0">
                <a:solidFill>
                  <a:schemeClr val="accent1"/>
                </a:solidFill>
                <a:latin typeface="Calibri" panose="020F0502020204030204" pitchFamily="34" charset="0"/>
                <a:cs typeface="Calibri" panose="020F0502020204030204" pitchFamily="34" charset="0"/>
              </a:rPr>
              <a:t>Guidance Devices </a:t>
            </a:r>
            <a:r>
              <a:rPr lang="en-IN" sz="2000" dirty="0">
                <a:solidFill>
                  <a:schemeClr val="accent1"/>
                </a:solidFill>
                <a:latin typeface="Calibri" panose="020F0502020204030204" pitchFamily="34" charset="0"/>
                <a:cs typeface="Calibri" panose="020F0502020204030204" pitchFamily="34" charset="0"/>
              </a:rPr>
              <a:t>:- </a:t>
            </a:r>
          </a:p>
          <a:p>
            <a:r>
              <a:rPr lang="en-IN" sz="1400" dirty="0">
                <a:solidFill>
                  <a:schemeClr val="accent1"/>
                </a:solidFill>
                <a:latin typeface="Calibri" panose="020F0502020204030204" pitchFamily="34" charset="0"/>
                <a:cs typeface="Calibri" panose="020F0502020204030204" pitchFamily="34" charset="0"/>
              </a:rPr>
              <a:t> </a:t>
            </a:r>
            <a:r>
              <a:rPr lang="en-IN" sz="2000" dirty="0">
                <a:solidFill>
                  <a:schemeClr val="accent1"/>
                </a:solidFill>
                <a:latin typeface="Calibri" panose="020F0502020204030204" pitchFamily="34" charset="0"/>
                <a:cs typeface="Calibri" panose="020F0502020204030204" pitchFamily="34" charset="0"/>
              </a:rPr>
              <a:t>Caption can be generated from image and converted into voice, these can be provided for blind people by guiding them without any support.</a:t>
            </a:r>
          </a:p>
          <a:p>
            <a:endParaRPr lang="en-IN" dirty="0"/>
          </a:p>
        </p:txBody>
      </p:sp>
      <p:pic>
        <p:nvPicPr>
          <p:cNvPr id="8" name="Picture 7">
            <a:extLst>
              <a:ext uri="{FF2B5EF4-FFF2-40B4-BE49-F238E27FC236}">
                <a16:creationId xmlns:a16="http://schemas.microsoft.com/office/drawing/2014/main" id="{78F6F536-F313-417D-9540-103FB5C0B9B6}"/>
              </a:ext>
            </a:extLst>
          </p:cNvPr>
          <p:cNvPicPr>
            <a:picLocks noChangeAspect="1"/>
          </p:cNvPicPr>
          <p:nvPr/>
        </p:nvPicPr>
        <p:blipFill>
          <a:blip r:embed="rId2"/>
          <a:stretch>
            <a:fillRect/>
          </a:stretch>
        </p:blipFill>
        <p:spPr>
          <a:xfrm>
            <a:off x="762601" y="2984784"/>
            <a:ext cx="2771959" cy="1559227"/>
          </a:xfrm>
          <a:prstGeom prst="rect">
            <a:avLst/>
          </a:prstGeom>
        </p:spPr>
      </p:pic>
      <p:pic>
        <p:nvPicPr>
          <p:cNvPr id="10" name="Picture 9">
            <a:extLst>
              <a:ext uri="{FF2B5EF4-FFF2-40B4-BE49-F238E27FC236}">
                <a16:creationId xmlns:a16="http://schemas.microsoft.com/office/drawing/2014/main" id="{2D758354-CA06-4B9D-B000-A68DF26C35B9}"/>
              </a:ext>
            </a:extLst>
          </p:cNvPr>
          <p:cNvPicPr>
            <a:picLocks noChangeAspect="1"/>
          </p:cNvPicPr>
          <p:nvPr/>
        </p:nvPicPr>
        <p:blipFill>
          <a:blip r:embed="rId3"/>
          <a:stretch>
            <a:fillRect/>
          </a:stretch>
        </p:blipFill>
        <p:spPr>
          <a:xfrm>
            <a:off x="5001686" y="2984784"/>
            <a:ext cx="2694192" cy="1511166"/>
          </a:xfrm>
          <a:prstGeom prst="rect">
            <a:avLst/>
          </a:prstGeom>
        </p:spPr>
      </p:pic>
    </p:spTree>
    <p:extLst>
      <p:ext uri="{BB962C8B-B14F-4D97-AF65-F5344CB8AC3E}">
        <p14:creationId xmlns:p14="http://schemas.microsoft.com/office/powerpoint/2010/main" val="9575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907" y="219430"/>
            <a:ext cx="2121686" cy="572700"/>
          </a:xfrm>
        </p:spPr>
        <p:txBody>
          <a:bodyPr/>
          <a:lstStyle/>
          <a:p>
            <a:r>
              <a:rPr lang="en-IN" sz="2800" dirty="0">
                <a:latin typeface="Calibri" panose="020F0502020204030204" pitchFamily="34" charset="0"/>
                <a:cs typeface="Calibri" panose="020F0502020204030204" pitchFamily="34" charset="0"/>
              </a:rPr>
              <a:t>Applications</a:t>
            </a:r>
            <a:endParaRPr lang="en-US" sz="2800" dirty="0">
              <a:latin typeface="Calibri" panose="020F0502020204030204" pitchFamily="34" charset="0"/>
              <a:cs typeface="Calibri" panose="020F0502020204030204" pitchFamily="34" charset="0"/>
            </a:endParaRPr>
          </a:p>
        </p:txBody>
      </p:sp>
      <p:sp>
        <p:nvSpPr>
          <p:cNvPr id="3" name="TextBox 2"/>
          <p:cNvSpPr txBox="1"/>
          <p:nvPr/>
        </p:nvSpPr>
        <p:spPr>
          <a:xfrm>
            <a:off x="232865" y="1500026"/>
            <a:ext cx="7842623" cy="1231106"/>
          </a:xfrm>
          <a:prstGeom prst="rect">
            <a:avLst/>
          </a:prstGeom>
          <a:noFill/>
        </p:spPr>
        <p:txBody>
          <a:bodyPr wrap="square" rtlCol="0">
            <a:spAutoFit/>
          </a:bodyPr>
          <a:lstStyle/>
          <a:p>
            <a:r>
              <a:rPr lang="en-IN" sz="2000" b="1" u="sng" dirty="0">
                <a:solidFill>
                  <a:schemeClr val="accent1"/>
                </a:solidFill>
                <a:latin typeface="Calibri" panose="020F0502020204030204" pitchFamily="34" charset="0"/>
                <a:cs typeface="Calibri" panose="020F0502020204030204" pitchFamily="34" charset="0"/>
              </a:rPr>
              <a:t>Self Driving Cars </a:t>
            </a:r>
            <a:r>
              <a:rPr lang="en-IN" sz="2000" dirty="0">
                <a:solidFill>
                  <a:schemeClr val="accent1"/>
                </a:solidFill>
                <a:latin typeface="Calibri" panose="020F0502020204030204" pitchFamily="34" charset="0"/>
                <a:cs typeface="Calibri" panose="020F0502020204030204" pitchFamily="34" charset="0"/>
              </a:rPr>
              <a:t>:-</a:t>
            </a:r>
          </a:p>
          <a:p>
            <a:r>
              <a:rPr lang="en-IN" sz="2000" dirty="0">
                <a:solidFill>
                  <a:schemeClr val="accent1"/>
                </a:solidFill>
                <a:latin typeface="Calibri" panose="020F0502020204030204" pitchFamily="34" charset="0"/>
                <a:cs typeface="Calibri" panose="020F0502020204030204" pitchFamily="34" charset="0"/>
              </a:rPr>
              <a:t> All self drive cars are using image/video processing  with neural network to attain their goal in order to boost self driving.</a:t>
            </a:r>
          </a:p>
          <a:p>
            <a:endParaRPr lang="en-US" dirty="0"/>
          </a:p>
        </p:txBody>
      </p:sp>
      <p:pic>
        <p:nvPicPr>
          <p:cNvPr id="5" name="Picture 4">
            <a:extLst>
              <a:ext uri="{FF2B5EF4-FFF2-40B4-BE49-F238E27FC236}">
                <a16:creationId xmlns:a16="http://schemas.microsoft.com/office/drawing/2014/main" id="{0764CDEA-9BBF-4F95-BDB2-B0789B75A41E}"/>
              </a:ext>
            </a:extLst>
          </p:cNvPr>
          <p:cNvPicPr>
            <a:picLocks noChangeAspect="1"/>
          </p:cNvPicPr>
          <p:nvPr/>
        </p:nvPicPr>
        <p:blipFill>
          <a:blip r:embed="rId2"/>
          <a:stretch>
            <a:fillRect/>
          </a:stretch>
        </p:blipFill>
        <p:spPr>
          <a:xfrm>
            <a:off x="2729122" y="2948683"/>
            <a:ext cx="3485057" cy="1684961"/>
          </a:xfrm>
          <a:prstGeom prst="rect">
            <a:avLst/>
          </a:prstGeom>
        </p:spPr>
      </p:pic>
    </p:spTree>
    <p:extLst>
      <p:ext uri="{BB962C8B-B14F-4D97-AF65-F5344CB8AC3E}">
        <p14:creationId xmlns:p14="http://schemas.microsoft.com/office/powerpoint/2010/main" val="240849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2664" y="291350"/>
            <a:ext cx="2214155" cy="572700"/>
          </a:xfrm>
        </p:spPr>
        <p:txBody>
          <a:bodyPr/>
          <a:lstStyle/>
          <a:p>
            <a:r>
              <a:rPr lang="en-IN" sz="2400" dirty="0"/>
              <a:t>References</a:t>
            </a:r>
            <a:endParaRPr lang="en-US" sz="2400" dirty="0"/>
          </a:p>
        </p:txBody>
      </p:sp>
      <p:sp>
        <p:nvSpPr>
          <p:cNvPr id="3" name="TextBox 2"/>
          <p:cNvSpPr txBox="1"/>
          <p:nvPr/>
        </p:nvSpPr>
        <p:spPr>
          <a:xfrm>
            <a:off x="315893" y="996593"/>
            <a:ext cx="8486453" cy="3693319"/>
          </a:xfrm>
          <a:prstGeom prst="rect">
            <a:avLst/>
          </a:prstGeom>
          <a:noFill/>
        </p:spPr>
        <p:txBody>
          <a:bodyPr wrap="square" rtlCol="0">
            <a:spAutoFit/>
          </a:bodyPr>
          <a:lstStyle/>
          <a:p>
            <a:r>
              <a:rPr lang="en-US" sz="2000" dirty="0">
                <a:solidFill>
                  <a:schemeClr val="accent1"/>
                </a:solidFill>
                <a:latin typeface="Calibri" panose="020F0502020204030204" pitchFamily="34" charset="0"/>
                <a:cs typeface="Calibri" panose="020F0502020204030204" pitchFamily="34" charset="0"/>
              </a:rPr>
              <a:t>[1] Kulkarni G, Premraj V, Dhar S, Li S, Choi Y, Berg AC, Berg TL (2011) Baby Talk:   Understanding and Generating Image Descriptions. IEEE Conference on Computer Vision and Pattern Recognition (CVPR) (20-25 June 2011)</a:t>
            </a:r>
            <a:endParaRPr lang="en-IN" sz="2000" dirty="0">
              <a:solidFill>
                <a:schemeClr val="accent1"/>
              </a:solidFill>
              <a:latin typeface="Calibri" panose="020F0502020204030204" pitchFamily="34" charset="0"/>
              <a:cs typeface="Calibri" panose="020F0502020204030204" pitchFamily="34" charset="0"/>
            </a:endParaRPr>
          </a:p>
          <a:p>
            <a:r>
              <a:rPr lang="en-IN" sz="2000" dirty="0">
                <a:solidFill>
                  <a:schemeClr val="accent1"/>
                </a:solidFill>
                <a:latin typeface="Calibri" panose="020F0502020204030204" pitchFamily="34" charset="0"/>
                <a:cs typeface="Calibri" panose="020F0502020204030204" pitchFamily="34" charset="0"/>
              </a:rPr>
              <a:t>[2]  Orial Vinyals , Alexander Toshev, Samy Bengio, Dumitru Erhan(2015)</a:t>
            </a:r>
          </a:p>
          <a:p>
            <a:r>
              <a:rPr lang="en-IN" sz="2000" dirty="0">
                <a:solidFill>
                  <a:schemeClr val="accent1"/>
                </a:solidFill>
                <a:latin typeface="Calibri" panose="020F0502020204030204" pitchFamily="34" charset="0"/>
                <a:cs typeface="Calibri" panose="020F0502020204030204" pitchFamily="34" charset="0"/>
              </a:rPr>
              <a:t>[3] Show and Tell : A Neural Image Caption Generator(IEEE-2015)</a:t>
            </a:r>
          </a:p>
          <a:p>
            <a:r>
              <a:rPr lang="en-IN" sz="2000" dirty="0">
                <a:solidFill>
                  <a:schemeClr val="accent1"/>
                </a:solidFill>
                <a:latin typeface="Calibri" panose="020F0502020204030204" pitchFamily="34" charset="0"/>
                <a:cs typeface="Calibri" panose="020F0502020204030204" pitchFamily="34" charset="0"/>
              </a:rPr>
              <a:t>[4] Pranay Mathur, Aman Gill, Aayush Yadav, Anurag Mishra and Kumar Bansode , Camera2Caption: A Real-Time Image Caption Generator(International Conference on Computational Intelligence In Data science-2017)</a:t>
            </a:r>
          </a:p>
          <a:p>
            <a:r>
              <a:rPr lang="en-IN" sz="2000" dirty="0">
                <a:solidFill>
                  <a:schemeClr val="accent1"/>
                </a:solidFill>
                <a:latin typeface="Calibri" panose="020F0502020204030204" pitchFamily="34" charset="0"/>
                <a:cs typeface="Calibri" panose="020F0502020204030204" pitchFamily="34" charset="0"/>
              </a:rPr>
              <a:t>[5] N. Komal Kumar, D. Vigneswari, A. Mohan, K. Laxman, J. Yuvraj , Detection and recognition of Objects in Image Caption generator system : A      deep learning approach(IEEE-2019)</a:t>
            </a:r>
          </a:p>
          <a:p>
            <a:pPr marL="0" indent="0">
              <a:buNone/>
            </a:pPr>
            <a:endParaRPr lang="en-IN" dirty="0"/>
          </a:p>
        </p:txBody>
      </p:sp>
    </p:spTree>
    <p:extLst>
      <p:ext uri="{BB962C8B-B14F-4D97-AF65-F5344CB8AC3E}">
        <p14:creationId xmlns:p14="http://schemas.microsoft.com/office/powerpoint/2010/main" val="404048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409" y="1753613"/>
            <a:ext cx="6261600" cy="1362000"/>
          </a:xfrm>
        </p:spPr>
        <p:txBody>
          <a:bodyPr/>
          <a:lstStyle/>
          <a:p>
            <a:r>
              <a:rPr lang="en-US" dirty="0"/>
              <a:t>Thank You</a:t>
            </a:r>
          </a:p>
        </p:txBody>
      </p:sp>
    </p:spTree>
    <p:extLst>
      <p:ext uri="{BB962C8B-B14F-4D97-AF65-F5344CB8AC3E}">
        <p14:creationId xmlns:p14="http://schemas.microsoft.com/office/powerpoint/2010/main" val="107706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E7A2-29E7-4E39-BFF6-13A9278B583C}"/>
              </a:ext>
            </a:extLst>
          </p:cNvPr>
          <p:cNvSpPr>
            <a:spLocks noGrp="1"/>
          </p:cNvSpPr>
          <p:nvPr>
            <p:ph type="title"/>
          </p:nvPr>
        </p:nvSpPr>
        <p:spPr>
          <a:xfrm>
            <a:off x="1441200" y="765544"/>
            <a:ext cx="6261600" cy="170121"/>
          </a:xfrm>
        </p:spPr>
        <p:txBody>
          <a:bodyPr/>
          <a:lstStyle/>
          <a:p>
            <a:br>
              <a:rPr lang="en-IN" sz="2400" dirty="0">
                <a:latin typeface="Calibri" panose="020F0502020204030204" pitchFamily="34" charset="0"/>
                <a:cs typeface="Calibri" panose="020F0502020204030204" pitchFamily="34" charset="0"/>
              </a:rPr>
            </a:br>
            <a:r>
              <a:rPr lang="en-IN" sz="2400" b="0" dirty="0">
                <a:latin typeface="Calibri" panose="020F0502020204030204" pitchFamily="34" charset="0"/>
                <a:cs typeface="Calibri" panose="020F0502020204030204" pitchFamily="34" charset="0"/>
              </a:rPr>
              <a:t>Under The Guidance of</a:t>
            </a:r>
            <a:br>
              <a:rPr lang="en-IN" sz="2400" b="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Mr. A. S. Shelar</a:t>
            </a:r>
          </a:p>
        </p:txBody>
      </p:sp>
      <p:sp>
        <p:nvSpPr>
          <p:cNvPr id="3" name="Subtitle 2">
            <a:extLst>
              <a:ext uri="{FF2B5EF4-FFF2-40B4-BE49-F238E27FC236}">
                <a16:creationId xmlns:a16="http://schemas.microsoft.com/office/drawing/2014/main" id="{B1EF139B-3077-4C19-B394-509F2A4A2804}"/>
              </a:ext>
            </a:extLst>
          </p:cNvPr>
          <p:cNvSpPr>
            <a:spLocks noGrp="1"/>
          </p:cNvSpPr>
          <p:nvPr>
            <p:ph type="subTitle" idx="1"/>
          </p:nvPr>
        </p:nvSpPr>
        <p:spPr>
          <a:xfrm>
            <a:off x="1441200" y="2892056"/>
            <a:ext cx="6261600" cy="1648046"/>
          </a:xfrm>
        </p:spPr>
        <p:txBody>
          <a:bodyPr/>
          <a:lstStyle/>
          <a:p>
            <a:pPr marL="139700" indent="0" algn="just"/>
            <a:r>
              <a:rPr lang="en-IN" sz="2400" b="1" u="sng" dirty="0">
                <a:latin typeface="Calibri" panose="020F0502020204030204" pitchFamily="34" charset="0"/>
                <a:cs typeface="Calibri" panose="020F0502020204030204" pitchFamily="34" charset="0"/>
              </a:rPr>
              <a:t>Group Members:</a:t>
            </a:r>
          </a:p>
          <a:p>
            <a:pPr marL="139700" indent="0" algn="just"/>
            <a:r>
              <a:rPr lang="en-IN" dirty="0">
                <a:latin typeface="Calibri" panose="020F0502020204030204" pitchFamily="34" charset="0"/>
                <a:cs typeface="Calibri" panose="020F0502020204030204" pitchFamily="34" charset="0"/>
              </a:rPr>
              <a:t>1. Mrunali Bhojraj Lipte		17UIT11027XX</a:t>
            </a:r>
          </a:p>
          <a:p>
            <a:pPr marL="139700" indent="0" algn="just"/>
            <a:r>
              <a:rPr lang="en-IN" dirty="0">
                <a:latin typeface="Calibri" panose="020F0502020204030204" pitchFamily="34" charset="0"/>
                <a:cs typeface="Calibri" panose="020F0502020204030204" pitchFamily="34" charset="0"/>
              </a:rPr>
              <a:t>2. Anjali Shahaji Patil		17UIT11042XX</a:t>
            </a:r>
          </a:p>
          <a:p>
            <a:pPr marL="139700" indent="0" algn="just"/>
            <a:r>
              <a:rPr lang="en-IN" dirty="0">
                <a:latin typeface="Calibri" panose="020F0502020204030204" pitchFamily="34" charset="0"/>
                <a:cs typeface="Calibri" panose="020F0502020204030204" pitchFamily="34" charset="0"/>
              </a:rPr>
              <a:t>3. Mrunali Rajendra Patil		17UIT11044XX</a:t>
            </a:r>
          </a:p>
          <a:p>
            <a:pPr marL="139700" indent="0" algn="just"/>
            <a:r>
              <a:rPr lang="en-IN" dirty="0">
                <a:latin typeface="Calibri" panose="020F0502020204030204" pitchFamily="34" charset="0"/>
                <a:cs typeface="Calibri" panose="020F0502020204030204" pitchFamily="34" charset="0"/>
              </a:rPr>
              <a:t>4. Snehal Maruti Powar		17UIT51048XX</a:t>
            </a:r>
          </a:p>
          <a:p>
            <a:pPr marL="139700" indent="0" algn="just"/>
            <a:r>
              <a:rPr lang="en-IN" dirty="0">
                <a:latin typeface="Calibri" panose="020F0502020204030204" pitchFamily="34" charset="0"/>
                <a:cs typeface="Calibri" panose="020F0502020204030204" pitchFamily="34" charset="0"/>
              </a:rPr>
              <a:t>5. Ruturaj Amar Mudholkar	17UIT72005XX</a:t>
            </a:r>
          </a:p>
          <a:p>
            <a:pPr marL="139700" indent="0" algn="just"/>
            <a:endParaRPr lang="en-IN" sz="2400" dirty="0">
              <a:latin typeface="Calibri" panose="020F0502020204030204" pitchFamily="34" charset="0"/>
              <a:cs typeface="Calibri" panose="020F0502020204030204" pitchFamily="34" charset="0"/>
            </a:endParaRPr>
          </a:p>
          <a:p>
            <a:pPr marL="139700" indent="0" algn="just"/>
            <a:endParaRPr lang="en-IN" sz="2400" dirty="0">
              <a:latin typeface="Calibri" panose="020F0502020204030204" pitchFamily="34" charset="0"/>
              <a:cs typeface="Calibri" panose="020F0502020204030204" pitchFamily="34" charset="0"/>
            </a:endParaRPr>
          </a:p>
          <a:p>
            <a:pPr marL="139700" indent="0" algn="just"/>
            <a:endParaRPr lang="en-IN" sz="2400" dirty="0">
              <a:latin typeface="Calibri" panose="020F0502020204030204" pitchFamily="34" charset="0"/>
              <a:cs typeface="Calibri" panose="020F0502020204030204" pitchFamily="34" charset="0"/>
            </a:endParaRPr>
          </a:p>
          <a:p>
            <a:pPr marL="139700" indent="0" algn="just"/>
            <a:endParaRPr lang="en-IN" sz="2400" dirty="0">
              <a:latin typeface="Calibri" panose="020F0502020204030204" pitchFamily="34" charset="0"/>
              <a:cs typeface="Calibri" panose="020F0502020204030204" pitchFamily="34" charset="0"/>
            </a:endParaRPr>
          </a:p>
          <a:p>
            <a:pPr marL="139700" indent="0" algn="just"/>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924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txBox="1">
            <a:spLocks noGrp="1"/>
          </p:cNvSpPr>
          <p:nvPr>
            <p:ph type="title"/>
          </p:nvPr>
        </p:nvSpPr>
        <p:spPr>
          <a:xfrm>
            <a:off x="1420652" y="1085794"/>
            <a:ext cx="6261600" cy="1362000"/>
          </a:xfrm>
          <a:prstGeom prst="rect">
            <a:avLst/>
          </a:prstGeom>
        </p:spPr>
        <p:txBody>
          <a:bodyPr spcFirstLastPara="1" wrap="square" lIns="91425" tIns="91425" rIns="91425" bIns="91425" anchor="ctr" anchorCtr="0">
            <a:noAutofit/>
          </a:bodyPr>
          <a:lstStyle/>
          <a:p>
            <a:br>
              <a:rPr lang="en-US" sz="2800">
                <a:solidFill>
                  <a:schemeClr val="tx1">
                    <a:lumMod val="50000"/>
                    <a:lumOff val="50000"/>
                  </a:schemeClr>
                </a:solidFill>
              </a:rPr>
            </a:br>
            <a:br>
              <a:rPr lang="en-US" sz="2800">
                <a:solidFill>
                  <a:schemeClr val="tx1">
                    <a:lumMod val="50000"/>
                    <a:lumOff val="50000"/>
                  </a:schemeClr>
                </a:solidFill>
              </a:rPr>
            </a:br>
            <a:br>
              <a:rPr lang="en-US" sz="2800">
                <a:solidFill>
                  <a:schemeClr val="tx1">
                    <a:lumMod val="50000"/>
                    <a:lumOff val="50000"/>
                  </a:schemeClr>
                </a:solidFill>
              </a:rPr>
            </a:br>
            <a:br>
              <a:rPr lang="en-US" sz="2800">
                <a:solidFill>
                  <a:schemeClr val="tx1">
                    <a:lumMod val="50000"/>
                    <a:lumOff val="50000"/>
                  </a:schemeClr>
                </a:solidFill>
              </a:rPr>
            </a:br>
            <a:br>
              <a:rPr lang="en-US" sz="2800">
                <a:solidFill>
                  <a:schemeClr val="tx1">
                    <a:lumMod val="50000"/>
                    <a:lumOff val="50000"/>
                  </a:schemeClr>
                </a:solidFill>
              </a:rPr>
            </a:br>
            <a:r>
              <a:rPr lang="en-US" sz="2800">
                <a:solidFill>
                  <a:schemeClr val="tx1">
                    <a:lumMod val="50000"/>
                    <a:lumOff val="50000"/>
                  </a:schemeClr>
                </a:solidFill>
              </a:rPr>
              <a:t>Project </a:t>
            </a:r>
            <a:r>
              <a:rPr lang="en-US" sz="2800" dirty="0">
                <a:solidFill>
                  <a:schemeClr val="tx1">
                    <a:lumMod val="50000"/>
                    <a:lumOff val="50000"/>
                  </a:schemeClr>
                </a:solidFill>
              </a:rPr>
              <a:t>Title</a:t>
            </a:r>
            <a:br>
              <a:rPr lang="en-US" dirty="0">
                <a:solidFill>
                  <a:schemeClr val="tx1">
                    <a:lumMod val="50000"/>
                    <a:lumOff val="50000"/>
                  </a:schemeClr>
                </a:solidFill>
              </a:rPr>
            </a:br>
            <a:r>
              <a:rPr lang="en-US" sz="2400" dirty="0"/>
              <a:t>Assistive Vision : Image Caption Generator</a:t>
            </a:r>
            <a:br>
              <a:rPr lang="en-I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377" y="291349"/>
            <a:ext cx="4001857" cy="572700"/>
          </a:xfrm>
        </p:spPr>
        <p:txBody>
          <a:bodyPr/>
          <a:lstStyle/>
          <a:p>
            <a:r>
              <a:rPr lang="en-IN" sz="2400" dirty="0"/>
              <a:t>Problem statement </a:t>
            </a:r>
            <a:endParaRPr lang="en-US" sz="2400" dirty="0"/>
          </a:p>
        </p:txBody>
      </p:sp>
      <p:sp>
        <p:nvSpPr>
          <p:cNvPr id="3" name="TextBox 2"/>
          <p:cNvSpPr txBox="1"/>
          <p:nvPr/>
        </p:nvSpPr>
        <p:spPr>
          <a:xfrm>
            <a:off x="421239" y="1304819"/>
            <a:ext cx="7705618" cy="707886"/>
          </a:xfrm>
          <a:prstGeom prst="rect">
            <a:avLst/>
          </a:prstGeom>
          <a:noFill/>
        </p:spPr>
        <p:txBody>
          <a:bodyPr wrap="square" rtlCol="0">
            <a:spAutoFit/>
          </a:bodyPr>
          <a:lstStyle/>
          <a:p>
            <a:pPr marL="937260" algn="ctr">
              <a:lnSpc>
                <a:spcPct val="115000"/>
              </a:lnSpc>
              <a:spcAft>
                <a:spcPts val="1000"/>
              </a:spcAft>
            </a:pPr>
            <a:r>
              <a:rPr lang="en-US" sz="1800" spc="25"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Design and Develop a system, which generate the description of an image using Convolutional Neural Network (CNN)</a:t>
            </a:r>
            <a:endParaRPr lang="en-IN" sz="1800" spc="25" dirty="0">
              <a:solidFill>
                <a:srgbClr val="0070C0"/>
              </a:solidFill>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8E6E7813-9331-4748-BE25-FC6E196ACC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3153511" y="2688608"/>
            <a:ext cx="2573894" cy="2380851"/>
          </a:xfrm>
          <a:prstGeom prst="rect">
            <a:avLst/>
          </a:prstGeom>
        </p:spPr>
      </p:pic>
    </p:spTree>
    <p:extLst>
      <p:ext uri="{BB962C8B-B14F-4D97-AF65-F5344CB8AC3E}">
        <p14:creationId xmlns:p14="http://schemas.microsoft.com/office/powerpoint/2010/main" val="80395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892092" y="322767"/>
            <a:ext cx="773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Abstract</a:t>
            </a:r>
            <a:endParaRPr sz="2400" dirty="0"/>
          </a:p>
        </p:txBody>
      </p:sp>
      <p:sp>
        <p:nvSpPr>
          <p:cNvPr id="2" name="Subtitle 1"/>
          <p:cNvSpPr>
            <a:spLocks noGrp="1"/>
          </p:cNvSpPr>
          <p:nvPr>
            <p:ph type="subTitle" idx="1"/>
          </p:nvPr>
        </p:nvSpPr>
        <p:spPr>
          <a:xfrm>
            <a:off x="277402" y="1133350"/>
            <a:ext cx="8352890" cy="3592762"/>
          </a:xfrm>
        </p:spPr>
        <p:txBody>
          <a:bodyPr/>
          <a:lstStyle/>
          <a:p>
            <a:r>
              <a:rPr lang="en-IN" sz="2000" dirty="0">
                <a:latin typeface="Calibri" panose="020F0502020204030204" pitchFamily="34" charset="0"/>
                <a:cs typeface="Calibri" panose="020F0502020204030204" pitchFamily="34" charset="0"/>
              </a:rPr>
              <a:t>      Image caption generator aims to automatically generate a sentence description for an image. The model will take an image as input and generate an English sentence as output, describing the contents of the image. The capturing mechanism involves a tedious task that collaborates both image processing and computer vision. The model is based on a deep recurrent architecture that combines recent advances in computer vision and machine translation and that can be used to generate natural sentence describing an image.</a:t>
            </a:r>
          </a:p>
          <a:p>
            <a:endParaRPr lang="en-US" dirty="0"/>
          </a:p>
        </p:txBody>
      </p:sp>
      <p:pic>
        <p:nvPicPr>
          <p:cNvPr id="6" name="Picture 5">
            <a:extLst>
              <a:ext uri="{FF2B5EF4-FFF2-40B4-BE49-F238E27FC236}">
                <a16:creationId xmlns:a16="http://schemas.microsoft.com/office/drawing/2014/main" id="{5A3C7C43-E0C5-4A1C-8FA5-05B3777E8E5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6967870" y="3336388"/>
            <a:ext cx="1662422" cy="1729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892092" y="322767"/>
            <a:ext cx="773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Introduction</a:t>
            </a:r>
            <a:endParaRPr sz="2400" dirty="0"/>
          </a:p>
        </p:txBody>
      </p:sp>
      <p:sp>
        <p:nvSpPr>
          <p:cNvPr id="2" name="Subtitle 1"/>
          <p:cNvSpPr>
            <a:spLocks noGrp="1"/>
          </p:cNvSpPr>
          <p:nvPr>
            <p:ph type="subTitle" idx="1"/>
          </p:nvPr>
        </p:nvSpPr>
        <p:spPr>
          <a:xfrm>
            <a:off x="277402" y="1133350"/>
            <a:ext cx="8352890" cy="3592762"/>
          </a:xfrm>
        </p:spPr>
        <p:txBody>
          <a:bodyPr/>
          <a:lstStyle/>
          <a:p>
            <a:pPr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For a machine to be able to automatically describe objects in an image along with their relationships or the actions being performed using a learnt language model is a challenging task, but with massive impact in many areas.</a:t>
            </a:r>
            <a:r>
              <a:rPr lang="en-IN" sz="1200" dirty="0">
                <a:latin typeface="Calibri" panose="020F0502020204030204" pitchFamily="34" charset="0"/>
                <a:cs typeface="Calibri" panose="020F0502020204030204" pitchFamily="34" charset="0"/>
              </a:rPr>
              <a:t>       </a:t>
            </a:r>
          </a:p>
          <a:p>
            <a:pPr marL="139700" indent="0" algn="just"/>
            <a:r>
              <a:rPr lang="en-IN" sz="1200" dirty="0">
                <a:latin typeface="Calibri" panose="020F0502020204030204" pitchFamily="34" charset="0"/>
                <a:cs typeface="Calibri" panose="020F0502020204030204" pitchFamily="34" charset="0"/>
              </a:rPr>
              <a:t>             </a:t>
            </a:r>
          </a:p>
          <a:p>
            <a:pPr marL="139700" indent="0" algn="just"/>
            <a:endParaRPr lang="en-US" dirty="0"/>
          </a:p>
          <a:p>
            <a:pPr algn="just">
              <a:buFont typeface="Arial" panose="020B0604020202020204" pitchFamily="34" charset="0"/>
              <a:buChar char="•"/>
            </a:pPr>
            <a:r>
              <a:rPr lang="en-IN" sz="2000" dirty="0">
                <a:solidFill>
                  <a:schemeClr val="accent1"/>
                </a:solidFill>
                <a:latin typeface="Calibri" panose="020F0502020204030204" pitchFamily="34" charset="0"/>
                <a:cs typeface="Calibri" panose="020F0502020204030204" pitchFamily="34" charset="0"/>
              </a:rPr>
              <a:t>For example it could help people with </a:t>
            </a:r>
          </a:p>
          <a:p>
            <a:pPr marL="139700" indent="0" algn="just"/>
            <a:r>
              <a:rPr lang="en-IN" sz="2000" dirty="0">
                <a:latin typeface="Calibri" panose="020F0502020204030204" pitchFamily="34" charset="0"/>
                <a:cs typeface="Calibri" panose="020F0502020204030204" pitchFamily="34" charset="0"/>
              </a:rPr>
              <a:t>      </a:t>
            </a:r>
            <a:r>
              <a:rPr lang="en-IN" sz="2000" dirty="0">
                <a:solidFill>
                  <a:schemeClr val="accent1"/>
                </a:solidFill>
                <a:latin typeface="Calibri" panose="020F0502020204030204" pitchFamily="34" charset="0"/>
                <a:cs typeface="Calibri" panose="020F0502020204030204" pitchFamily="34" charset="0"/>
              </a:rPr>
              <a:t>visually impairment better understand </a:t>
            </a:r>
          </a:p>
          <a:p>
            <a:pPr marL="139700" indent="0" algn="just"/>
            <a:r>
              <a:rPr lang="en-IN" sz="2000" dirty="0">
                <a:solidFill>
                  <a:schemeClr val="accent1"/>
                </a:solidFill>
                <a:latin typeface="Calibri" panose="020F0502020204030204" pitchFamily="34" charset="0"/>
                <a:cs typeface="Calibri" panose="020F0502020204030204" pitchFamily="34" charset="0"/>
              </a:rPr>
              <a:t>      visual inputs, thereby acting as an assistant </a:t>
            </a:r>
          </a:p>
          <a:p>
            <a:pPr marL="139700" indent="0" algn="just"/>
            <a:r>
              <a:rPr lang="en-IN" sz="2000" dirty="0">
                <a:latin typeface="Calibri" panose="020F0502020204030204" pitchFamily="34" charset="0"/>
                <a:cs typeface="Calibri" panose="020F0502020204030204" pitchFamily="34" charset="0"/>
              </a:rPr>
              <a:t>      </a:t>
            </a:r>
            <a:r>
              <a:rPr lang="en-IN" sz="2000" dirty="0">
                <a:solidFill>
                  <a:schemeClr val="accent1"/>
                </a:solidFill>
                <a:latin typeface="Calibri" panose="020F0502020204030204" pitchFamily="34" charset="0"/>
                <a:cs typeface="Calibri" panose="020F0502020204030204" pitchFamily="34" charset="0"/>
              </a:rPr>
              <a:t>or a guide.      </a:t>
            </a:r>
          </a:p>
          <a:p>
            <a:pPr marL="139700" indent="0"/>
            <a:endParaRPr lang="en-US" dirty="0"/>
          </a:p>
          <a:p>
            <a:pPr>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62BD7346-C5C8-4427-8EE6-0E83E8301DCC}"/>
              </a:ext>
            </a:extLst>
          </p:cNvPr>
          <p:cNvPicPr>
            <a:picLocks noChangeAspect="1"/>
          </p:cNvPicPr>
          <p:nvPr/>
        </p:nvPicPr>
        <p:blipFill>
          <a:blip r:embed="rId3"/>
          <a:stretch>
            <a:fillRect/>
          </a:stretch>
        </p:blipFill>
        <p:spPr>
          <a:xfrm>
            <a:off x="5706138" y="2176770"/>
            <a:ext cx="2488019" cy="2488019"/>
          </a:xfrm>
          <a:prstGeom prst="rect">
            <a:avLst/>
          </a:prstGeom>
        </p:spPr>
      </p:pic>
    </p:spTree>
    <p:extLst>
      <p:ext uri="{BB962C8B-B14F-4D97-AF65-F5344CB8AC3E}">
        <p14:creationId xmlns:p14="http://schemas.microsoft.com/office/powerpoint/2010/main" val="18250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20" name="Google Shape;320;p38"/>
          <p:cNvSpPr txBox="1">
            <a:spLocks noGrp="1"/>
          </p:cNvSpPr>
          <p:nvPr>
            <p:ph type="title"/>
          </p:nvPr>
        </p:nvSpPr>
        <p:spPr>
          <a:xfrm>
            <a:off x="133564" y="332446"/>
            <a:ext cx="9462500" cy="540750"/>
          </a:xfrm>
          <a:prstGeom prst="rect">
            <a:avLst/>
          </a:prstGeom>
        </p:spPr>
        <p:txBody>
          <a:bodyPr spcFirstLastPara="1" wrap="square" lIns="91425" tIns="91425" rIns="91425" bIns="91425" anchor="t" anchorCtr="0">
            <a:noAutofit/>
          </a:bodyPr>
          <a:lstStyle/>
          <a:p>
            <a:pPr lvl="0">
              <a:buClr>
                <a:schemeClr val="dk1"/>
              </a:buClr>
              <a:buSzPts val="1100"/>
            </a:pPr>
            <a:r>
              <a:rPr lang="en-IN" sz="2200" dirty="0"/>
              <a:t>Literature survey of similar systems or related technology</a:t>
            </a:r>
            <a:endParaRPr sz="2200" dirty="0"/>
          </a:p>
        </p:txBody>
      </p:sp>
      <p:sp>
        <p:nvSpPr>
          <p:cNvPr id="2" name="TextBox 1"/>
          <p:cNvSpPr txBox="1"/>
          <p:nvPr/>
        </p:nvSpPr>
        <p:spPr>
          <a:xfrm>
            <a:off x="593299" y="1133171"/>
            <a:ext cx="8054940"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accent1"/>
                </a:solidFill>
                <a:latin typeface="Calibri" panose="020F0502020204030204" pitchFamily="34" charset="0"/>
                <a:cs typeface="Calibri" panose="020F0502020204030204" pitchFamily="34" charset="0"/>
              </a:rPr>
              <a:t>Baby Talk : Understanding and generating simple image description.      (Girish Kulkarni, Visruth Premraj, Vicente Ordenz)(2011)</a:t>
            </a:r>
          </a:p>
          <a:p>
            <a:pPr marL="342900" indent="-342900">
              <a:buFont typeface="Arial" panose="020B0604020202020204" pitchFamily="34" charset="0"/>
              <a:buChar char="•"/>
            </a:pPr>
            <a:r>
              <a:rPr lang="en-IN" sz="2000" dirty="0">
                <a:solidFill>
                  <a:schemeClr val="accent1"/>
                </a:solidFill>
                <a:latin typeface="Calibri" panose="020F0502020204030204" pitchFamily="34" charset="0"/>
                <a:cs typeface="Calibri" panose="020F0502020204030204" pitchFamily="34" charset="0"/>
              </a:rPr>
              <a:t>Orial Vinyals: Alexander Toshev, Samy Bengio, Dumitru Erhan</a:t>
            </a:r>
            <a:r>
              <a:rPr lang="en-US" sz="2000" dirty="0">
                <a:solidFill>
                  <a:schemeClr val="accent1"/>
                </a:solidFill>
                <a:latin typeface="Calibri" panose="020F0502020204030204" pitchFamily="34" charset="0"/>
                <a:cs typeface="Calibri" panose="020F0502020204030204" pitchFamily="34" charset="0"/>
              </a:rPr>
              <a:t>),</a:t>
            </a:r>
            <a:r>
              <a:rPr lang="en-IN" sz="2000" dirty="0">
                <a:solidFill>
                  <a:schemeClr val="accent1"/>
                </a:solidFill>
                <a:latin typeface="Calibri" panose="020F0502020204030204" pitchFamily="34" charset="0"/>
                <a:cs typeface="Calibri" panose="020F0502020204030204" pitchFamily="34" charset="0"/>
              </a:rPr>
              <a:t> </a:t>
            </a:r>
            <a:r>
              <a:rPr lang="en-US" sz="2000" dirty="0">
                <a:solidFill>
                  <a:schemeClr val="accent1"/>
                </a:solidFill>
                <a:latin typeface="Calibri" panose="020F0502020204030204" pitchFamily="34" charset="0"/>
                <a:cs typeface="Calibri" panose="020F0502020204030204" pitchFamily="34" charset="0"/>
              </a:rPr>
              <a:t>Show and Tell : A description must capture not only the objects contained in an image, but it also must express how these objects relate to each other as well as their attributes and the activities they are involved in.(2015)</a:t>
            </a:r>
          </a:p>
          <a:p>
            <a:pPr marL="285750" indent="-285750">
              <a:buFont typeface="Arial" panose="020B0604020202020204" pitchFamily="34" charset="0"/>
              <a:buChar char="•"/>
            </a:pPr>
            <a:r>
              <a:rPr lang="en-IN" sz="2000" dirty="0">
                <a:solidFill>
                  <a:schemeClr val="accent1"/>
                </a:solidFill>
                <a:latin typeface="Calibri" panose="020F0502020204030204" pitchFamily="34" charset="0"/>
                <a:cs typeface="Calibri" panose="020F0502020204030204" pitchFamily="34" charset="0"/>
              </a:rPr>
              <a:t>A Real-Time Image Caption Generator: Created a first mobile device based application to introduce possible use cases to perform well in real time and maintain to object high quality caption(Pranay Mathur, Aman Gill, Aayush Yadav, Anurag Mishra, Kumar Bansode )(2017)</a:t>
            </a:r>
          </a:p>
          <a:p>
            <a:endParaRPr lang="en-US" sz="2000" dirty="0">
              <a:solidFill>
                <a:schemeClr val="accent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249" y="332446"/>
            <a:ext cx="5034986" cy="500931"/>
          </a:xfrm>
        </p:spPr>
        <p:txBody>
          <a:bodyPr/>
          <a:lstStyle/>
          <a:p>
            <a:r>
              <a:rPr lang="en-IN" sz="2400" dirty="0"/>
              <a:t>Limitations of existing system</a:t>
            </a:r>
            <a:endParaRPr lang="en-US" sz="2400" dirty="0"/>
          </a:p>
        </p:txBody>
      </p:sp>
      <p:sp>
        <p:nvSpPr>
          <p:cNvPr id="3" name="TextBox 2"/>
          <p:cNvSpPr txBox="1"/>
          <p:nvPr/>
        </p:nvSpPr>
        <p:spPr>
          <a:xfrm>
            <a:off x="719191" y="1315092"/>
            <a:ext cx="7798086" cy="1538883"/>
          </a:xfrm>
          <a:prstGeom prst="rect">
            <a:avLst/>
          </a:prstGeom>
          <a:noFill/>
        </p:spPr>
        <p:txBody>
          <a:bodyPr wrap="square" rtlCol="0">
            <a:spAutoFit/>
          </a:bodyPr>
          <a:lstStyle/>
          <a:p>
            <a:r>
              <a:rPr lang="en-US" sz="2000" dirty="0">
                <a:solidFill>
                  <a:schemeClr val="accent1"/>
                </a:solidFill>
                <a:latin typeface="Calibri" panose="020F0502020204030204" pitchFamily="34" charset="0"/>
                <a:cs typeface="Calibri" panose="020F0502020204030204" pitchFamily="34" charset="0"/>
              </a:rPr>
              <a:t>Automatic image captioning is a relatively new task, thanks to the eﬀorts made by researchers in this ﬁeld, great progress has been made. In our opinion there is still much room to improve the performance of image captioning.</a:t>
            </a:r>
            <a:endParaRPr lang="en-IN" sz="2000" dirty="0">
              <a:solidFill>
                <a:schemeClr val="accent1"/>
              </a:solidFill>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811771A8-1248-4C64-97D7-B270C6A8320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6436242" y="2905295"/>
            <a:ext cx="2636875" cy="2238205"/>
          </a:xfrm>
          <a:prstGeom prst="rect">
            <a:avLst/>
          </a:prstGeom>
        </p:spPr>
      </p:pic>
    </p:spTree>
    <p:extLst>
      <p:ext uri="{BB962C8B-B14F-4D97-AF65-F5344CB8AC3E}">
        <p14:creationId xmlns:p14="http://schemas.microsoft.com/office/powerpoint/2010/main" val="227973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791" y="311898"/>
            <a:ext cx="3710762" cy="411116"/>
          </a:xfrm>
        </p:spPr>
        <p:txBody>
          <a:bodyPr/>
          <a:lstStyle/>
          <a:p>
            <a:r>
              <a:rPr lang="en-US" sz="2400" dirty="0"/>
              <a:t>System Architecture </a:t>
            </a:r>
          </a:p>
        </p:txBody>
      </p:sp>
      <p:pic>
        <p:nvPicPr>
          <p:cNvPr id="4" name="Picture 3">
            <a:extLst>
              <a:ext uri="{FF2B5EF4-FFF2-40B4-BE49-F238E27FC236}">
                <a16:creationId xmlns:a16="http://schemas.microsoft.com/office/drawing/2014/main" id="{3604D1FE-3FA4-41C2-85BE-85F3C2C47F9F}"/>
              </a:ext>
            </a:extLst>
          </p:cNvPr>
          <p:cNvPicPr/>
          <p:nvPr/>
        </p:nvPicPr>
        <p:blipFill>
          <a:blip r:embed="rId2">
            <a:extLst>
              <a:ext uri="{28A0092B-C50C-407E-A947-70E740481C1C}">
                <a14:useLocalDpi xmlns:a14="http://schemas.microsoft.com/office/drawing/2010/main" val="0"/>
              </a:ext>
            </a:extLst>
          </a:blip>
          <a:stretch>
            <a:fillRect/>
          </a:stretch>
        </p:blipFill>
        <p:spPr>
          <a:xfrm>
            <a:off x="1359350" y="1249155"/>
            <a:ext cx="6269355" cy="3226435"/>
          </a:xfrm>
          <a:prstGeom prst="rect">
            <a:avLst/>
          </a:prstGeom>
        </p:spPr>
      </p:pic>
    </p:spTree>
    <p:extLst>
      <p:ext uri="{BB962C8B-B14F-4D97-AF65-F5344CB8AC3E}">
        <p14:creationId xmlns:p14="http://schemas.microsoft.com/office/powerpoint/2010/main" val="1992030010"/>
      </p:ext>
    </p:extLst>
  </p:cSld>
  <p:clrMapOvr>
    <a:masterClrMapping/>
  </p:clrMapOvr>
</p:sld>
</file>

<file path=ppt/theme/theme1.xml><?xml version="1.0" encoding="utf-8"?>
<a:theme xmlns:a="http://schemas.openxmlformats.org/drawingml/2006/main" name="Livine Meeting by Slidesgo">
  <a:themeElements>
    <a:clrScheme name="Simple Light">
      <a:dk1>
        <a:srgbClr val="000000"/>
      </a:dk1>
      <a:lt1>
        <a:srgbClr val="FFFFFF"/>
      </a:lt1>
      <a:dk2>
        <a:srgbClr val="595959"/>
      </a:dk2>
      <a:lt2>
        <a:srgbClr val="EEEEEE"/>
      </a:lt2>
      <a:accent1>
        <a:srgbClr val="27316F"/>
      </a:accent1>
      <a:accent2>
        <a:srgbClr val="75C4C0"/>
      </a:accent2>
      <a:accent3>
        <a:srgbClr val="FFC800"/>
      </a:accent3>
      <a:accent4>
        <a:srgbClr val="595959"/>
      </a:accent4>
      <a:accent5>
        <a:srgbClr val="C2C2C2"/>
      </a:accent5>
      <a:accent6>
        <a:srgbClr val="F2F2F2"/>
      </a:accent6>
      <a:hlink>
        <a:srgbClr val="75C4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875</Words>
  <Application>Microsoft Office PowerPoint</Application>
  <PresentationFormat>On-screen Show (16:9)</PresentationFormat>
  <Paragraphs>95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Arial</vt:lpstr>
      <vt:lpstr>Montserrat</vt:lpstr>
      <vt:lpstr>Livine Meeting by Slidesgo</vt:lpstr>
      <vt:lpstr> DKTE Society’s Textile and Engineering Institute, Ichalkaranji  </vt:lpstr>
      <vt:lpstr> Under The Guidance of Mr. A. S. Shelar</vt:lpstr>
      <vt:lpstr>     Project Title Assistive Vision : Image Caption Generator </vt:lpstr>
      <vt:lpstr>Problem statement </vt:lpstr>
      <vt:lpstr>Abstract</vt:lpstr>
      <vt:lpstr>Introduction</vt:lpstr>
      <vt:lpstr>Literature survey of similar systems or related technology</vt:lpstr>
      <vt:lpstr>Limitations of existing system</vt:lpstr>
      <vt:lpstr>System Architecture </vt:lpstr>
      <vt:lpstr>Objectives</vt:lpstr>
      <vt:lpstr>Expected input and output </vt:lpstr>
      <vt:lpstr>IMPLEMENTATION </vt:lpstr>
      <vt:lpstr>TESTING</vt:lpstr>
      <vt:lpstr>Applications</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Assistive Vision : Image Caption Generator For Blind People</dc:title>
  <dc:creator>Rucha_Patil_7</dc:creator>
  <cp:lastModifiedBy>Mrunali lipte</cp:lastModifiedBy>
  <cp:revision>54</cp:revision>
  <dcterms:modified xsi:type="dcterms:W3CDTF">2021-05-25T03:50:29Z</dcterms:modified>
</cp:coreProperties>
</file>