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3" r:id="rId8"/>
    <p:sldId id="277" r:id="rId9"/>
    <p:sldId id="262" r:id="rId10"/>
    <p:sldId id="264" r:id="rId11"/>
    <p:sldId id="270" r:id="rId12"/>
    <p:sldId id="271" r:id="rId13"/>
    <p:sldId id="267" r:id="rId14"/>
    <p:sldId id="268" r:id="rId15"/>
    <p:sldId id="273" r:id="rId16"/>
    <p:sldId id="274" r:id="rId17"/>
    <p:sldId id="275" r:id="rId18"/>
    <p:sldId id="276" r:id="rId19"/>
    <p:sldId id="269"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D243-215E-6F94-8F87-963C71A14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27432D-0337-615E-9EC6-F4892249E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048FE8-DA72-5C30-043B-C5FAAFFA7D54}"/>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a:extLst>
              <a:ext uri="{FF2B5EF4-FFF2-40B4-BE49-F238E27FC236}">
                <a16:creationId xmlns:a16="http://schemas.microsoft.com/office/drawing/2014/main" id="{EEC666C0-2B83-954B-8352-2E88B5935B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307F61-BF1F-D51D-7215-6D61109F279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821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A5DD-F8E1-8BF2-B057-0FFCF7168E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CEFD45-A288-BE50-D482-856EF80E5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32C7E-CA0C-F196-A2EF-69BB1110FCE6}"/>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a:extLst>
              <a:ext uri="{FF2B5EF4-FFF2-40B4-BE49-F238E27FC236}">
                <a16:creationId xmlns:a16="http://schemas.microsoft.com/office/drawing/2014/main" id="{37808436-0FD0-ECE6-975E-9E2039393C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6ADBAE-8BB6-68AB-E91B-B9FC2C22525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54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B0D10-1150-3996-C13D-324F67F113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CF171-30B0-ABBC-7A28-7FAEEBEF27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CD820-FAF8-786E-43EE-11876A51CF76}"/>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a:extLst>
              <a:ext uri="{FF2B5EF4-FFF2-40B4-BE49-F238E27FC236}">
                <a16:creationId xmlns:a16="http://schemas.microsoft.com/office/drawing/2014/main" id="{D8AD4044-D56B-2115-9077-3BCBE6FFD2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ABCF5F-E30D-F4F6-1DDC-0550D98913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14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7632-BD47-1C79-C26C-9C4473893F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75E18-5FDF-21FF-A076-147170BC7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503E59-BB8E-2DEA-D3EE-416E3EC9658E}"/>
              </a:ext>
            </a:extLst>
          </p:cNvPr>
          <p:cNvSpPr>
            <a:spLocks noGrp="1"/>
          </p:cNvSpPr>
          <p:nvPr>
            <p:ph type="dt" sz="half" idx="10"/>
          </p:nvPr>
        </p:nvSpPr>
        <p:spPr/>
        <p:txBody>
          <a:bodyPr/>
          <a:lstStyle/>
          <a:p>
            <a:fld id="{48A87A34-81AB-432B-8DAE-1953F412C126}" type="datetimeFigureOut">
              <a:rPr lang="en-US" smtClean="0"/>
              <a:pPr/>
              <a:t>8/17/2023</a:t>
            </a:fld>
            <a:endParaRPr lang="en-US" dirty="0"/>
          </a:p>
        </p:txBody>
      </p:sp>
      <p:sp>
        <p:nvSpPr>
          <p:cNvPr id="5" name="Footer Placeholder 4">
            <a:extLst>
              <a:ext uri="{FF2B5EF4-FFF2-40B4-BE49-F238E27FC236}">
                <a16:creationId xmlns:a16="http://schemas.microsoft.com/office/drawing/2014/main" id="{015365BF-B2C2-897F-14DC-0789052F0E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17B728-56C8-9E5F-39E2-BDE27004076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210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ED3F-D40E-13AD-18B4-F1D4AC418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6CA8C1-B64A-D992-E0D9-9E4CA486D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B22E8-27E3-BF52-686F-680AD591A1AB}"/>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a:extLst>
              <a:ext uri="{FF2B5EF4-FFF2-40B4-BE49-F238E27FC236}">
                <a16:creationId xmlns:a16="http://schemas.microsoft.com/office/drawing/2014/main" id="{518F50C4-DD24-2F18-68C6-4AA050F715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6D510B-14F3-78A1-A16F-F3ACF308AD6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373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294F-0D2F-97C3-3B35-EEC9E86B83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A64968-725E-5204-C662-687BF4396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972E55-0833-2519-FC4E-870B6A948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77594A-AEDD-038E-5805-53802653B36B}"/>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6" name="Footer Placeholder 5">
            <a:extLst>
              <a:ext uri="{FF2B5EF4-FFF2-40B4-BE49-F238E27FC236}">
                <a16:creationId xmlns:a16="http://schemas.microsoft.com/office/drawing/2014/main" id="{B79E9FFB-B214-79AE-EF8A-1141C091A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187549-7BC9-CF60-07F9-939F4749AEC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36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30BE-A087-8DD8-2657-F3C9A1B506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265433-55E4-37AA-20FA-628F06C44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F0220-F280-8A97-E8C0-7C0C92438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2B7E0-0637-E7F6-F04B-6D769E0D0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31463-1C0D-8F96-1F36-E840D312B4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07CFCA-760C-0B31-EB53-B109E3E1DAFE}"/>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8" name="Footer Placeholder 7">
            <a:extLst>
              <a:ext uri="{FF2B5EF4-FFF2-40B4-BE49-F238E27FC236}">
                <a16:creationId xmlns:a16="http://schemas.microsoft.com/office/drawing/2014/main" id="{F53BFA1D-5965-7350-7A33-0A0FC326B1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814D1A2-F35F-C8CD-7771-7EEDF7A3D2B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84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B6D7-F7F4-58C6-BCCD-DBDCDD124A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ABE60B-8692-25CD-882F-33580D0CEE54}"/>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4" name="Footer Placeholder 3">
            <a:extLst>
              <a:ext uri="{FF2B5EF4-FFF2-40B4-BE49-F238E27FC236}">
                <a16:creationId xmlns:a16="http://schemas.microsoft.com/office/drawing/2014/main" id="{F57E0964-0ECE-A828-248E-97285DE19B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B0C3CE-5462-F8A6-FBCA-7888E2AA551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825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D3791-DC87-C594-0957-D110A88DA7F0}"/>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3" name="Footer Placeholder 2">
            <a:extLst>
              <a:ext uri="{FF2B5EF4-FFF2-40B4-BE49-F238E27FC236}">
                <a16:creationId xmlns:a16="http://schemas.microsoft.com/office/drawing/2014/main" id="{12F8D834-2379-E5FD-490E-6B76C605D38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A67F61B-C115-751C-3BB3-6F063EDE938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73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5645-15AF-72CD-3908-B9B5526FE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E04224-30CF-6A3C-0227-DE7E3ED55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49C790-4F4B-C0FD-F69C-7161762BF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B13E9-919D-BF52-4F25-2F0EB373F0A1}"/>
              </a:ext>
            </a:extLst>
          </p:cNvPr>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6" name="Footer Placeholder 5">
            <a:extLst>
              <a:ext uri="{FF2B5EF4-FFF2-40B4-BE49-F238E27FC236}">
                <a16:creationId xmlns:a16="http://schemas.microsoft.com/office/drawing/2014/main" id="{EFA95471-CDC5-2F22-0280-0644E94AAD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5F316F-DEDE-A59B-89A5-879C2F8C57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429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A642-C062-497C-02BF-F33D203BB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AE45DD-8991-1795-D473-1E0701162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88BF14-B4F4-2379-D3E9-E4FB09ACF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83D83-272C-FEB2-08F2-F478DA9361CE}"/>
              </a:ext>
            </a:extLst>
          </p:cNvPr>
          <p:cNvSpPr>
            <a:spLocks noGrp="1"/>
          </p:cNvSpPr>
          <p:nvPr>
            <p:ph type="dt" sz="half" idx="10"/>
          </p:nvPr>
        </p:nvSpPr>
        <p:spPr/>
        <p:txBody>
          <a:bodyPr/>
          <a:lstStyle/>
          <a:p>
            <a:fld id="{48A87A34-81AB-432B-8DAE-1953F412C126}" type="datetimeFigureOut">
              <a:rPr lang="en-US" smtClean="0"/>
              <a:pPr/>
              <a:t>8/17/2023</a:t>
            </a:fld>
            <a:endParaRPr lang="en-US" dirty="0"/>
          </a:p>
        </p:txBody>
      </p:sp>
      <p:sp>
        <p:nvSpPr>
          <p:cNvPr id="6" name="Footer Placeholder 5">
            <a:extLst>
              <a:ext uri="{FF2B5EF4-FFF2-40B4-BE49-F238E27FC236}">
                <a16:creationId xmlns:a16="http://schemas.microsoft.com/office/drawing/2014/main" id="{C853ED93-3D2A-1D06-F76A-109DB5FEEF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3D56D0-91AF-15BE-5572-BD4D9CB673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625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712EF-1A1E-4FBB-989A-E5A4F59C2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64B16-9C84-5D03-E8D5-D2FC6076C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7505E-716D-24C0-741A-F8AE3DDBA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8/17/2023</a:t>
            </a:fld>
            <a:endParaRPr lang="en-US" dirty="0"/>
          </a:p>
        </p:txBody>
      </p:sp>
      <p:sp>
        <p:nvSpPr>
          <p:cNvPr id="5" name="Footer Placeholder 4">
            <a:extLst>
              <a:ext uri="{FF2B5EF4-FFF2-40B4-BE49-F238E27FC236}">
                <a16:creationId xmlns:a16="http://schemas.microsoft.com/office/drawing/2014/main" id="{B9755057-6248-AA05-B20B-48523C2D6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86E95EE-4F3A-8AE2-DCD0-E83D2BEF6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2045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A190-F4B3-4CDC-5313-28FD451430B2}"/>
              </a:ext>
            </a:extLst>
          </p:cNvPr>
          <p:cNvSpPr>
            <a:spLocks noGrp="1"/>
          </p:cNvSpPr>
          <p:nvPr>
            <p:ph type="ctrTitle"/>
          </p:nvPr>
        </p:nvSpPr>
        <p:spPr>
          <a:xfrm>
            <a:off x="1471974" y="1183341"/>
            <a:ext cx="9248049" cy="962680"/>
          </a:xfrm>
        </p:spPr>
        <p:txBody>
          <a:bodyPr>
            <a:normAutofit/>
          </a:bodyPr>
          <a:lstStyle/>
          <a:p>
            <a:pPr algn="ctr"/>
            <a:r>
              <a:rPr lang="en-IN" sz="6000" b="1" dirty="0"/>
              <a:t>Capstone Project 2</a:t>
            </a:r>
          </a:p>
        </p:txBody>
      </p:sp>
      <p:sp>
        <p:nvSpPr>
          <p:cNvPr id="3" name="Subtitle 2">
            <a:extLst>
              <a:ext uri="{FF2B5EF4-FFF2-40B4-BE49-F238E27FC236}">
                <a16:creationId xmlns:a16="http://schemas.microsoft.com/office/drawing/2014/main" id="{FE432AAD-AD33-F55A-4B69-400C973627BB}"/>
              </a:ext>
            </a:extLst>
          </p:cNvPr>
          <p:cNvSpPr>
            <a:spLocks noGrp="1"/>
          </p:cNvSpPr>
          <p:nvPr>
            <p:ph type="subTitle" idx="1"/>
          </p:nvPr>
        </p:nvSpPr>
        <p:spPr>
          <a:xfrm>
            <a:off x="1261616" y="2893452"/>
            <a:ext cx="9668767" cy="1071095"/>
          </a:xfrm>
        </p:spPr>
        <p:txBody>
          <a:bodyPr>
            <a:normAutofit lnSpcReduction="10000"/>
          </a:bodyPr>
          <a:lstStyle/>
          <a:p>
            <a:pPr algn="ctr"/>
            <a:r>
              <a:rPr lang="en-IN" sz="7700" b="1" dirty="0"/>
              <a:t>Heart Stroke Prediction</a:t>
            </a:r>
          </a:p>
          <a:p>
            <a:endParaRPr lang="en-IN" dirty="0"/>
          </a:p>
        </p:txBody>
      </p:sp>
      <p:sp>
        <p:nvSpPr>
          <p:cNvPr id="4" name="TextBox 3">
            <a:extLst>
              <a:ext uri="{FF2B5EF4-FFF2-40B4-BE49-F238E27FC236}">
                <a16:creationId xmlns:a16="http://schemas.microsoft.com/office/drawing/2014/main" id="{D61C2071-5AA0-76D8-99E2-D45F99F924C8}"/>
              </a:ext>
            </a:extLst>
          </p:cNvPr>
          <p:cNvSpPr txBox="1"/>
          <p:nvPr/>
        </p:nvSpPr>
        <p:spPr>
          <a:xfrm>
            <a:off x="4404008" y="3964547"/>
            <a:ext cx="3383980" cy="646331"/>
          </a:xfrm>
          <a:prstGeom prst="rect">
            <a:avLst/>
          </a:prstGeom>
          <a:noFill/>
        </p:spPr>
        <p:txBody>
          <a:bodyPr wrap="square" rtlCol="0">
            <a:spAutoFit/>
          </a:bodyPr>
          <a:lstStyle/>
          <a:p>
            <a:r>
              <a:rPr lang="en-IN" dirty="0"/>
              <a:t>Presented By: </a:t>
            </a:r>
            <a:r>
              <a:rPr lang="en-IN" dirty="0" err="1"/>
              <a:t>Mrunalini</a:t>
            </a:r>
            <a:r>
              <a:rPr lang="en-IN" dirty="0"/>
              <a:t> Shende</a:t>
            </a:r>
          </a:p>
          <a:p>
            <a:endParaRPr lang="en-IN" dirty="0"/>
          </a:p>
        </p:txBody>
      </p:sp>
    </p:spTree>
    <p:extLst>
      <p:ext uri="{BB962C8B-B14F-4D97-AF65-F5344CB8AC3E}">
        <p14:creationId xmlns:p14="http://schemas.microsoft.com/office/powerpoint/2010/main" val="16276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C0E100-B6B6-8272-EAFF-B110BA363760}"/>
              </a:ext>
            </a:extLst>
          </p:cNvPr>
          <p:cNvPicPr>
            <a:picLocks noChangeAspect="1"/>
          </p:cNvPicPr>
          <p:nvPr/>
        </p:nvPicPr>
        <p:blipFill>
          <a:blip r:embed="rId2"/>
          <a:stretch>
            <a:fillRect/>
          </a:stretch>
        </p:blipFill>
        <p:spPr>
          <a:xfrm>
            <a:off x="79758" y="540841"/>
            <a:ext cx="4065803" cy="2888159"/>
          </a:xfrm>
          <a:prstGeom prst="rect">
            <a:avLst/>
          </a:prstGeom>
        </p:spPr>
      </p:pic>
      <p:pic>
        <p:nvPicPr>
          <p:cNvPr id="9" name="Picture 8">
            <a:extLst>
              <a:ext uri="{FF2B5EF4-FFF2-40B4-BE49-F238E27FC236}">
                <a16:creationId xmlns:a16="http://schemas.microsoft.com/office/drawing/2014/main" id="{8C6B3504-7543-A13C-E487-E021944D4174}"/>
              </a:ext>
            </a:extLst>
          </p:cNvPr>
          <p:cNvPicPr>
            <a:picLocks noChangeAspect="1"/>
          </p:cNvPicPr>
          <p:nvPr/>
        </p:nvPicPr>
        <p:blipFill>
          <a:blip r:embed="rId3"/>
          <a:stretch>
            <a:fillRect/>
          </a:stretch>
        </p:blipFill>
        <p:spPr>
          <a:xfrm>
            <a:off x="4023110" y="540841"/>
            <a:ext cx="3920015" cy="2888159"/>
          </a:xfrm>
          <a:prstGeom prst="rect">
            <a:avLst/>
          </a:prstGeom>
        </p:spPr>
      </p:pic>
      <p:pic>
        <p:nvPicPr>
          <p:cNvPr id="11" name="Picture 10">
            <a:extLst>
              <a:ext uri="{FF2B5EF4-FFF2-40B4-BE49-F238E27FC236}">
                <a16:creationId xmlns:a16="http://schemas.microsoft.com/office/drawing/2014/main" id="{348FE409-D33C-F98B-0BE7-CD0693EB3BAC}"/>
              </a:ext>
            </a:extLst>
          </p:cNvPr>
          <p:cNvPicPr>
            <a:picLocks noChangeAspect="1"/>
          </p:cNvPicPr>
          <p:nvPr/>
        </p:nvPicPr>
        <p:blipFill>
          <a:blip r:embed="rId4"/>
          <a:stretch>
            <a:fillRect/>
          </a:stretch>
        </p:blipFill>
        <p:spPr>
          <a:xfrm>
            <a:off x="8001081" y="486912"/>
            <a:ext cx="4013076" cy="2888159"/>
          </a:xfrm>
          <a:prstGeom prst="rect">
            <a:avLst/>
          </a:prstGeom>
        </p:spPr>
      </p:pic>
      <p:pic>
        <p:nvPicPr>
          <p:cNvPr id="13" name="Picture 12">
            <a:extLst>
              <a:ext uri="{FF2B5EF4-FFF2-40B4-BE49-F238E27FC236}">
                <a16:creationId xmlns:a16="http://schemas.microsoft.com/office/drawing/2014/main" id="{57DE5814-E92F-B124-E568-7C2FFEB7B354}"/>
              </a:ext>
            </a:extLst>
          </p:cNvPr>
          <p:cNvPicPr>
            <a:picLocks noChangeAspect="1"/>
          </p:cNvPicPr>
          <p:nvPr/>
        </p:nvPicPr>
        <p:blipFill>
          <a:blip r:embed="rId5"/>
          <a:stretch>
            <a:fillRect/>
          </a:stretch>
        </p:blipFill>
        <p:spPr>
          <a:xfrm>
            <a:off x="154895" y="3595188"/>
            <a:ext cx="3990665" cy="2943583"/>
          </a:xfrm>
          <a:prstGeom prst="rect">
            <a:avLst/>
          </a:prstGeom>
        </p:spPr>
      </p:pic>
      <p:pic>
        <p:nvPicPr>
          <p:cNvPr id="15" name="Picture 14">
            <a:extLst>
              <a:ext uri="{FF2B5EF4-FFF2-40B4-BE49-F238E27FC236}">
                <a16:creationId xmlns:a16="http://schemas.microsoft.com/office/drawing/2014/main" id="{95366847-8EBC-7069-BDA5-2721BF246CFF}"/>
              </a:ext>
            </a:extLst>
          </p:cNvPr>
          <p:cNvPicPr>
            <a:picLocks noChangeAspect="1"/>
          </p:cNvPicPr>
          <p:nvPr/>
        </p:nvPicPr>
        <p:blipFill>
          <a:blip r:embed="rId6"/>
          <a:stretch>
            <a:fillRect/>
          </a:stretch>
        </p:blipFill>
        <p:spPr>
          <a:xfrm>
            <a:off x="3981020" y="3595188"/>
            <a:ext cx="3962105" cy="2943583"/>
          </a:xfrm>
          <a:prstGeom prst="rect">
            <a:avLst/>
          </a:prstGeom>
        </p:spPr>
      </p:pic>
      <p:pic>
        <p:nvPicPr>
          <p:cNvPr id="17" name="Picture 16">
            <a:extLst>
              <a:ext uri="{FF2B5EF4-FFF2-40B4-BE49-F238E27FC236}">
                <a16:creationId xmlns:a16="http://schemas.microsoft.com/office/drawing/2014/main" id="{92A800E7-B5E7-0385-DCE6-DD31E1A1AC35}"/>
              </a:ext>
            </a:extLst>
          </p:cNvPr>
          <p:cNvPicPr>
            <a:picLocks noChangeAspect="1"/>
          </p:cNvPicPr>
          <p:nvPr/>
        </p:nvPicPr>
        <p:blipFill rotWithShape="1">
          <a:blip r:embed="rId7"/>
          <a:srcRect l="2673"/>
          <a:stretch/>
        </p:blipFill>
        <p:spPr>
          <a:xfrm>
            <a:off x="8024028" y="3596683"/>
            <a:ext cx="4013077" cy="2942088"/>
          </a:xfrm>
          <a:prstGeom prst="rect">
            <a:avLst/>
          </a:prstGeom>
        </p:spPr>
      </p:pic>
    </p:spTree>
    <p:extLst>
      <p:ext uri="{BB962C8B-B14F-4D97-AF65-F5344CB8AC3E}">
        <p14:creationId xmlns:p14="http://schemas.microsoft.com/office/powerpoint/2010/main" val="175927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23F9-B701-D1F4-2E8A-5B02ACEE6DE3}"/>
              </a:ext>
            </a:extLst>
          </p:cNvPr>
          <p:cNvSpPr>
            <a:spLocks noGrp="1"/>
          </p:cNvSpPr>
          <p:nvPr>
            <p:ph type="title"/>
          </p:nvPr>
        </p:nvSpPr>
        <p:spPr>
          <a:xfrm>
            <a:off x="838200" y="365125"/>
            <a:ext cx="10515600" cy="671195"/>
          </a:xfrm>
        </p:spPr>
        <p:txBody>
          <a:bodyPr>
            <a:noAutofit/>
          </a:bodyPr>
          <a:lstStyle/>
          <a:p>
            <a:r>
              <a:rPr lang="en-US" sz="3600" dirty="0" err="1"/>
              <a:t>Countplots</a:t>
            </a:r>
            <a:r>
              <a:rPr lang="en-US" sz="3600" dirty="0"/>
              <a:t> to represent the occurrence r counts of the observation present in the categorical variable</a:t>
            </a:r>
            <a:endParaRPr lang="en-IN" sz="3600" dirty="0"/>
          </a:p>
        </p:txBody>
      </p:sp>
      <p:pic>
        <p:nvPicPr>
          <p:cNvPr id="4" name="Picture 3">
            <a:extLst>
              <a:ext uri="{FF2B5EF4-FFF2-40B4-BE49-F238E27FC236}">
                <a16:creationId xmlns:a16="http://schemas.microsoft.com/office/drawing/2014/main" id="{1F9965A6-E294-C087-BF7C-9B3B82E77C4E}"/>
              </a:ext>
            </a:extLst>
          </p:cNvPr>
          <p:cNvPicPr>
            <a:picLocks noChangeAspect="1"/>
          </p:cNvPicPr>
          <p:nvPr/>
        </p:nvPicPr>
        <p:blipFill>
          <a:blip r:embed="rId2"/>
          <a:stretch>
            <a:fillRect/>
          </a:stretch>
        </p:blipFill>
        <p:spPr>
          <a:xfrm>
            <a:off x="634200" y="1273054"/>
            <a:ext cx="10923599" cy="5219821"/>
          </a:xfrm>
          <a:prstGeom prst="rect">
            <a:avLst/>
          </a:prstGeom>
        </p:spPr>
      </p:pic>
    </p:spTree>
    <p:extLst>
      <p:ext uri="{BB962C8B-B14F-4D97-AF65-F5344CB8AC3E}">
        <p14:creationId xmlns:p14="http://schemas.microsoft.com/office/powerpoint/2010/main" val="317057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E6F94B-48E6-3F7C-64A5-E3E292CAF7D6}"/>
              </a:ext>
            </a:extLst>
          </p:cNvPr>
          <p:cNvPicPr>
            <a:picLocks noChangeAspect="1"/>
          </p:cNvPicPr>
          <p:nvPr/>
        </p:nvPicPr>
        <p:blipFill rotWithShape="1">
          <a:blip r:embed="rId2"/>
          <a:srcRect t="2509"/>
          <a:stretch/>
        </p:blipFill>
        <p:spPr>
          <a:xfrm>
            <a:off x="265442" y="680720"/>
            <a:ext cx="11435679" cy="5527040"/>
          </a:xfrm>
          <a:prstGeom prst="rect">
            <a:avLst/>
          </a:prstGeom>
        </p:spPr>
      </p:pic>
    </p:spTree>
    <p:extLst>
      <p:ext uri="{BB962C8B-B14F-4D97-AF65-F5344CB8AC3E}">
        <p14:creationId xmlns:p14="http://schemas.microsoft.com/office/powerpoint/2010/main" val="242750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3D92-5B9B-1B63-11C9-246175902EBC}"/>
              </a:ext>
            </a:extLst>
          </p:cNvPr>
          <p:cNvSpPr>
            <a:spLocks noGrp="1"/>
          </p:cNvSpPr>
          <p:nvPr>
            <p:ph type="title"/>
          </p:nvPr>
        </p:nvSpPr>
        <p:spPr>
          <a:xfrm>
            <a:off x="927955" y="787073"/>
            <a:ext cx="2699165" cy="1049235"/>
          </a:xfrm>
        </p:spPr>
        <p:txBody>
          <a:bodyPr>
            <a:normAutofit fontScale="90000"/>
          </a:bodyPr>
          <a:lstStyle/>
          <a:p>
            <a:r>
              <a:rPr lang="en-IN" sz="4000" b="1" dirty="0"/>
              <a:t>Heatmap for Correlation</a:t>
            </a:r>
          </a:p>
        </p:txBody>
      </p:sp>
      <p:sp>
        <p:nvSpPr>
          <p:cNvPr id="6" name="TextBox 5">
            <a:extLst>
              <a:ext uri="{FF2B5EF4-FFF2-40B4-BE49-F238E27FC236}">
                <a16:creationId xmlns:a16="http://schemas.microsoft.com/office/drawing/2014/main" id="{C050AB19-5473-5B6A-83FF-D39C751B65AA}"/>
              </a:ext>
            </a:extLst>
          </p:cNvPr>
          <p:cNvSpPr txBox="1"/>
          <p:nvPr/>
        </p:nvSpPr>
        <p:spPr>
          <a:xfrm>
            <a:off x="927955" y="1951672"/>
            <a:ext cx="2282606" cy="1477328"/>
          </a:xfrm>
          <a:prstGeom prst="rect">
            <a:avLst/>
          </a:prstGeom>
          <a:noFill/>
        </p:spPr>
        <p:txBody>
          <a:bodyPr wrap="square" rtlCol="0">
            <a:spAutoFit/>
          </a:bodyPr>
          <a:lstStyle/>
          <a:p>
            <a:r>
              <a:rPr lang="en-US" dirty="0"/>
              <a:t>There are no major correlations that need attention according to the adjacent heatmap.</a:t>
            </a:r>
          </a:p>
        </p:txBody>
      </p:sp>
      <p:pic>
        <p:nvPicPr>
          <p:cNvPr id="10" name="Picture 9">
            <a:extLst>
              <a:ext uri="{FF2B5EF4-FFF2-40B4-BE49-F238E27FC236}">
                <a16:creationId xmlns:a16="http://schemas.microsoft.com/office/drawing/2014/main" id="{D40932E6-5464-D7F0-A892-A5F3A4EDD4EC}"/>
              </a:ext>
            </a:extLst>
          </p:cNvPr>
          <p:cNvPicPr>
            <a:picLocks noChangeAspect="1"/>
          </p:cNvPicPr>
          <p:nvPr/>
        </p:nvPicPr>
        <p:blipFill>
          <a:blip r:embed="rId2"/>
          <a:stretch>
            <a:fillRect/>
          </a:stretch>
        </p:blipFill>
        <p:spPr>
          <a:xfrm>
            <a:off x="3896362" y="11636"/>
            <a:ext cx="7096758" cy="6946256"/>
          </a:xfrm>
          <a:prstGeom prst="rect">
            <a:avLst/>
          </a:prstGeom>
        </p:spPr>
      </p:pic>
    </p:spTree>
    <p:extLst>
      <p:ext uri="{BB962C8B-B14F-4D97-AF65-F5344CB8AC3E}">
        <p14:creationId xmlns:p14="http://schemas.microsoft.com/office/powerpoint/2010/main" val="201380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6B4E-BEB5-23EC-DDC9-299A24F314D7}"/>
              </a:ext>
            </a:extLst>
          </p:cNvPr>
          <p:cNvSpPr>
            <a:spLocks noGrp="1"/>
          </p:cNvSpPr>
          <p:nvPr>
            <p:ph type="title"/>
          </p:nvPr>
        </p:nvSpPr>
        <p:spPr>
          <a:xfrm>
            <a:off x="523944" y="593386"/>
            <a:ext cx="4780280" cy="894715"/>
          </a:xfrm>
        </p:spPr>
        <p:txBody>
          <a:bodyPr>
            <a:normAutofit fontScale="90000"/>
          </a:bodyPr>
          <a:lstStyle/>
          <a:p>
            <a:r>
              <a:rPr lang="en-US" sz="4400" i="0" dirty="0">
                <a:solidFill>
                  <a:srgbClr val="000000"/>
                </a:solidFill>
                <a:effectLst/>
              </a:rPr>
              <a:t>Stroke Prediction</a:t>
            </a:r>
            <a:br>
              <a:rPr lang="en-US" b="1" i="0" dirty="0">
                <a:solidFill>
                  <a:srgbClr val="000000"/>
                </a:solidFill>
                <a:effectLst/>
                <a:latin typeface="inherit"/>
              </a:rPr>
            </a:br>
            <a:endParaRPr lang="en-IN" dirty="0"/>
          </a:p>
        </p:txBody>
      </p:sp>
      <p:sp>
        <p:nvSpPr>
          <p:cNvPr id="3" name="Content Placeholder 2">
            <a:extLst>
              <a:ext uri="{FF2B5EF4-FFF2-40B4-BE49-F238E27FC236}">
                <a16:creationId xmlns:a16="http://schemas.microsoft.com/office/drawing/2014/main" id="{1FEF8E8C-5F2B-3428-8F89-1128945A7EC2}"/>
              </a:ext>
            </a:extLst>
          </p:cNvPr>
          <p:cNvSpPr>
            <a:spLocks noGrp="1"/>
          </p:cNvSpPr>
          <p:nvPr>
            <p:ph idx="1"/>
          </p:nvPr>
        </p:nvSpPr>
        <p:spPr>
          <a:xfrm>
            <a:off x="523944" y="1241390"/>
            <a:ext cx="4173250" cy="2187610"/>
          </a:xfrm>
        </p:spPr>
        <p:txBody>
          <a:bodyPr>
            <a:normAutofit fontScale="85000" lnSpcReduction="20000"/>
          </a:bodyPr>
          <a:lstStyle/>
          <a:p>
            <a:pPr marL="0" indent="0" algn="l" rtl="0">
              <a:buNone/>
            </a:pPr>
            <a:r>
              <a:rPr lang="en-US" b="0" i="0" dirty="0">
                <a:solidFill>
                  <a:srgbClr val="000000"/>
                </a:solidFill>
                <a:effectLst/>
              </a:rPr>
              <a:t>The models that were used are:</a:t>
            </a:r>
          </a:p>
          <a:p>
            <a:pPr algn="l" rtl="0">
              <a:buFont typeface="Arial" panose="020B0604020202020204" pitchFamily="34" charset="0"/>
              <a:buChar char="•"/>
            </a:pPr>
            <a:r>
              <a:rPr lang="en-US" b="0" i="0" dirty="0">
                <a:solidFill>
                  <a:srgbClr val="000000"/>
                </a:solidFill>
                <a:effectLst/>
              </a:rPr>
              <a:t>Logistic Regression</a:t>
            </a:r>
          </a:p>
          <a:p>
            <a:pPr algn="l" rtl="0">
              <a:buFont typeface="Arial" panose="020B0604020202020204" pitchFamily="34" charset="0"/>
              <a:buChar char="•"/>
            </a:pPr>
            <a:r>
              <a:rPr lang="en-US" b="0" i="0" dirty="0">
                <a:solidFill>
                  <a:srgbClr val="000000"/>
                </a:solidFill>
                <a:effectLst/>
              </a:rPr>
              <a:t>Support Vector Machine(SVM)</a:t>
            </a:r>
          </a:p>
          <a:p>
            <a:pPr algn="l" rtl="0">
              <a:buFont typeface="Arial" panose="020B0604020202020204" pitchFamily="34" charset="0"/>
              <a:buChar char="•"/>
            </a:pPr>
            <a:r>
              <a:rPr lang="en-US" b="0" i="0" dirty="0">
                <a:solidFill>
                  <a:srgbClr val="000000"/>
                </a:solidFill>
                <a:effectLst/>
              </a:rPr>
              <a:t>Decision Tree Classifier</a:t>
            </a:r>
          </a:p>
          <a:p>
            <a:pPr algn="l" rtl="0">
              <a:buFont typeface="Arial" panose="020B0604020202020204" pitchFamily="34" charset="0"/>
              <a:buChar char="•"/>
            </a:pPr>
            <a:r>
              <a:rPr lang="en-US" b="0" i="0" dirty="0">
                <a:solidFill>
                  <a:srgbClr val="000000"/>
                </a:solidFill>
                <a:effectLst/>
              </a:rPr>
              <a:t>K-Nearest Neighbors(KNN)</a:t>
            </a:r>
          </a:p>
        </p:txBody>
      </p:sp>
    </p:spTree>
    <p:extLst>
      <p:ext uri="{BB962C8B-B14F-4D97-AF65-F5344CB8AC3E}">
        <p14:creationId xmlns:p14="http://schemas.microsoft.com/office/powerpoint/2010/main" val="1570052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457B-4BB9-F753-903F-6BFFAD9B83E6}"/>
              </a:ext>
            </a:extLst>
          </p:cNvPr>
          <p:cNvSpPr>
            <a:spLocks noGrp="1"/>
          </p:cNvSpPr>
          <p:nvPr>
            <p:ph type="ctrTitle"/>
          </p:nvPr>
        </p:nvSpPr>
        <p:spPr>
          <a:xfrm>
            <a:off x="609600" y="420234"/>
            <a:ext cx="5056414" cy="838517"/>
          </a:xfrm>
        </p:spPr>
        <p:txBody>
          <a:bodyPr>
            <a:normAutofit fontScale="90000"/>
          </a:bodyPr>
          <a:lstStyle/>
          <a:p>
            <a:r>
              <a:rPr lang="en-US" b="1" dirty="0"/>
              <a:t>Model Evaluation</a:t>
            </a:r>
            <a:endParaRPr lang="en-IN" b="1" dirty="0"/>
          </a:p>
        </p:txBody>
      </p:sp>
      <p:sp>
        <p:nvSpPr>
          <p:cNvPr id="3" name="Subtitle 2">
            <a:extLst>
              <a:ext uri="{FF2B5EF4-FFF2-40B4-BE49-F238E27FC236}">
                <a16:creationId xmlns:a16="http://schemas.microsoft.com/office/drawing/2014/main" id="{B1687873-7C69-18D0-3867-FB0BEE0CAA7E}"/>
              </a:ext>
            </a:extLst>
          </p:cNvPr>
          <p:cNvSpPr>
            <a:spLocks noGrp="1"/>
          </p:cNvSpPr>
          <p:nvPr>
            <p:ph type="subTitle" idx="1"/>
          </p:nvPr>
        </p:nvSpPr>
        <p:spPr>
          <a:xfrm>
            <a:off x="821872" y="1642610"/>
            <a:ext cx="4844142" cy="1655762"/>
          </a:xfrm>
        </p:spPr>
        <p:txBody>
          <a:bodyPr/>
          <a:lstStyle/>
          <a:p>
            <a:pPr algn="l"/>
            <a:r>
              <a:rPr lang="en-US" dirty="0"/>
              <a:t>A confusion matrix helps us gain insight into how correct our predictions were and how they hold up against the actual values.</a:t>
            </a:r>
            <a:endParaRPr lang="en-IN" dirty="0"/>
          </a:p>
        </p:txBody>
      </p:sp>
      <p:sp>
        <p:nvSpPr>
          <p:cNvPr id="4" name="Subtitle 2">
            <a:extLst>
              <a:ext uri="{FF2B5EF4-FFF2-40B4-BE49-F238E27FC236}">
                <a16:creationId xmlns:a16="http://schemas.microsoft.com/office/drawing/2014/main" id="{C40A4DE4-6E76-E323-94D2-F28DF48F5E2D}"/>
              </a:ext>
            </a:extLst>
          </p:cNvPr>
          <p:cNvSpPr txBox="1">
            <a:spLocks/>
          </p:cNvSpPr>
          <p:nvPr/>
        </p:nvSpPr>
        <p:spPr>
          <a:xfrm>
            <a:off x="821872" y="3559628"/>
            <a:ext cx="484414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Hence for Logistic Regression, the accuracy is as follows:</a:t>
            </a:r>
            <a:endParaRPr lang="en-IN" dirty="0"/>
          </a:p>
        </p:txBody>
      </p:sp>
      <p:pic>
        <p:nvPicPr>
          <p:cNvPr id="6" name="Picture 5">
            <a:extLst>
              <a:ext uri="{FF2B5EF4-FFF2-40B4-BE49-F238E27FC236}">
                <a16:creationId xmlns:a16="http://schemas.microsoft.com/office/drawing/2014/main" id="{C6E5BD91-626F-DBAA-F22E-D13B5C7516BF}"/>
              </a:ext>
            </a:extLst>
          </p:cNvPr>
          <p:cNvPicPr>
            <a:picLocks noChangeAspect="1"/>
          </p:cNvPicPr>
          <p:nvPr/>
        </p:nvPicPr>
        <p:blipFill>
          <a:blip r:embed="rId2"/>
          <a:stretch>
            <a:fillRect/>
          </a:stretch>
        </p:blipFill>
        <p:spPr>
          <a:xfrm>
            <a:off x="6096000" y="2223241"/>
            <a:ext cx="5578323" cy="4328535"/>
          </a:xfrm>
          <a:prstGeom prst="rect">
            <a:avLst/>
          </a:prstGeom>
        </p:spPr>
      </p:pic>
    </p:spTree>
    <p:extLst>
      <p:ext uri="{BB962C8B-B14F-4D97-AF65-F5344CB8AC3E}">
        <p14:creationId xmlns:p14="http://schemas.microsoft.com/office/powerpoint/2010/main" val="6941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2394B3-E384-5997-0F65-2C645984F6D5}"/>
              </a:ext>
            </a:extLst>
          </p:cNvPr>
          <p:cNvSpPr txBox="1">
            <a:spLocks/>
          </p:cNvSpPr>
          <p:nvPr/>
        </p:nvSpPr>
        <p:spPr>
          <a:xfrm>
            <a:off x="364672" y="538843"/>
            <a:ext cx="4697185" cy="8654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For Support Vector Machine(SVM), the accuracy is as follows:</a:t>
            </a:r>
            <a:endParaRPr lang="en-IN" dirty="0"/>
          </a:p>
        </p:txBody>
      </p:sp>
      <p:pic>
        <p:nvPicPr>
          <p:cNvPr id="5" name="Picture 4">
            <a:extLst>
              <a:ext uri="{FF2B5EF4-FFF2-40B4-BE49-F238E27FC236}">
                <a16:creationId xmlns:a16="http://schemas.microsoft.com/office/drawing/2014/main" id="{4103AB39-0139-C70E-B032-74A0EAE00020}"/>
              </a:ext>
            </a:extLst>
          </p:cNvPr>
          <p:cNvPicPr>
            <a:picLocks noChangeAspect="1"/>
          </p:cNvPicPr>
          <p:nvPr/>
        </p:nvPicPr>
        <p:blipFill>
          <a:blip r:embed="rId2"/>
          <a:stretch>
            <a:fillRect/>
          </a:stretch>
        </p:blipFill>
        <p:spPr>
          <a:xfrm>
            <a:off x="364672" y="1773093"/>
            <a:ext cx="5624047" cy="4389500"/>
          </a:xfrm>
          <a:prstGeom prst="rect">
            <a:avLst/>
          </a:prstGeom>
        </p:spPr>
      </p:pic>
      <p:sp>
        <p:nvSpPr>
          <p:cNvPr id="6" name="Subtitle 2">
            <a:extLst>
              <a:ext uri="{FF2B5EF4-FFF2-40B4-BE49-F238E27FC236}">
                <a16:creationId xmlns:a16="http://schemas.microsoft.com/office/drawing/2014/main" id="{1040B28A-C44F-4ABC-5EA5-1E58CB6AA3C2}"/>
              </a:ext>
            </a:extLst>
          </p:cNvPr>
          <p:cNvSpPr txBox="1">
            <a:spLocks/>
          </p:cNvSpPr>
          <p:nvPr/>
        </p:nvSpPr>
        <p:spPr>
          <a:xfrm>
            <a:off x="6096000" y="538843"/>
            <a:ext cx="4697185" cy="8654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For Decision Tree Classifier, the accuracy is as follows:</a:t>
            </a:r>
            <a:endParaRPr lang="en-IN" dirty="0"/>
          </a:p>
        </p:txBody>
      </p:sp>
      <p:pic>
        <p:nvPicPr>
          <p:cNvPr id="8" name="Picture 7">
            <a:extLst>
              <a:ext uri="{FF2B5EF4-FFF2-40B4-BE49-F238E27FC236}">
                <a16:creationId xmlns:a16="http://schemas.microsoft.com/office/drawing/2014/main" id="{F8CA456E-3838-8312-C5D8-D2BF9864D35E}"/>
              </a:ext>
            </a:extLst>
          </p:cNvPr>
          <p:cNvPicPr>
            <a:picLocks noChangeAspect="1"/>
          </p:cNvPicPr>
          <p:nvPr/>
        </p:nvPicPr>
        <p:blipFill>
          <a:blip r:embed="rId3"/>
          <a:stretch>
            <a:fillRect/>
          </a:stretch>
        </p:blipFill>
        <p:spPr>
          <a:xfrm>
            <a:off x="5988719" y="1773093"/>
            <a:ext cx="5624047" cy="4320914"/>
          </a:xfrm>
          <a:prstGeom prst="rect">
            <a:avLst/>
          </a:prstGeom>
        </p:spPr>
      </p:pic>
    </p:spTree>
    <p:extLst>
      <p:ext uri="{BB962C8B-B14F-4D97-AF65-F5344CB8AC3E}">
        <p14:creationId xmlns:p14="http://schemas.microsoft.com/office/powerpoint/2010/main" val="299186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2394B3-E384-5997-0F65-2C645984F6D5}"/>
              </a:ext>
            </a:extLst>
          </p:cNvPr>
          <p:cNvSpPr txBox="1">
            <a:spLocks/>
          </p:cNvSpPr>
          <p:nvPr/>
        </p:nvSpPr>
        <p:spPr>
          <a:xfrm>
            <a:off x="478972" y="1469572"/>
            <a:ext cx="4305299" cy="8654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For K-Nearest Neighbors (KNN), the accuracy is as follows:</a:t>
            </a:r>
            <a:endParaRPr lang="en-IN" dirty="0"/>
          </a:p>
        </p:txBody>
      </p:sp>
      <p:pic>
        <p:nvPicPr>
          <p:cNvPr id="4" name="Picture 3">
            <a:extLst>
              <a:ext uri="{FF2B5EF4-FFF2-40B4-BE49-F238E27FC236}">
                <a16:creationId xmlns:a16="http://schemas.microsoft.com/office/drawing/2014/main" id="{099276D8-5D8A-D694-03D0-711AF969CD2D}"/>
              </a:ext>
            </a:extLst>
          </p:cNvPr>
          <p:cNvPicPr>
            <a:picLocks noChangeAspect="1"/>
          </p:cNvPicPr>
          <p:nvPr/>
        </p:nvPicPr>
        <p:blipFill>
          <a:blip r:embed="rId2"/>
          <a:stretch>
            <a:fillRect/>
          </a:stretch>
        </p:blipFill>
        <p:spPr>
          <a:xfrm>
            <a:off x="5205302" y="1272353"/>
            <a:ext cx="5700254" cy="4313294"/>
          </a:xfrm>
          <a:prstGeom prst="rect">
            <a:avLst/>
          </a:prstGeom>
        </p:spPr>
      </p:pic>
    </p:spTree>
    <p:extLst>
      <p:ext uri="{BB962C8B-B14F-4D97-AF65-F5344CB8AC3E}">
        <p14:creationId xmlns:p14="http://schemas.microsoft.com/office/powerpoint/2010/main" val="276523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2394B3-E384-5997-0F65-2C645984F6D5}"/>
              </a:ext>
            </a:extLst>
          </p:cNvPr>
          <p:cNvSpPr txBox="1">
            <a:spLocks/>
          </p:cNvSpPr>
          <p:nvPr/>
        </p:nvSpPr>
        <p:spPr>
          <a:xfrm>
            <a:off x="1132114" y="1159329"/>
            <a:ext cx="4256315" cy="6368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t>Overall Model Accuracy:</a:t>
            </a:r>
            <a:endParaRPr lang="en-IN" sz="2800" b="1" dirty="0"/>
          </a:p>
        </p:txBody>
      </p:sp>
      <p:pic>
        <p:nvPicPr>
          <p:cNvPr id="5" name="Picture 4">
            <a:extLst>
              <a:ext uri="{FF2B5EF4-FFF2-40B4-BE49-F238E27FC236}">
                <a16:creationId xmlns:a16="http://schemas.microsoft.com/office/drawing/2014/main" id="{038CBCCE-8C81-05CC-F5B2-EEE341D150B1}"/>
              </a:ext>
            </a:extLst>
          </p:cNvPr>
          <p:cNvPicPr>
            <a:picLocks noChangeAspect="1"/>
          </p:cNvPicPr>
          <p:nvPr/>
        </p:nvPicPr>
        <p:blipFill>
          <a:blip r:embed="rId2"/>
          <a:stretch>
            <a:fillRect/>
          </a:stretch>
        </p:blipFill>
        <p:spPr>
          <a:xfrm>
            <a:off x="1777382" y="1714500"/>
            <a:ext cx="8637236" cy="4525824"/>
          </a:xfrm>
          <a:prstGeom prst="rect">
            <a:avLst/>
          </a:prstGeom>
        </p:spPr>
      </p:pic>
    </p:spTree>
    <p:extLst>
      <p:ext uri="{BB962C8B-B14F-4D97-AF65-F5344CB8AC3E}">
        <p14:creationId xmlns:p14="http://schemas.microsoft.com/office/powerpoint/2010/main" val="96704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18DC-75B9-2C73-89C8-A897D24C8F2B}"/>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1F666A93-2F34-81B7-981B-F7EB312374E2}"/>
              </a:ext>
            </a:extLst>
          </p:cNvPr>
          <p:cNvSpPr>
            <a:spLocks noGrp="1"/>
          </p:cNvSpPr>
          <p:nvPr>
            <p:ph idx="1"/>
          </p:nvPr>
        </p:nvSpPr>
        <p:spPr>
          <a:xfrm>
            <a:off x="1130270" y="1524001"/>
            <a:ext cx="9603275" cy="4550796"/>
          </a:xfrm>
        </p:spPr>
        <p:txBody>
          <a:bodyPr>
            <a:normAutofit fontScale="77500" lnSpcReduction="20000"/>
          </a:bodyPr>
          <a:lstStyle/>
          <a:p>
            <a:pPr algn="l"/>
            <a:r>
              <a:rPr lang="en-US" b="0" i="0" dirty="0">
                <a:solidFill>
                  <a:srgbClr val="000000"/>
                </a:solidFill>
                <a:effectLst/>
              </a:rPr>
              <a:t>The model accuracies of Logistic Regression, SVM and KNN  are quite similar i.e. 93.8 %. The accuracy of Decision Tree Classifier is 91.8 %. So, we can use any of these models to predict the heart stroke.</a:t>
            </a:r>
          </a:p>
          <a:p>
            <a:pPr algn="l"/>
            <a:endParaRPr lang="en-US" b="0" i="0" dirty="0">
              <a:solidFill>
                <a:srgbClr val="000000"/>
              </a:solidFill>
              <a:effectLst/>
            </a:endParaRPr>
          </a:p>
          <a:p>
            <a:pPr algn="l"/>
            <a:r>
              <a:rPr lang="en-US" b="0" i="0" dirty="0">
                <a:solidFill>
                  <a:srgbClr val="000000"/>
                </a:solidFill>
                <a:effectLst/>
              </a:rPr>
              <a:t>According to the graphs age v/s hypertension, heart disease showing chances of stroke, the number of person having a stroke shows dependence upon heart disease and hypertension. But when we plot the graph of heart disease and hypertension against the stroke, the persons with lower chances of hypertension and heart disease has increased chances of stroke. This is a peculiar thing and needs to be investigated further. In addition to that non smokers have higher chances of stroke than smokers. This is also a peculiar thing and needs to be investigated further. However person having BMI between 20 to 50 have higher chances of stroke.</a:t>
            </a:r>
          </a:p>
          <a:p>
            <a:pPr algn="l"/>
            <a:endParaRPr lang="en-US" b="0" i="0" dirty="0">
              <a:solidFill>
                <a:srgbClr val="000000"/>
              </a:solidFill>
              <a:effectLst/>
            </a:endParaRPr>
          </a:p>
          <a:p>
            <a:pPr algn="l"/>
            <a:r>
              <a:rPr lang="en-US" b="0" i="0" dirty="0">
                <a:solidFill>
                  <a:srgbClr val="000000"/>
                </a:solidFill>
                <a:effectLst/>
              </a:rPr>
              <a:t>Last but not least other features such as martial status, residence type as well as work type are showing effect on the chances of stroke.</a:t>
            </a:r>
            <a:endParaRPr lang="en-IN" dirty="0"/>
          </a:p>
        </p:txBody>
      </p:sp>
    </p:spTree>
    <p:extLst>
      <p:ext uri="{BB962C8B-B14F-4D97-AF65-F5344CB8AC3E}">
        <p14:creationId xmlns:p14="http://schemas.microsoft.com/office/powerpoint/2010/main" val="293487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F85E-EE43-A139-A4AE-9F61377220C2}"/>
              </a:ext>
            </a:extLst>
          </p:cNvPr>
          <p:cNvSpPr>
            <a:spLocks noGrp="1"/>
          </p:cNvSpPr>
          <p:nvPr>
            <p:ph type="title"/>
          </p:nvPr>
        </p:nvSpPr>
        <p:spPr/>
        <p:txBody>
          <a:bodyPr>
            <a:normAutofit/>
          </a:bodyPr>
          <a:lstStyle/>
          <a:p>
            <a:r>
              <a:rPr lang="en-IN" sz="4000" dirty="0"/>
              <a:t>Table Of Content</a:t>
            </a:r>
          </a:p>
        </p:txBody>
      </p:sp>
      <p:sp>
        <p:nvSpPr>
          <p:cNvPr id="3" name="Content Placeholder 2">
            <a:extLst>
              <a:ext uri="{FF2B5EF4-FFF2-40B4-BE49-F238E27FC236}">
                <a16:creationId xmlns:a16="http://schemas.microsoft.com/office/drawing/2014/main" id="{EBB11EC6-948C-0678-CE49-5CC7E462C7E3}"/>
              </a:ext>
            </a:extLst>
          </p:cNvPr>
          <p:cNvSpPr>
            <a:spLocks noGrp="1"/>
          </p:cNvSpPr>
          <p:nvPr>
            <p:ph idx="1"/>
          </p:nvPr>
        </p:nvSpPr>
        <p:spPr/>
        <p:txBody>
          <a:bodyPr/>
          <a:lstStyle/>
          <a:p>
            <a:r>
              <a:rPr lang="en-IN" dirty="0"/>
              <a:t>Introduction</a:t>
            </a:r>
          </a:p>
          <a:p>
            <a:r>
              <a:rPr lang="en-IN" dirty="0"/>
              <a:t>Problem Statement</a:t>
            </a:r>
          </a:p>
          <a:p>
            <a:r>
              <a:rPr lang="en-IN" dirty="0"/>
              <a:t>Data Dictionary</a:t>
            </a:r>
          </a:p>
          <a:p>
            <a:r>
              <a:rPr lang="en-IN" dirty="0"/>
              <a:t>Implementation</a:t>
            </a:r>
          </a:p>
          <a:p>
            <a:r>
              <a:rPr lang="en-IN" dirty="0"/>
              <a:t>Conclusion</a:t>
            </a:r>
          </a:p>
          <a:p>
            <a:endParaRPr lang="en-IN" dirty="0"/>
          </a:p>
        </p:txBody>
      </p:sp>
    </p:spTree>
    <p:extLst>
      <p:ext uri="{BB962C8B-B14F-4D97-AF65-F5344CB8AC3E}">
        <p14:creationId xmlns:p14="http://schemas.microsoft.com/office/powerpoint/2010/main" val="1165036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1E10-9298-3412-39D6-92543C98AAD4}"/>
              </a:ext>
            </a:extLst>
          </p:cNvPr>
          <p:cNvSpPr>
            <a:spLocks noGrp="1"/>
          </p:cNvSpPr>
          <p:nvPr>
            <p:ph type="title"/>
          </p:nvPr>
        </p:nvSpPr>
        <p:spPr>
          <a:xfrm>
            <a:off x="4366260" y="2766218"/>
            <a:ext cx="3459480" cy="1325563"/>
          </a:xfrm>
        </p:spPr>
        <p:txBody>
          <a:bodyPr>
            <a:normAutofit/>
          </a:bodyPr>
          <a:lstStyle/>
          <a:p>
            <a:pPr algn="ctr"/>
            <a:r>
              <a:rPr lang="en-US" sz="6000" b="1" dirty="0"/>
              <a:t>Thank You</a:t>
            </a:r>
            <a:endParaRPr lang="en-IN" sz="6000" b="1" dirty="0"/>
          </a:p>
        </p:txBody>
      </p:sp>
    </p:spTree>
    <p:extLst>
      <p:ext uri="{BB962C8B-B14F-4D97-AF65-F5344CB8AC3E}">
        <p14:creationId xmlns:p14="http://schemas.microsoft.com/office/powerpoint/2010/main" val="408867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CDD4-8515-43FB-25E1-9C8C212AE01C}"/>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CB70426A-1953-75AA-96E7-9EE3083EE79E}"/>
              </a:ext>
            </a:extLst>
          </p:cNvPr>
          <p:cNvSpPr>
            <a:spLocks noGrp="1"/>
          </p:cNvSpPr>
          <p:nvPr>
            <p:ph idx="1"/>
          </p:nvPr>
        </p:nvSpPr>
        <p:spPr/>
        <p:txBody>
          <a:bodyPr/>
          <a:lstStyle/>
          <a:p>
            <a:r>
              <a:rPr lang="en-US" b="0" i="0" dirty="0">
                <a:solidFill>
                  <a:srgbClr val="1F2328"/>
                </a:solidFill>
                <a:effectLst/>
                <a:latin typeface="-apple-system"/>
              </a:rPr>
              <a:t>The focus of the Heart Stroke Prediction project is to develop a predictive model that estimates the probability of an individual </a:t>
            </a:r>
            <a:r>
              <a:rPr lang="en-US" dirty="0">
                <a:solidFill>
                  <a:srgbClr val="1F2328"/>
                </a:solidFill>
                <a:latin typeface="-apple-system"/>
              </a:rPr>
              <a:t>getting a stroke due to various health condition like hypertension, heart disease, </a:t>
            </a:r>
            <a:r>
              <a:rPr lang="en-US" dirty="0" err="1">
                <a:solidFill>
                  <a:srgbClr val="1F2328"/>
                </a:solidFill>
                <a:latin typeface="-apple-system"/>
              </a:rPr>
              <a:t>bmi</a:t>
            </a:r>
            <a:r>
              <a:rPr lang="en-US" dirty="0">
                <a:solidFill>
                  <a:srgbClr val="1F2328"/>
                </a:solidFill>
                <a:latin typeface="-apple-system"/>
              </a:rPr>
              <a:t>, smoking status, etc.</a:t>
            </a:r>
            <a:endParaRPr lang="en-US" b="0" i="0" dirty="0">
              <a:solidFill>
                <a:srgbClr val="1F2328"/>
              </a:solidFill>
              <a:effectLst/>
              <a:latin typeface="-apple-system"/>
            </a:endParaRPr>
          </a:p>
        </p:txBody>
      </p:sp>
    </p:spTree>
    <p:extLst>
      <p:ext uri="{BB962C8B-B14F-4D97-AF65-F5344CB8AC3E}">
        <p14:creationId xmlns:p14="http://schemas.microsoft.com/office/powerpoint/2010/main" val="127151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DC7E-93AF-E08E-3E17-3271F16FF7B2}"/>
              </a:ext>
            </a:extLst>
          </p:cNvPr>
          <p:cNvSpPr>
            <a:spLocks noGrp="1"/>
          </p:cNvSpPr>
          <p:nvPr>
            <p:ph type="title"/>
          </p:nvPr>
        </p:nvSpPr>
        <p:spPr/>
        <p:txBody>
          <a:bodyPr>
            <a:normAutofit/>
          </a:bodyPr>
          <a:lstStyle/>
          <a:p>
            <a:r>
              <a:rPr lang="en-IN" sz="4000" dirty="0"/>
              <a:t>Problem Statement</a:t>
            </a:r>
          </a:p>
        </p:txBody>
      </p:sp>
      <p:sp>
        <p:nvSpPr>
          <p:cNvPr id="3" name="Content Placeholder 2">
            <a:extLst>
              <a:ext uri="{FF2B5EF4-FFF2-40B4-BE49-F238E27FC236}">
                <a16:creationId xmlns:a16="http://schemas.microsoft.com/office/drawing/2014/main" id="{9B666F9B-EA90-DE5E-7BF9-A4A539C81EB3}"/>
              </a:ext>
            </a:extLst>
          </p:cNvPr>
          <p:cNvSpPr>
            <a:spLocks noGrp="1"/>
          </p:cNvSpPr>
          <p:nvPr>
            <p:ph idx="1"/>
          </p:nvPr>
        </p:nvSpPr>
        <p:spPr/>
        <p:txBody>
          <a:bodyPr/>
          <a:lstStyle/>
          <a:p>
            <a:pPr marL="0" indent="0">
              <a:buNone/>
            </a:pPr>
            <a:r>
              <a:rPr lang="en-US" dirty="0"/>
              <a:t>Develop a machine learning model to predict the likelihood of a patient experiencing a stroke based on various input parameters such as gender, age, presence of diseases, and smoking status. The dataset provides relevant information about each patient, enabling the development of a predictive model.</a:t>
            </a:r>
            <a:endParaRPr lang="en-IN" dirty="0"/>
          </a:p>
        </p:txBody>
      </p:sp>
    </p:spTree>
    <p:extLst>
      <p:ext uri="{BB962C8B-B14F-4D97-AF65-F5344CB8AC3E}">
        <p14:creationId xmlns:p14="http://schemas.microsoft.com/office/powerpoint/2010/main" val="255195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D61F-8C06-AA55-AD1C-8E4FB83B0755}"/>
              </a:ext>
            </a:extLst>
          </p:cNvPr>
          <p:cNvSpPr>
            <a:spLocks noGrp="1"/>
          </p:cNvSpPr>
          <p:nvPr>
            <p:ph type="title"/>
          </p:nvPr>
        </p:nvSpPr>
        <p:spPr/>
        <p:txBody>
          <a:bodyPr>
            <a:normAutofit/>
          </a:bodyPr>
          <a:lstStyle/>
          <a:p>
            <a:r>
              <a:rPr lang="en-IN" sz="4000" dirty="0"/>
              <a:t>Data Dictionary</a:t>
            </a:r>
          </a:p>
        </p:txBody>
      </p:sp>
      <p:sp>
        <p:nvSpPr>
          <p:cNvPr id="9" name="TextBox 8">
            <a:extLst>
              <a:ext uri="{FF2B5EF4-FFF2-40B4-BE49-F238E27FC236}">
                <a16:creationId xmlns:a16="http://schemas.microsoft.com/office/drawing/2014/main" id="{529BC41B-4BA1-64D4-B4F7-642710853954}"/>
              </a:ext>
            </a:extLst>
          </p:cNvPr>
          <p:cNvSpPr txBox="1"/>
          <p:nvPr/>
        </p:nvSpPr>
        <p:spPr>
          <a:xfrm>
            <a:off x="838200" y="1368477"/>
            <a:ext cx="10223530" cy="1175706"/>
          </a:xfrm>
          <a:prstGeom prst="rect">
            <a:avLst/>
          </a:prstGeom>
          <a:noFill/>
        </p:spPr>
        <p:txBody>
          <a:bodyPr wrap="square" rtlCol="0">
            <a:spAutoFit/>
          </a:bodyPr>
          <a:lstStyle/>
          <a:p>
            <a:pPr marR="0" lvl="0" algn="l" defTabSz="914400" rtl="0" eaLnBrk="1" fontAlgn="auto" latinLnBrk="0" hangingPunct="1">
              <a:lnSpc>
                <a:spcPct val="120000"/>
              </a:lnSpc>
              <a:spcBef>
                <a:spcPts val="1000"/>
              </a:spcBef>
              <a:spcAft>
                <a:spcPts val="0"/>
              </a:spcAft>
              <a:buClr>
                <a:srgbClr val="415588"/>
              </a:buClr>
              <a:buSzPct val="100000"/>
              <a:tabLst/>
              <a:defRPr/>
            </a:pPr>
            <a:r>
              <a:rPr kumimoji="0" lang="en-US" sz="2000" b="0" i="0" u="none" strike="noStrike" kern="1200" cap="none" spc="0" normalizeH="0" baseline="0" noProof="0" dirty="0">
                <a:ln>
                  <a:noFill/>
                </a:ln>
                <a:solidFill>
                  <a:srgbClr val="1F2328"/>
                </a:solidFill>
                <a:effectLst/>
                <a:uLnTx/>
                <a:uFillTx/>
                <a:latin typeface="-apple-system"/>
                <a:ea typeface="+mn-ea"/>
                <a:cs typeface="+mn-cs"/>
              </a:rPr>
              <a:t>The  dataset used in this project contains information necessary to predict the occurrence of a stroke. Each row in the dataset represents a patient, and the dataset includes the following attributes:</a:t>
            </a:r>
          </a:p>
        </p:txBody>
      </p:sp>
      <p:sp>
        <p:nvSpPr>
          <p:cNvPr id="5" name="TextBox 4">
            <a:extLst>
              <a:ext uri="{FF2B5EF4-FFF2-40B4-BE49-F238E27FC236}">
                <a16:creationId xmlns:a16="http://schemas.microsoft.com/office/drawing/2014/main" id="{9AEA7CEA-F0FA-E68F-0F2C-49C8E800E486}"/>
              </a:ext>
            </a:extLst>
          </p:cNvPr>
          <p:cNvSpPr txBox="1"/>
          <p:nvPr/>
        </p:nvSpPr>
        <p:spPr>
          <a:xfrm>
            <a:off x="941294" y="2895600"/>
            <a:ext cx="500867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id: Unique identifier</a:t>
            </a:r>
          </a:p>
          <a:p>
            <a:pPr marL="285750" indent="-285750">
              <a:buFont typeface="Arial" panose="020B0604020202020204" pitchFamily="34" charset="0"/>
              <a:buChar char="•"/>
            </a:pPr>
            <a:r>
              <a:rPr lang="en-US" dirty="0"/>
              <a:t>gender: "Male", "Female", or "Other"</a:t>
            </a:r>
          </a:p>
          <a:p>
            <a:pPr marL="285750" indent="-285750">
              <a:buFont typeface="Arial" panose="020B0604020202020204" pitchFamily="34" charset="0"/>
              <a:buChar char="•"/>
            </a:pPr>
            <a:r>
              <a:rPr lang="en-US" dirty="0"/>
              <a:t>age: Age of the patient</a:t>
            </a:r>
          </a:p>
          <a:p>
            <a:pPr marL="285750" indent="-285750">
              <a:buFont typeface="Arial" panose="020B0604020202020204" pitchFamily="34" charset="0"/>
              <a:buChar char="•"/>
            </a:pPr>
            <a:r>
              <a:rPr lang="en-US" dirty="0"/>
              <a:t>hypertension: 0 if the patient doesn't have hypertension, 1 if the patient has hypertension</a:t>
            </a:r>
          </a:p>
          <a:p>
            <a:pPr marL="285750" indent="-285750">
              <a:buFont typeface="Arial" panose="020B0604020202020204" pitchFamily="34" charset="0"/>
              <a:buChar char="•"/>
            </a:pPr>
            <a:r>
              <a:rPr lang="en-US" dirty="0" err="1"/>
              <a:t>heart_disease</a:t>
            </a:r>
            <a:r>
              <a:rPr lang="en-US" dirty="0"/>
              <a:t>: 0 if the patient doesn't have any heart diseases, 1 if the patient has a heart disease</a:t>
            </a:r>
          </a:p>
          <a:p>
            <a:pPr marL="285750" indent="-285750">
              <a:buFont typeface="Arial" panose="020B0604020202020204" pitchFamily="34" charset="0"/>
              <a:buChar char="•"/>
            </a:pPr>
            <a:r>
              <a:rPr lang="en-US" dirty="0" err="1"/>
              <a:t>ever_married</a:t>
            </a:r>
            <a:r>
              <a:rPr lang="en-US" dirty="0"/>
              <a:t>: "No" or "Yes"</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3EB869EA-620E-10CA-4236-2998EEF37924}"/>
              </a:ext>
            </a:extLst>
          </p:cNvPr>
          <p:cNvSpPr txBox="1"/>
          <p:nvPr/>
        </p:nvSpPr>
        <p:spPr>
          <a:xfrm>
            <a:off x="6096000" y="2895600"/>
            <a:ext cx="5008671"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work_type</a:t>
            </a:r>
            <a:r>
              <a:rPr lang="en-US" dirty="0"/>
              <a:t>: "Children", "</a:t>
            </a:r>
            <a:r>
              <a:rPr lang="en-US" dirty="0" err="1"/>
              <a:t>Govt_job</a:t>
            </a:r>
            <a:r>
              <a:rPr lang="en-US" dirty="0"/>
              <a:t>", "</a:t>
            </a:r>
            <a:r>
              <a:rPr lang="en-US" dirty="0" err="1"/>
              <a:t>Never_worked</a:t>
            </a:r>
            <a:r>
              <a:rPr lang="en-US" dirty="0"/>
              <a:t>", "Private", or "Self-employed"</a:t>
            </a:r>
          </a:p>
          <a:p>
            <a:pPr marL="285750" indent="-285750">
              <a:buFont typeface="Arial" panose="020B0604020202020204" pitchFamily="34" charset="0"/>
              <a:buChar char="•"/>
            </a:pPr>
            <a:r>
              <a:rPr lang="en-US" dirty="0" err="1"/>
              <a:t>Residence_type</a:t>
            </a:r>
            <a:r>
              <a:rPr lang="en-US" dirty="0"/>
              <a:t>: "Rural" or "Urban"</a:t>
            </a:r>
          </a:p>
          <a:p>
            <a:pPr marL="285750" indent="-285750">
              <a:buFont typeface="Arial" panose="020B0604020202020204" pitchFamily="34" charset="0"/>
              <a:buChar char="•"/>
            </a:pPr>
            <a:r>
              <a:rPr lang="en-US" dirty="0" err="1"/>
              <a:t>avg_glucose_level</a:t>
            </a:r>
            <a:r>
              <a:rPr lang="en-US" dirty="0"/>
              <a:t>: Average glucose level in the blood</a:t>
            </a:r>
          </a:p>
          <a:p>
            <a:pPr marL="285750" indent="-285750">
              <a:buFont typeface="Arial" panose="020B0604020202020204" pitchFamily="34" charset="0"/>
              <a:buChar char="•"/>
            </a:pPr>
            <a:r>
              <a:rPr lang="en-US" dirty="0" err="1"/>
              <a:t>bmi</a:t>
            </a:r>
            <a:r>
              <a:rPr lang="en-US" dirty="0"/>
              <a:t>: Body mass index</a:t>
            </a:r>
          </a:p>
          <a:p>
            <a:pPr marL="285750" indent="-285750">
              <a:buFont typeface="Arial" panose="020B0604020202020204" pitchFamily="34" charset="0"/>
              <a:buChar char="•"/>
            </a:pPr>
            <a:r>
              <a:rPr lang="en-US" dirty="0" err="1"/>
              <a:t>smoking_status</a:t>
            </a:r>
            <a:r>
              <a:rPr lang="en-US" dirty="0"/>
              <a:t>: "Formerly smoked", "Never smoked", "Smokes", or "Unknown"</a:t>
            </a:r>
          </a:p>
          <a:p>
            <a:pPr marL="285750" indent="-285750">
              <a:buFont typeface="Arial" panose="020B0604020202020204" pitchFamily="34" charset="0"/>
              <a:buChar char="•"/>
            </a:pPr>
            <a:r>
              <a:rPr lang="en-US" dirty="0"/>
              <a:t>stroke: 1 if the patient had a stroke, 0 if not</a:t>
            </a:r>
            <a:endParaRPr lang="en-IN" dirty="0"/>
          </a:p>
        </p:txBody>
      </p:sp>
    </p:spTree>
    <p:extLst>
      <p:ext uri="{BB962C8B-B14F-4D97-AF65-F5344CB8AC3E}">
        <p14:creationId xmlns:p14="http://schemas.microsoft.com/office/powerpoint/2010/main" val="332034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FE3D-627A-0155-ACDD-8047896CDC10}"/>
              </a:ext>
            </a:extLst>
          </p:cNvPr>
          <p:cNvSpPr>
            <a:spLocks noGrp="1"/>
          </p:cNvSpPr>
          <p:nvPr>
            <p:ph type="title"/>
          </p:nvPr>
        </p:nvSpPr>
        <p:spPr/>
        <p:txBody>
          <a:bodyPr>
            <a:normAutofit/>
          </a:bodyPr>
          <a:lstStyle/>
          <a:p>
            <a:r>
              <a:rPr lang="en-IN" sz="4400" dirty="0"/>
              <a:t>Implementation</a:t>
            </a:r>
            <a:br>
              <a:rPr lang="en-IN" dirty="0"/>
            </a:br>
            <a:endParaRPr lang="en-IN" dirty="0"/>
          </a:p>
        </p:txBody>
      </p:sp>
      <p:sp>
        <p:nvSpPr>
          <p:cNvPr id="3" name="Content Placeholder 2">
            <a:extLst>
              <a:ext uri="{FF2B5EF4-FFF2-40B4-BE49-F238E27FC236}">
                <a16:creationId xmlns:a16="http://schemas.microsoft.com/office/drawing/2014/main" id="{89AAA2E9-9F93-2937-8385-917FAFD6C61A}"/>
              </a:ext>
            </a:extLst>
          </p:cNvPr>
          <p:cNvSpPr>
            <a:spLocks noGrp="1"/>
          </p:cNvSpPr>
          <p:nvPr>
            <p:ph idx="1"/>
          </p:nvPr>
        </p:nvSpPr>
        <p:spPr/>
        <p:txBody>
          <a:bodyPr/>
          <a:lstStyle/>
          <a:p>
            <a:pPr marL="0" indent="0">
              <a:buNone/>
            </a:pPr>
            <a:r>
              <a:rPr lang="en-IN" sz="2800" i="0" dirty="0">
                <a:solidFill>
                  <a:srgbClr val="000000"/>
                </a:solidFill>
                <a:effectLst/>
                <a:latin typeface="Helvetica Neue"/>
              </a:rPr>
              <a:t>Data Preprocessing:</a:t>
            </a:r>
          </a:p>
          <a:p>
            <a:pPr>
              <a:buFont typeface="Wingdings" panose="05000000000000000000" pitchFamily="2" charset="2"/>
              <a:buChar char="§"/>
            </a:pPr>
            <a:r>
              <a:rPr lang="en-IN" dirty="0">
                <a:solidFill>
                  <a:srgbClr val="000000"/>
                </a:solidFill>
                <a:latin typeface="Helvetica Neue"/>
              </a:rPr>
              <a:t>Checking the shape of data frame</a:t>
            </a:r>
          </a:p>
          <a:p>
            <a:pPr>
              <a:buFont typeface="Wingdings" panose="05000000000000000000" pitchFamily="2" charset="2"/>
              <a:buChar char="§"/>
            </a:pPr>
            <a:r>
              <a:rPr lang="en-IN" dirty="0">
                <a:solidFill>
                  <a:srgbClr val="000000"/>
                </a:solidFill>
                <a:latin typeface="Helvetica Neue"/>
              </a:rPr>
              <a:t>Descriptive statistics</a:t>
            </a:r>
          </a:p>
          <a:p>
            <a:pPr>
              <a:buFont typeface="Wingdings" panose="05000000000000000000" pitchFamily="2" charset="2"/>
              <a:buChar char="§"/>
            </a:pPr>
            <a:r>
              <a:rPr lang="en-IN" dirty="0">
                <a:solidFill>
                  <a:srgbClr val="000000"/>
                </a:solidFill>
                <a:latin typeface="Helvetica Neue"/>
              </a:rPr>
              <a:t>Handing null/missing values</a:t>
            </a:r>
          </a:p>
          <a:p>
            <a:pPr>
              <a:buFont typeface="Wingdings" panose="05000000000000000000" pitchFamily="2" charset="2"/>
              <a:buChar char="§"/>
            </a:pPr>
            <a:r>
              <a:rPr lang="en-US" dirty="0">
                <a:solidFill>
                  <a:srgbClr val="000000"/>
                </a:solidFill>
                <a:latin typeface="Helvetica Neue"/>
              </a:rPr>
              <a:t>Replacing the missing values with the most frequent value</a:t>
            </a:r>
            <a:endParaRPr lang="en-IN" dirty="0">
              <a:solidFill>
                <a:srgbClr val="000000"/>
              </a:solidFill>
              <a:latin typeface="Helvetica Neue"/>
            </a:endParaRPr>
          </a:p>
          <a:p>
            <a:pPr>
              <a:buFont typeface="Wingdings" panose="05000000000000000000" pitchFamily="2" charset="2"/>
              <a:buChar char="§"/>
            </a:pPr>
            <a:r>
              <a:rPr lang="en-US" dirty="0">
                <a:solidFill>
                  <a:srgbClr val="000000"/>
                </a:solidFill>
                <a:latin typeface="Helvetica Neue"/>
              </a:rPr>
              <a:t>Replacing the values in columns with numerical values</a:t>
            </a:r>
            <a:endParaRPr lang="en-IN" dirty="0">
              <a:solidFill>
                <a:srgbClr val="000000"/>
              </a:solidFill>
              <a:latin typeface="Helvetica Neue"/>
            </a:endParaRPr>
          </a:p>
          <a:p>
            <a:pPr>
              <a:buFont typeface="Wingdings" panose="05000000000000000000" pitchFamily="2" charset="2"/>
              <a:buChar char="§"/>
            </a:pPr>
            <a:endParaRPr lang="en-IN" dirty="0">
              <a:solidFill>
                <a:srgbClr val="000000"/>
              </a:solidFill>
              <a:latin typeface="Helvetica Neue"/>
            </a:endParaRPr>
          </a:p>
          <a:p>
            <a:pPr>
              <a:buFont typeface="Wingdings" panose="05000000000000000000" pitchFamily="2" charset="2"/>
              <a:buChar char="§"/>
            </a:pPr>
            <a:endParaRPr lang="en-IN" i="0" dirty="0">
              <a:solidFill>
                <a:srgbClr val="000000"/>
              </a:solidFill>
              <a:effectLst/>
              <a:latin typeface="Helvetica Neue"/>
            </a:endParaRPr>
          </a:p>
          <a:p>
            <a:pPr marL="0" indent="0">
              <a:buNone/>
            </a:pPr>
            <a:endParaRPr lang="en-IN" dirty="0"/>
          </a:p>
        </p:txBody>
      </p:sp>
    </p:spTree>
    <p:extLst>
      <p:ext uri="{BB962C8B-B14F-4D97-AF65-F5344CB8AC3E}">
        <p14:creationId xmlns:p14="http://schemas.microsoft.com/office/powerpoint/2010/main" val="161557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0FC5-511C-E12E-0BD2-EB3A83A919A8}"/>
              </a:ext>
            </a:extLst>
          </p:cNvPr>
          <p:cNvSpPr>
            <a:spLocks noGrp="1"/>
          </p:cNvSpPr>
          <p:nvPr>
            <p:ph type="title"/>
          </p:nvPr>
        </p:nvSpPr>
        <p:spPr>
          <a:xfrm>
            <a:off x="838200" y="436245"/>
            <a:ext cx="10515600" cy="793115"/>
          </a:xfrm>
        </p:spPr>
        <p:txBody>
          <a:bodyPr>
            <a:normAutofit fontScale="90000"/>
          </a:bodyPr>
          <a:lstStyle/>
          <a:p>
            <a:r>
              <a:rPr lang="en-IN" sz="4000" i="0" dirty="0">
                <a:solidFill>
                  <a:srgbClr val="000000"/>
                </a:solidFill>
                <a:effectLst/>
                <a:latin typeface="Helvetica Neue"/>
              </a:rPr>
              <a:t>Data Preprocessing for Model Preparation</a:t>
            </a:r>
            <a:br>
              <a:rPr lang="en-IN" sz="3200"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A3C3D4C-96BB-E1F5-AAA6-1AADD26D1BF9}"/>
              </a:ext>
            </a:extLst>
          </p:cNvPr>
          <p:cNvSpPr>
            <a:spLocks noGrp="1"/>
          </p:cNvSpPr>
          <p:nvPr>
            <p:ph idx="1"/>
          </p:nvPr>
        </p:nvSpPr>
        <p:spPr>
          <a:xfrm>
            <a:off x="838200" y="1229360"/>
            <a:ext cx="8460770" cy="570400"/>
          </a:xfrm>
        </p:spPr>
        <p:txBody>
          <a:bodyPr/>
          <a:lstStyle/>
          <a:p>
            <a:r>
              <a:rPr lang="en-US" sz="2800" dirty="0"/>
              <a:t>Replacing the values in columns with numerical values</a:t>
            </a:r>
            <a:endParaRPr lang="en-US" dirty="0"/>
          </a:p>
          <a:p>
            <a:endParaRPr lang="en-US" dirty="0"/>
          </a:p>
          <a:p>
            <a:endParaRPr lang="en-US" dirty="0"/>
          </a:p>
          <a:p>
            <a:pPr marL="0" indent="0">
              <a:buNone/>
            </a:pPr>
            <a:endParaRPr lang="en-US" dirty="0"/>
          </a:p>
          <a:p>
            <a:endParaRPr lang="en-IN" dirty="0"/>
          </a:p>
        </p:txBody>
      </p:sp>
      <p:sp>
        <p:nvSpPr>
          <p:cNvPr id="9" name="TextBox 8">
            <a:extLst>
              <a:ext uri="{FF2B5EF4-FFF2-40B4-BE49-F238E27FC236}">
                <a16:creationId xmlns:a16="http://schemas.microsoft.com/office/drawing/2014/main" id="{4D982542-6857-B3C4-BDDF-ACC4FB278F4E}"/>
              </a:ext>
            </a:extLst>
          </p:cNvPr>
          <p:cNvSpPr txBox="1"/>
          <p:nvPr/>
        </p:nvSpPr>
        <p:spPr>
          <a:xfrm>
            <a:off x="838200" y="1799760"/>
            <a:ext cx="3753016" cy="1200329"/>
          </a:xfrm>
          <a:prstGeom prst="rect">
            <a:avLst/>
          </a:prstGeom>
          <a:noFill/>
        </p:spPr>
        <p:txBody>
          <a:bodyPr wrap="square" rtlCol="0">
            <a:spAutoFit/>
          </a:bodyPr>
          <a:lstStyle/>
          <a:p>
            <a:r>
              <a:rPr lang="en-US" dirty="0">
                <a:solidFill>
                  <a:srgbClr val="374151"/>
                </a:solidFill>
                <a:latin typeface="Söhne"/>
              </a:rPr>
              <a:t>C</a:t>
            </a:r>
            <a:r>
              <a:rPr lang="en-US" b="0" i="0" dirty="0">
                <a:solidFill>
                  <a:srgbClr val="374151"/>
                </a:solidFill>
                <a:effectLst/>
                <a:latin typeface="Söhne"/>
              </a:rPr>
              <a:t>ategorical values are assigned numerical labels, converting them into a numerical format that algorithms can work with.</a:t>
            </a:r>
            <a:endParaRPr lang="en-IN" dirty="0"/>
          </a:p>
        </p:txBody>
      </p:sp>
      <p:pic>
        <p:nvPicPr>
          <p:cNvPr id="6" name="Picture 5">
            <a:extLst>
              <a:ext uri="{FF2B5EF4-FFF2-40B4-BE49-F238E27FC236}">
                <a16:creationId xmlns:a16="http://schemas.microsoft.com/office/drawing/2014/main" id="{D697DD19-DC3B-B9B7-DBEB-721589AA3A83}"/>
              </a:ext>
            </a:extLst>
          </p:cNvPr>
          <p:cNvPicPr>
            <a:picLocks noChangeAspect="1"/>
          </p:cNvPicPr>
          <p:nvPr/>
        </p:nvPicPr>
        <p:blipFill>
          <a:blip r:embed="rId2"/>
          <a:stretch>
            <a:fillRect/>
          </a:stretch>
        </p:blipFill>
        <p:spPr>
          <a:xfrm>
            <a:off x="4843757" y="1799760"/>
            <a:ext cx="6165103" cy="1254336"/>
          </a:xfrm>
          <a:prstGeom prst="rect">
            <a:avLst/>
          </a:prstGeom>
        </p:spPr>
      </p:pic>
      <p:pic>
        <p:nvPicPr>
          <p:cNvPr id="11" name="Picture 10">
            <a:extLst>
              <a:ext uri="{FF2B5EF4-FFF2-40B4-BE49-F238E27FC236}">
                <a16:creationId xmlns:a16="http://schemas.microsoft.com/office/drawing/2014/main" id="{DBDE60F7-6198-2D2B-009D-637ADCBE1754}"/>
              </a:ext>
            </a:extLst>
          </p:cNvPr>
          <p:cNvPicPr>
            <a:picLocks noChangeAspect="1"/>
          </p:cNvPicPr>
          <p:nvPr/>
        </p:nvPicPr>
        <p:blipFill>
          <a:blip r:embed="rId3"/>
          <a:stretch>
            <a:fillRect/>
          </a:stretch>
        </p:blipFill>
        <p:spPr>
          <a:xfrm>
            <a:off x="1359636" y="3054096"/>
            <a:ext cx="9472728" cy="3417644"/>
          </a:xfrm>
          <a:prstGeom prst="rect">
            <a:avLst/>
          </a:prstGeom>
        </p:spPr>
      </p:pic>
    </p:spTree>
    <p:extLst>
      <p:ext uri="{BB962C8B-B14F-4D97-AF65-F5344CB8AC3E}">
        <p14:creationId xmlns:p14="http://schemas.microsoft.com/office/powerpoint/2010/main" val="9907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0FC5-511C-E12E-0BD2-EB3A83A919A8}"/>
              </a:ext>
            </a:extLst>
          </p:cNvPr>
          <p:cNvSpPr>
            <a:spLocks noGrp="1"/>
          </p:cNvSpPr>
          <p:nvPr>
            <p:ph type="title"/>
          </p:nvPr>
        </p:nvSpPr>
        <p:spPr>
          <a:xfrm>
            <a:off x="533400" y="498998"/>
            <a:ext cx="7096076" cy="818814"/>
          </a:xfrm>
        </p:spPr>
        <p:txBody>
          <a:bodyPr>
            <a:normAutofit fontScale="90000"/>
          </a:bodyPr>
          <a:lstStyle/>
          <a:p>
            <a:r>
              <a:rPr lang="en-IN" sz="4000" dirty="0">
                <a:solidFill>
                  <a:srgbClr val="000000"/>
                </a:solidFill>
                <a:latin typeface="Helvetica Neue"/>
              </a:rPr>
              <a:t>C</a:t>
            </a:r>
            <a:r>
              <a:rPr lang="en-IN" sz="4000" i="0" dirty="0">
                <a:solidFill>
                  <a:srgbClr val="000000"/>
                </a:solidFill>
                <a:effectLst/>
                <a:latin typeface="Helvetica Neue"/>
              </a:rPr>
              <a:t>orrelation between the variables</a:t>
            </a:r>
            <a:br>
              <a:rPr lang="en-IN" sz="3200" i="0" dirty="0">
                <a:solidFill>
                  <a:srgbClr val="000000"/>
                </a:solidFill>
                <a:effectLst/>
                <a:latin typeface="Helvetica Neue"/>
              </a:rPr>
            </a:br>
            <a:endParaRPr lang="en-IN" dirty="0"/>
          </a:p>
        </p:txBody>
      </p:sp>
      <p:pic>
        <p:nvPicPr>
          <p:cNvPr id="8" name="Picture 7">
            <a:extLst>
              <a:ext uri="{FF2B5EF4-FFF2-40B4-BE49-F238E27FC236}">
                <a16:creationId xmlns:a16="http://schemas.microsoft.com/office/drawing/2014/main" id="{30872FEF-6D6B-D6BF-BDA0-AF12C77FB565}"/>
              </a:ext>
            </a:extLst>
          </p:cNvPr>
          <p:cNvPicPr>
            <a:picLocks noChangeAspect="1"/>
          </p:cNvPicPr>
          <p:nvPr/>
        </p:nvPicPr>
        <p:blipFill>
          <a:blip r:embed="rId2"/>
          <a:stretch>
            <a:fillRect/>
          </a:stretch>
        </p:blipFill>
        <p:spPr>
          <a:xfrm>
            <a:off x="734593" y="1229360"/>
            <a:ext cx="7096076" cy="5405372"/>
          </a:xfrm>
          <a:prstGeom prst="rect">
            <a:avLst/>
          </a:prstGeom>
        </p:spPr>
      </p:pic>
    </p:spTree>
    <p:extLst>
      <p:ext uri="{BB962C8B-B14F-4D97-AF65-F5344CB8AC3E}">
        <p14:creationId xmlns:p14="http://schemas.microsoft.com/office/powerpoint/2010/main" val="104599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17BB-431F-8435-1B13-C313AEBF028C}"/>
              </a:ext>
            </a:extLst>
          </p:cNvPr>
          <p:cNvSpPr>
            <a:spLocks noGrp="1"/>
          </p:cNvSpPr>
          <p:nvPr>
            <p:ph type="title"/>
          </p:nvPr>
        </p:nvSpPr>
        <p:spPr/>
        <p:txBody>
          <a:bodyPr>
            <a:normAutofit/>
          </a:bodyPr>
          <a:lstStyle/>
          <a:p>
            <a:r>
              <a:rPr lang="en-IN" sz="4000" dirty="0"/>
              <a:t>Exploratory Data Analysis(EDA)</a:t>
            </a:r>
          </a:p>
        </p:txBody>
      </p:sp>
      <p:sp>
        <p:nvSpPr>
          <p:cNvPr id="3" name="Content Placeholder 2">
            <a:extLst>
              <a:ext uri="{FF2B5EF4-FFF2-40B4-BE49-F238E27FC236}">
                <a16:creationId xmlns:a16="http://schemas.microsoft.com/office/drawing/2014/main" id="{36081B40-E3BF-7BA2-EFD1-68186DDD72F2}"/>
              </a:ext>
            </a:extLst>
          </p:cNvPr>
          <p:cNvSpPr>
            <a:spLocks noGrp="1"/>
          </p:cNvSpPr>
          <p:nvPr>
            <p:ph idx="1"/>
          </p:nvPr>
        </p:nvSpPr>
        <p:spPr>
          <a:xfrm>
            <a:off x="1130270" y="1566406"/>
            <a:ext cx="9603275" cy="4338269"/>
          </a:xfrm>
        </p:spPr>
        <p:txBody>
          <a:bodyPr>
            <a:normAutofit/>
          </a:bodyPr>
          <a:lstStyle/>
          <a:p>
            <a:pPr marL="0" indent="0">
              <a:buNone/>
            </a:pPr>
            <a:r>
              <a:rPr lang="en-US" sz="1500" dirty="0"/>
              <a:t>In the EDA , I will be looking at the data and try to understand the data. I will begin by looking at the distribution of data across the dataset, followed by visualizing the data to understand the relationship between the features and the target variable.</a:t>
            </a:r>
          </a:p>
          <a:p>
            <a:pPr>
              <a:buFont typeface="Wingdings" panose="05000000000000000000" pitchFamily="2" charset="2"/>
              <a:buChar char="§"/>
            </a:pPr>
            <a:r>
              <a:rPr lang="en-IN" sz="1500" dirty="0"/>
              <a:t>Distribution of data</a:t>
            </a:r>
          </a:p>
          <a:p>
            <a:pPr marL="0" indent="0">
              <a:buNone/>
            </a:pPr>
            <a:endParaRPr lang="en-IN" sz="1500" dirty="0"/>
          </a:p>
        </p:txBody>
      </p:sp>
      <p:pic>
        <p:nvPicPr>
          <p:cNvPr id="6" name="Picture 5">
            <a:extLst>
              <a:ext uri="{FF2B5EF4-FFF2-40B4-BE49-F238E27FC236}">
                <a16:creationId xmlns:a16="http://schemas.microsoft.com/office/drawing/2014/main" id="{8E38EF1C-114A-0A87-B8AB-86D0DC535587}"/>
              </a:ext>
            </a:extLst>
          </p:cNvPr>
          <p:cNvPicPr>
            <a:picLocks noChangeAspect="1"/>
          </p:cNvPicPr>
          <p:nvPr/>
        </p:nvPicPr>
        <p:blipFill>
          <a:blip r:embed="rId2"/>
          <a:stretch>
            <a:fillRect/>
          </a:stretch>
        </p:blipFill>
        <p:spPr>
          <a:xfrm>
            <a:off x="1130271" y="2785039"/>
            <a:ext cx="4447570" cy="3279868"/>
          </a:xfrm>
          <a:prstGeom prst="rect">
            <a:avLst/>
          </a:prstGeom>
        </p:spPr>
      </p:pic>
      <p:pic>
        <p:nvPicPr>
          <p:cNvPr id="9" name="Picture 8">
            <a:extLst>
              <a:ext uri="{FF2B5EF4-FFF2-40B4-BE49-F238E27FC236}">
                <a16:creationId xmlns:a16="http://schemas.microsoft.com/office/drawing/2014/main" id="{FDA41FFC-B6F6-EA31-BD74-1D57E2DC33D0}"/>
              </a:ext>
            </a:extLst>
          </p:cNvPr>
          <p:cNvPicPr>
            <a:picLocks noChangeAspect="1"/>
          </p:cNvPicPr>
          <p:nvPr/>
        </p:nvPicPr>
        <p:blipFill>
          <a:blip r:embed="rId3"/>
          <a:stretch>
            <a:fillRect/>
          </a:stretch>
        </p:blipFill>
        <p:spPr>
          <a:xfrm>
            <a:off x="6228752" y="2789477"/>
            <a:ext cx="4504793" cy="3115198"/>
          </a:xfrm>
          <a:prstGeom prst="rect">
            <a:avLst/>
          </a:prstGeom>
        </p:spPr>
      </p:pic>
    </p:spTree>
    <p:extLst>
      <p:ext uri="{BB962C8B-B14F-4D97-AF65-F5344CB8AC3E}">
        <p14:creationId xmlns:p14="http://schemas.microsoft.com/office/powerpoint/2010/main" val="212849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665</TotalTime>
  <Words>762</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Calibri Light</vt:lpstr>
      <vt:lpstr>Helvetica Neue</vt:lpstr>
      <vt:lpstr>inherit</vt:lpstr>
      <vt:lpstr>Söhne</vt:lpstr>
      <vt:lpstr>Wingdings</vt:lpstr>
      <vt:lpstr>Office Theme</vt:lpstr>
      <vt:lpstr>Capstone Project 2</vt:lpstr>
      <vt:lpstr>Table Of Content</vt:lpstr>
      <vt:lpstr>Introduction</vt:lpstr>
      <vt:lpstr>Problem Statement</vt:lpstr>
      <vt:lpstr>Data Dictionary</vt:lpstr>
      <vt:lpstr>Implementation </vt:lpstr>
      <vt:lpstr>Data Preprocessing for Model Preparation </vt:lpstr>
      <vt:lpstr>Correlation between the variables </vt:lpstr>
      <vt:lpstr>Exploratory Data Analysis(EDA)</vt:lpstr>
      <vt:lpstr>PowerPoint Presentation</vt:lpstr>
      <vt:lpstr>Countplots to represent the occurrence r counts of the observation present in the categorical variable</vt:lpstr>
      <vt:lpstr>PowerPoint Presentation</vt:lpstr>
      <vt:lpstr>Heatmap for Correlation</vt:lpstr>
      <vt:lpstr>Stroke Prediction </vt:lpstr>
      <vt:lpstr>Model Evaluation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dc:title>
  <dc:creator>Shreyash Niwant</dc:creator>
  <cp:lastModifiedBy>MRUNALINI SHENDE</cp:lastModifiedBy>
  <cp:revision>21</cp:revision>
  <dcterms:created xsi:type="dcterms:W3CDTF">2023-08-10T15:23:09Z</dcterms:created>
  <dcterms:modified xsi:type="dcterms:W3CDTF">2023-08-17T10:44:18Z</dcterms:modified>
</cp:coreProperties>
</file>