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Lst>
  <p:sldIdLst>
    <p:sldId id="256" r:id="rId25"/>
    <p:sldId id="257" r:id="rId26"/>
    <p:sldId id="258" r:id="rId27"/>
    <p:sldId id="259" r:id="rId28"/>
    <p:sldId id="260" r:id="rId29"/>
    <p:sldId id="261" r:id="rId30"/>
    <p:sldId id="262" r:id="rId31"/>
    <p:sldId id="264"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47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theme" Target="theme/theme1.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7717320" cy="9241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pic>
        <p:nvPicPr>
          <p:cNvPr id="4" name="Google Shape;11;p2"/>
          <p:cNvPicPr/>
          <p:nvPr/>
        </p:nvPicPr>
        <p:blipFill>
          <a:blip r:embed="rId3"/>
          <a:srcRect l="6446" t="15265" r="28409" b="40210"/>
          <a:stretch/>
        </p:blipFill>
        <p:spPr>
          <a:xfrm>
            <a:off x="4916880" y="2255040"/>
            <a:ext cx="4226760" cy="2888280"/>
          </a:xfrm>
          <a:prstGeom prst="rect">
            <a:avLst/>
          </a:prstGeom>
          <a:ln w="0">
            <a:noFill/>
          </a:ln>
        </p:spPr>
      </p:pic>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 name="Google Shape;86;p19"/>
          <p:cNvPicPr/>
          <p:nvPr/>
        </p:nvPicPr>
        <p:blipFill>
          <a:blip r:embed="rId3"/>
          <a:srcRect l="42971" t="8605" r="8129" b="53361"/>
          <a:stretch/>
        </p:blipFill>
        <p:spPr>
          <a:xfrm>
            <a:off x="0" y="2676240"/>
            <a:ext cx="3172320" cy="2466720"/>
          </a:xfrm>
          <a:prstGeom prst="rect">
            <a:avLst/>
          </a:prstGeom>
          <a:ln w="0">
            <a:noFill/>
          </a:ln>
        </p:spPr>
      </p:pic>
      <p:sp>
        <p:nvSpPr>
          <p:cNvPr id="2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95;p20"/>
          <p:cNvPicPr/>
          <p:nvPr/>
        </p:nvPicPr>
        <p:blipFill>
          <a:blip r:embed="rId3"/>
          <a:srcRect l="29900" b="52150"/>
          <a:stretch/>
        </p:blipFill>
        <p:spPr>
          <a:xfrm flipH="1">
            <a:off x="4595760" y="2036520"/>
            <a:ext cx="4548240" cy="3103920"/>
          </a:xfrm>
          <a:prstGeom prst="rect">
            <a:avLst/>
          </a:prstGeom>
          <a:ln w="0">
            <a:noFill/>
          </a:ln>
        </p:spPr>
      </p:pic>
      <p:sp>
        <p:nvSpPr>
          <p:cNvPr id="30"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13160" y="2918160"/>
            <a:ext cx="5067360" cy="15109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32" name="PlaceHolder 2"/>
          <p:cNvSpPr>
            <a:spLocks noGrp="1"/>
          </p:cNvSpPr>
          <p:nvPr>
            <p:ph type="title"/>
          </p:nvPr>
        </p:nvSpPr>
        <p:spPr>
          <a:xfrm>
            <a:off x="713160" y="1653840"/>
            <a:ext cx="113976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pic>
        <p:nvPicPr>
          <p:cNvPr id="33" name="Google Shape;15;p3"/>
          <p:cNvPicPr/>
          <p:nvPr/>
        </p:nvPicPr>
        <p:blipFill>
          <a:blip r:embed="rId3"/>
          <a:srcRect r="30128" b="37830"/>
          <a:stretch/>
        </p:blipFill>
        <p:spPr>
          <a:xfrm rot="16200000">
            <a:off x="4881240" y="235440"/>
            <a:ext cx="4533120" cy="4033440"/>
          </a:xfrm>
          <a:prstGeom prst="rect">
            <a:avLst/>
          </a:prstGeom>
          <a:ln w="0">
            <a:noFill/>
          </a:ln>
        </p:spPr>
      </p:pic>
      <p:sp>
        <p:nvSpPr>
          <p:cNvPr id="3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111;p22"/>
          <p:cNvPicPr/>
          <p:nvPr/>
        </p:nvPicPr>
        <p:blipFill>
          <a:blip r:embed="rId3"/>
          <a:srcRect l="29900" b="55808"/>
          <a:stretch/>
        </p:blipFill>
        <p:spPr>
          <a:xfrm rot="5400000" flipH="1">
            <a:off x="-874080" y="1436040"/>
            <a:ext cx="4548240" cy="2866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 name="Google Shape;113;p23"/>
          <p:cNvPicPr/>
          <p:nvPr/>
        </p:nvPicPr>
        <p:blipFill>
          <a:blip r:embed="rId3"/>
          <a:srcRect l="29900" b="52150"/>
          <a:stretch/>
        </p:blipFill>
        <p:spPr>
          <a:xfrm rot="16200000" flipH="1">
            <a:off x="5317560" y="72216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17;p4"/>
          <p:cNvPicPr/>
          <p:nvPr/>
        </p:nvPicPr>
        <p:blipFill>
          <a:blip r:embed="rId3"/>
          <a:srcRect l="45858" t="18030" r="7192" b="53365"/>
          <a:stretch/>
        </p:blipFill>
        <p:spPr>
          <a:xfrm rot="5400000">
            <a:off x="-594720" y="595080"/>
            <a:ext cx="3045600" cy="1855080"/>
          </a:xfrm>
          <a:prstGeom prst="rect">
            <a:avLst/>
          </a:prstGeom>
          <a:ln w="0">
            <a:noFill/>
          </a:ln>
        </p:spPr>
      </p:pic>
      <p:sp>
        <p:nvSpPr>
          <p:cNvPr id="42"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3" name="PlaceHolder 2"/>
          <p:cNvSpPr>
            <a:spLocks noGrp="1"/>
          </p:cNvSpPr>
          <p:nvPr>
            <p:ph type="body"/>
          </p:nvPr>
        </p:nvSpPr>
        <p:spPr>
          <a:xfrm>
            <a:off x="720000" y="1584360"/>
            <a:ext cx="5081400" cy="3019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5367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pic>
        <p:nvPicPr>
          <p:cNvPr id="47" name="Google Shape;26;p5"/>
          <p:cNvPicPr/>
          <p:nvPr/>
        </p:nvPicPr>
        <p:blipFill>
          <a:blip r:embed="rId3"/>
          <a:srcRect t="43934" r="58145" b="-38"/>
          <a:stretch/>
        </p:blipFill>
        <p:spPr>
          <a:xfrm>
            <a:off x="6428520" y="0"/>
            <a:ext cx="2715120" cy="3639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pic>
        <p:nvPicPr>
          <p:cNvPr id="52" name="Google Shape;29;p6"/>
          <p:cNvPicPr/>
          <p:nvPr/>
        </p:nvPicPr>
        <p:blipFill>
          <a:blip r:embed="rId3"/>
          <a:srcRect l="29900" b="52150"/>
          <a:stretch/>
        </p:blipFill>
        <p:spPr>
          <a:xfrm flipH="1">
            <a:off x="4595760" y="203652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5" name="PlaceHolder 2"/>
          <p:cNvSpPr>
            <a:spLocks noGrp="1"/>
          </p:cNvSpPr>
          <p:nvPr>
            <p:ph type="body"/>
          </p:nvPr>
        </p:nvSpPr>
        <p:spPr>
          <a:xfrm>
            <a:off x="4650120" y="1584360"/>
            <a:ext cx="3773520" cy="1419480"/>
          </a:xfrm>
          <a:prstGeom prst="rect">
            <a:avLst/>
          </a:prstGeom>
          <a:noFill/>
          <a:ln w="0">
            <a:noFill/>
          </a:ln>
        </p:spPr>
        <p:txBody>
          <a:bodyPr lIns="90000" tIns="45000" rIns="90000" bIns="45000" anchor="t">
            <a:normAutofit fontScale="56111"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56" name="Google Shape;34;p7"/>
          <p:cNvPicPr/>
          <p:nvPr/>
        </p:nvPicPr>
        <p:blipFill>
          <a:blip r:embed="rId3"/>
          <a:srcRect l="29900" b="52150"/>
          <a:stretch/>
        </p:blipFill>
        <p:spPr>
          <a:xfrm>
            <a:off x="0" y="2039400"/>
            <a:ext cx="4548240" cy="3103920"/>
          </a:xfrm>
          <a:prstGeom prst="rect">
            <a:avLst/>
          </a:prstGeom>
          <a:ln w="0">
            <a:noFill/>
          </a:ln>
        </p:spPr>
      </p:pic>
      <p:sp>
        <p:nvSpPr>
          <p:cNvPr id="57" name="PlaceHolder 3"/>
          <p:cNvSpPr>
            <a:spLocks noGrp="1"/>
          </p:cNvSpPr>
          <p:nvPr>
            <p:ph type="body"/>
          </p:nvPr>
        </p:nvSpPr>
        <p:spPr>
          <a:xfrm>
            <a:off x="4650120" y="3184200"/>
            <a:ext cx="3773520" cy="1419480"/>
          </a:xfrm>
          <a:prstGeom prst="rect">
            <a:avLst/>
          </a:prstGeom>
          <a:noFill/>
          <a:ln w="0">
            <a:noFill/>
          </a:ln>
        </p:spPr>
        <p:txBody>
          <a:bodyPr lIns="90000" tIns="45000" rIns="90000" bIns="45000" anchor="t">
            <a:normAutofit fontScale="56111"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8" name="Google Shape;37;p8"/>
          <p:cNvPicPr/>
          <p:nvPr/>
        </p:nvPicPr>
        <p:blipFill>
          <a:blip r:embed="rId3"/>
          <a:srcRect t="43934" r="58145" b="-38"/>
          <a:stretch/>
        </p:blipFill>
        <p:spPr>
          <a:xfrm>
            <a:off x="6428520" y="0"/>
            <a:ext cx="2715120" cy="3639960"/>
          </a:xfrm>
          <a:prstGeom prst="rect">
            <a:avLst/>
          </a:prstGeom>
          <a:ln w="0">
            <a:noFill/>
          </a:ln>
        </p:spPr>
      </p:pic>
      <p:sp>
        <p:nvSpPr>
          <p:cNvPr id="59"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Google Shape;47;p11"/>
          <p:cNvPicPr/>
          <p:nvPr/>
        </p:nvPicPr>
        <p:blipFill>
          <a:blip r:embed="rId3"/>
          <a:srcRect r="50065" b="37830"/>
          <a:stretch/>
        </p:blipFill>
        <p:spPr>
          <a:xfrm rot="16200000">
            <a:off x="5528160" y="-420840"/>
            <a:ext cx="3239280" cy="4033440"/>
          </a:xfrm>
          <a:prstGeom prst="rect">
            <a:avLst/>
          </a:prstGeom>
          <a:ln w="0">
            <a:noFill/>
          </a:ln>
        </p:spPr>
      </p:pic>
      <p:sp>
        <p:nvSpPr>
          <p:cNvPr id="6" name="PlaceHolder 1"/>
          <p:cNvSpPr>
            <a:spLocks noGrp="1"/>
          </p:cNvSpPr>
          <p:nvPr>
            <p:ph type="title"/>
          </p:nvPr>
        </p:nvSpPr>
        <p:spPr>
          <a:xfrm>
            <a:off x="713160" y="941400"/>
            <a:ext cx="5088240" cy="10447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 name="Google Shape;40;p9"/>
          <p:cNvPicPr/>
          <p:nvPr/>
        </p:nvPicPr>
        <p:blipFill>
          <a:blip r:embed="rId3"/>
          <a:srcRect l="29900" b="52150"/>
          <a:stretch/>
        </p:blipFill>
        <p:spPr>
          <a:xfrm>
            <a:off x="0" y="2039400"/>
            <a:ext cx="4548240" cy="3103920"/>
          </a:xfrm>
          <a:prstGeom prst="rect">
            <a:avLst/>
          </a:prstGeom>
          <a:ln w="0">
            <a:noFill/>
          </a:ln>
        </p:spPr>
      </p:pic>
      <p:sp>
        <p:nvSpPr>
          <p:cNvPr id="61"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3"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4" name="Google Shape;119;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6" name="Google Shape;122;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52;p13"/>
          <p:cNvPicPr/>
          <p:nvPr/>
        </p:nvPicPr>
        <p:blipFill>
          <a:blip r:embed="rId3"/>
          <a:srcRect l="29900" b="52150"/>
          <a:stretch/>
        </p:blipFill>
        <p:spPr>
          <a:xfrm rot="10800000">
            <a:off x="4595760" y="360"/>
            <a:ext cx="4548240" cy="3103920"/>
          </a:xfrm>
          <a:prstGeom prst="rect">
            <a:avLst/>
          </a:prstGeom>
          <a:ln w="0">
            <a:noFill/>
          </a:ln>
        </p:spPr>
      </p:pic>
      <p:sp>
        <p:nvSpPr>
          <p:cNvPr id="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71316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0" name="PlaceHolder 3"/>
          <p:cNvSpPr>
            <a:spLocks noGrp="1"/>
          </p:cNvSpPr>
          <p:nvPr>
            <p:ph type="title"/>
          </p:nvPr>
        </p:nvSpPr>
        <p:spPr>
          <a:xfrm>
            <a:off x="71316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1" name="PlaceHolder 4"/>
          <p:cNvSpPr>
            <a:spLocks noGrp="1"/>
          </p:cNvSpPr>
          <p:nvPr>
            <p:ph type="title"/>
          </p:nvPr>
        </p:nvSpPr>
        <p:spPr>
          <a:xfrm>
            <a:off x="334224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2" name="PlaceHolder 5"/>
          <p:cNvSpPr>
            <a:spLocks noGrp="1"/>
          </p:cNvSpPr>
          <p:nvPr>
            <p:ph type="title"/>
          </p:nvPr>
        </p:nvSpPr>
        <p:spPr>
          <a:xfrm>
            <a:off x="334224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3" name="PlaceHolder 6"/>
          <p:cNvSpPr>
            <a:spLocks noGrp="1"/>
          </p:cNvSpPr>
          <p:nvPr>
            <p:ph type="title"/>
          </p:nvPr>
        </p:nvSpPr>
        <p:spPr>
          <a:xfrm>
            <a:off x="597132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4" name="PlaceHolder 7"/>
          <p:cNvSpPr>
            <a:spLocks noGrp="1"/>
          </p:cNvSpPr>
          <p:nvPr>
            <p:ph type="title"/>
          </p:nvPr>
        </p:nvSpPr>
        <p:spPr>
          <a:xfrm>
            <a:off x="597132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 name="Google Shape;67;p14"/>
          <p:cNvPicPr/>
          <p:nvPr/>
        </p:nvPicPr>
        <p:blipFill>
          <a:blip r:embed="rId3"/>
          <a:srcRect l="29900" b="56210"/>
          <a:stretch/>
        </p:blipFill>
        <p:spPr>
          <a:xfrm rot="5400000" flipH="1">
            <a:off x="-861120" y="1449000"/>
            <a:ext cx="4548240" cy="2840400"/>
          </a:xfrm>
          <a:prstGeom prst="rect">
            <a:avLst/>
          </a:prstGeom>
          <a:ln w="0">
            <a:noFill/>
          </a:ln>
        </p:spPr>
      </p:pic>
      <p:sp>
        <p:nvSpPr>
          <p:cNvPr id="1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7" name="Google Shape;70;p15"/>
          <p:cNvPicPr/>
          <p:nvPr/>
        </p:nvPicPr>
        <p:blipFill>
          <a:blip r:embed="rId3"/>
          <a:srcRect l="29900" b="52150"/>
          <a:stretch/>
        </p:blipFill>
        <p:spPr>
          <a:xfrm rot="16200000" flipH="1">
            <a:off x="5317560" y="722160"/>
            <a:ext cx="4548240" cy="3103920"/>
          </a:xfrm>
          <a:prstGeom prst="rect">
            <a:avLst/>
          </a:prstGeom>
          <a:ln w="0">
            <a:noFill/>
          </a:ln>
        </p:spPr>
      </p:pic>
      <p:sp>
        <p:nvSpPr>
          <p:cNvPr id="1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73;p16"/>
          <p:cNvPicPr/>
          <p:nvPr/>
        </p:nvPicPr>
        <p:blipFill>
          <a:blip r:embed="rId3"/>
          <a:srcRect r="55545" b="37830"/>
          <a:stretch/>
        </p:blipFill>
        <p:spPr>
          <a:xfrm rot="5400000">
            <a:off x="585720" y="1697040"/>
            <a:ext cx="2883960" cy="4033440"/>
          </a:xfrm>
          <a:prstGeom prst="rect">
            <a:avLst/>
          </a:prstGeom>
          <a:ln w="0">
            <a:noFill/>
          </a:ln>
        </p:spPr>
      </p:pic>
      <p:sp>
        <p:nvSpPr>
          <p:cNvPr id="20" name="PlaceHolder 1"/>
          <p:cNvSpPr>
            <a:spLocks noGrp="1"/>
          </p:cNvSpPr>
          <p:nvPr>
            <p:ph type="title"/>
          </p:nvPr>
        </p:nvSpPr>
        <p:spPr>
          <a:xfrm>
            <a:off x="720000" y="539640"/>
            <a:ext cx="3597480" cy="106272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2" name="PlaceHolder 2"/>
          <p:cNvSpPr>
            <a:spLocks noGrp="1"/>
          </p:cNvSpPr>
          <p:nvPr>
            <p:ph type="body"/>
          </p:nvPr>
        </p:nvSpPr>
        <p:spPr>
          <a:xfrm>
            <a:off x="4650120" y="1584360"/>
            <a:ext cx="3773520" cy="3019320"/>
          </a:xfrm>
          <a:prstGeom prst="rect">
            <a:avLst/>
          </a:prstGeom>
          <a:noFill/>
          <a:ln w="0">
            <a:noFill/>
          </a:ln>
        </p:spPr>
        <p:txBody>
          <a:bodyPr lIns="90000" tIns="45000" rIns="90000" bIns="45000" anchor="t">
            <a:normAutofit fontScale="9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23" name="Google Shape;80;p17"/>
          <p:cNvPicPr/>
          <p:nvPr/>
        </p:nvPicPr>
        <p:blipFill>
          <a:blip r:embed="rId3"/>
          <a:srcRect l="29900" b="52150"/>
          <a:stretch/>
        </p:blipFill>
        <p:spPr>
          <a:xfrm>
            <a:off x="0" y="203940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82;p18"/>
          <p:cNvPicPr/>
          <p:nvPr/>
        </p:nvPicPr>
        <p:blipFill>
          <a:blip r:embed="rId3"/>
          <a:srcRect l="37988" t="12339" r="-8087" b="39811"/>
          <a:stretch/>
        </p:blipFill>
        <p:spPr>
          <a:xfrm flipH="1">
            <a:off x="4595760" y="2039400"/>
            <a:ext cx="4548240" cy="3103920"/>
          </a:xfrm>
          <a:prstGeom prst="rect">
            <a:avLst/>
          </a:prstGeom>
          <a:ln w="0">
            <a:noFill/>
          </a:ln>
        </p:spPr>
      </p:pic>
      <p:sp>
        <p:nvSpPr>
          <p:cNvPr id="25" name="PlaceHolder 1"/>
          <p:cNvSpPr>
            <a:spLocks noGrp="1"/>
          </p:cNvSpPr>
          <p:nvPr>
            <p:ph type="title"/>
          </p:nvPr>
        </p:nvSpPr>
        <p:spPr>
          <a:xfrm>
            <a:off x="713160" y="794520"/>
            <a:ext cx="771732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6" name="PlaceHolder 2"/>
          <p:cNvSpPr>
            <a:spLocks noGrp="1"/>
          </p:cNvSpPr>
          <p:nvPr>
            <p:ph type="body"/>
          </p:nvPr>
        </p:nvSpPr>
        <p:spPr>
          <a:xfrm>
            <a:off x="3488760" y="2398680"/>
            <a:ext cx="4941720" cy="19501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714240" y="542880"/>
            <a:ext cx="7714800" cy="923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Outfit"/>
                <a:ea typeface="Outfit"/>
              </a:rPr>
              <a:t>Agile Methodology</a:t>
            </a:r>
            <a:endParaRPr lang="fr-FR" sz="5000" b="0" strike="noStrike" spc="-1">
              <a:solidFill>
                <a:schemeClr val="dk1"/>
              </a:solidFill>
              <a:latin typeface="Arial"/>
            </a:endParaRPr>
          </a:p>
        </p:txBody>
      </p:sp>
      <p:sp>
        <p:nvSpPr>
          <p:cNvPr id="70" name="PlaceHolder 2"/>
          <p:cNvSpPr>
            <a:spLocks noGrp="1"/>
          </p:cNvSpPr>
          <p:nvPr>
            <p:ph type="subTitle"/>
          </p:nvPr>
        </p:nvSpPr>
        <p:spPr>
          <a:xfrm>
            <a:off x="714240" y="1362240"/>
            <a:ext cx="7714800" cy="40932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600" b="0" strike="noStrike" spc="-1">
                <a:solidFill>
                  <a:schemeClr val="dk1"/>
                </a:solidFill>
                <a:latin typeface="arial"/>
                <a:ea typeface="arial"/>
              </a:rPr>
              <a:t>Understanding Agile's Role in Modern Project Management</a:t>
            </a:r>
            <a:endParaRPr lang="en-US" sz="1600" b="0" strike="noStrike" spc="-1">
              <a:solidFill>
                <a:srgbClr val="000000"/>
              </a:solidFill>
              <a:latin typeface="OpenSymbol"/>
            </a:endParaRPr>
          </a:p>
        </p:txBody>
      </p:sp>
      <p:cxnSp>
        <p:nvCxnSpPr>
          <p:cNvPr id="71" name="Google Shape;131;p28"/>
          <p:cNvCxnSpPr/>
          <p:nvPr/>
        </p:nvCxnSpPr>
        <p:spPr>
          <a:xfrm>
            <a:off x="713160" y="2080440"/>
            <a:ext cx="7717680" cy="360"/>
          </a:xfrm>
          <a:prstGeom prst="straightConnector1">
            <a:avLst/>
          </a:prstGeom>
          <a:ln w="19050">
            <a:solidFill>
              <a:srgbClr val="021024"/>
            </a:solidFill>
            <a:round/>
          </a:ln>
        </p:spPr>
      </p:cxnSp>
      <p:pic>
        <p:nvPicPr>
          <p:cNvPr id="1026" name="Picture 2" descr="Agile software development: everything you need to know">
            <a:extLst>
              <a:ext uri="{FF2B5EF4-FFF2-40B4-BE49-F238E27FC236}">
                <a16:creationId xmlns:a16="http://schemas.microsoft.com/office/drawing/2014/main" id="{B7498FEF-71E1-EDB1-034A-0F0475B7F7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4405" y="2175466"/>
            <a:ext cx="5078627" cy="26027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a:solidFill>
                  <a:schemeClr val="dk1"/>
                </a:solidFill>
                <a:latin typeface="Outfit"/>
                <a:ea typeface="Outfit"/>
              </a:rPr>
              <a:t>Introduction</a:t>
            </a:r>
            <a:endParaRPr lang="fr-FR" sz="4000" b="0" strike="noStrike" spc="-1">
              <a:solidFill>
                <a:schemeClr val="dk1"/>
              </a:solidFill>
              <a:latin typeface="Arial"/>
            </a:endParaRPr>
          </a:p>
        </p:txBody>
      </p:sp>
      <p:sp>
        <p:nvSpPr>
          <p:cNvPr id="75" name="PlaceHolder 2"/>
          <p:cNvSpPr>
            <a:spLocks noGrp="1"/>
          </p:cNvSpPr>
          <p:nvPr>
            <p:ph/>
          </p:nvPr>
        </p:nvSpPr>
        <p:spPr>
          <a:xfrm>
            <a:off x="3486240" y="2400480"/>
            <a:ext cx="494316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rial"/>
                <a:ea typeface="arial"/>
              </a:rPr>
              <a:t>Agile methodology has emerged as a response to the limitations of traditional project management techniques. This presentation aims to explore Agile's definitions, principles, and benefits, shedding light on how it streamlines processes and enhances project outcomes.</a:t>
            </a:r>
            <a:endParaRPr lang="fr-FR" sz="12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714240" y="2914560"/>
            <a:ext cx="5067000" cy="1514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a:solidFill>
                  <a:schemeClr val="dk1"/>
                </a:solidFill>
                <a:latin typeface="Outfit"/>
                <a:ea typeface="Outfit"/>
              </a:rPr>
              <a:t>Agile Overview</a:t>
            </a:r>
            <a:endParaRPr lang="fr-FR" sz="4000" b="0" strike="noStrike" spc="-1">
              <a:solidFill>
                <a:schemeClr val="dk1"/>
              </a:solidFill>
              <a:latin typeface="Arial"/>
            </a:endParaRPr>
          </a:p>
        </p:txBody>
      </p:sp>
      <p:sp>
        <p:nvSpPr>
          <p:cNvPr id="77" name="PlaceHolder 2"/>
          <p:cNvSpPr>
            <a:spLocks noGrp="1"/>
          </p:cNvSpPr>
          <p:nvPr>
            <p:ph type="title"/>
          </p:nvPr>
        </p:nvSpPr>
        <p:spPr>
          <a:xfrm>
            <a:off x="714240" y="1657440"/>
            <a:ext cx="11426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dk1"/>
                </a:solidFill>
                <a:latin typeface="Outfit"/>
                <a:ea typeface="Outfit"/>
              </a:rPr>
              <a:t>01</a:t>
            </a:r>
            <a:endParaRPr lang="fr-FR" sz="6000" b="0" strike="noStrike" spc="-1">
              <a:solidFill>
                <a:schemeClr val="dk1"/>
              </a:solidFill>
              <a:latin typeface="Arial"/>
            </a:endParaRPr>
          </a:p>
        </p:txBody>
      </p:sp>
      <p:cxnSp>
        <p:nvCxnSpPr>
          <p:cNvPr id="78" name="Google Shape;168;p31"/>
          <p:cNvCxnSpPr/>
          <p:nvPr/>
        </p:nvCxnSpPr>
        <p:spPr>
          <a:xfrm>
            <a:off x="713160" y="4603680"/>
            <a:ext cx="7684920" cy="360"/>
          </a:xfrm>
          <a:prstGeom prst="straightConnector1">
            <a:avLst/>
          </a:prstGeom>
          <a:ln w="19050">
            <a:solidFill>
              <a:srgbClr val="021024"/>
            </a:solidFill>
            <a:round/>
          </a:ln>
        </p:spPr>
      </p:cxnSp>
      <p:cxnSp>
        <p:nvCxnSpPr>
          <p:cNvPr id="79" name="Google Shape;169;p31"/>
          <p:cNvCxnSpPr/>
          <p:nvPr/>
        </p:nvCxnSpPr>
        <p:spPr>
          <a:xfrm>
            <a:off x="713160" y="2743920"/>
            <a:ext cx="1140120" cy="360"/>
          </a:xfrm>
          <a:prstGeom prst="straightConnector1">
            <a:avLst/>
          </a:prstGeom>
          <a:ln w="19050">
            <a:solidFill>
              <a:srgbClr val="021024"/>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Google Shape;180;p33"/>
          <p:cNvPicPr/>
          <p:nvPr/>
        </p:nvPicPr>
        <p:blipFill>
          <a:blip r:embed="rId2"/>
          <a:srcRect l="9227" r="9239"/>
          <a:stretch/>
        </p:blipFill>
        <p:spPr>
          <a:xfrm>
            <a:off x="4650120" y="1584360"/>
            <a:ext cx="3773520" cy="3019320"/>
          </a:xfrm>
          <a:prstGeom prst="rect">
            <a:avLst/>
          </a:prstGeom>
          <a:ln w="0">
            <a:noFill/>
          </a:ln>
        </p:spPr>
      </p:pic>
      <p:sp>
        <p:nvSpPr>
          <p:cNvPr id="81"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1" strike="noStrike" spc="-1">
                <a:solidFill>
                  <a:schemeClr val="dk1"/>
                </a:solidFill>
                <a:latin typeface="Outfit"/>
                <a:ea typeface="Outfit"/>
              </a:rPr>
              <a:t>Definition of Agile</a:t>
            </a:r>
            <a:endParaRPr lang="fr-FR" sz="2600" b="0" strike="noStrike" spc="-1">
              <a:solidFill>
                <a:schemeClr val="dk1"/>
              </a:solidFill>
              <a:latin typeface="Arial"/>
            </a:endParaRPr>
          </a:p>
        </p:txBody>
      </p:sp>
      <p:sp>
        <p:nvSpPr>
          <p:cNvPr id="82" name="PlaceHolder 2"/>
          <p:cNvSpPr>
            <a:spLocks noGrp="1"/>
          </p:cNvSpPr>
          <p:nvPr>
            <p:ph type="subTitle"/>
          </p:nvPr>
        </p:nvSpPr>
        <p:spPr>
          <a:xfrm>
            <a:off x="714240" y="1581120"/>
            <a:ext cx="3771720" cy="169524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200" b="0" strike="noStrike" spc="-1" dirty="0">
                <a:solidFill>
                  <a:schemeClr val="dk1"/>
                </a:solidFill>
                <a:latin typeface="arial"/>
                <a:ea typeface="arial"/>
              </a:rPr>
              <a:t>Agile is a project management approach characterized by its iterative and incremental development strategy. </a:t>
            </a:r>
          </a:p>
          <a:p>
            <a:pPr indent="0">
              <a:lnSpc>
                <a:spcPct val="100000"/>
              </a:lnSpc>
              <a:buNone/>
              <a:tabLst>
                <a:tab pos="0" algn="l"/>
              </a:tabLst>
            </a:pPr>
            <a:r>
              <a:rPr lang="en" sz="1200" b="0" strike="noStrike" spc="-1" dirty="0">
                <a:solidFill>
                  <a:schemeClr val="dk1"/>
                </a:solidFill>
                <a:latin typeface="arial"/>
                <a:ea typeface="arial"/>
              </a:rPr>
              <a:t>It promotes flexibility and collaboration, allowing teams to adapt quickly to changing requirements. Agile empowers teams to deliver smaller portions of work rapidly and gather feedback to improve subsequent iterations.</a:t>
            </a:r>
            <a:endParaRPr lang="en-US" sz="1200" b="0" strike="noStrike" spc="-1" dirty="0">
              <a:solidFill>
                <a:srgbClr val="000000"/>
              </a:solidFill>
              <a:latin typeface="OpenSymbol"/>
            </a:endParaRPr>
          </a:p>
        </p:txBody>
      </p:sp>
      <p:cxnSp>
        <p:nvCxnSpPr>
          <p:cNvPr id="83"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a:solidFill>
                  <a:schemeClr val="dk1"/>
                </a:solidFill>
                <a:latin typeface="Outfit"/>
                <a:ea typeface="Outfit"/>
              </a:rPr>
              <a:t>Core Principles of Agile</a:t>
            </a:r>
            <a:endParaRPr lang="fr-FR" sz="4000" b="0" strike="noStrike" spc="-1">
              <a:solidFill>
                <a:schemeClr val="dk1"/>
              </a:solidFill>
              <a:latin typeface="Arial"/>
            </a:endParaRPr>
          </a:p>
        </p:txBody>
      </p:sp>
      <p:sp>
        <p:nvSpPr>
          <p:cNvPr id="85" name="PlaceHolder 2"/>
          <p:cNvSpPr>
            <a:spLocks noGrp="1"/>
          </p:cNvSpPr>
          <p:nvPr>
            <p:ph/>
          </p:nvPr>
        </p:nvSpPr>
        <p:spPr>
          <a:xfrm>
            <a:off x="3486240" y="2400480"/>
            <a:ext cx="4943160" cy="1952280"/>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 sz="1200" b="0" strike="noStrike" spc="-1" dirty="0">
                <a:solidFill>
                  <a:schemeClr val="dk1"/>
                </a:solidFill>
                <a:latin typeface="arial"/>
                <a:ea typeface="arial"/>
              </a:rPr>
              <a:t>The core principles of Agile are encapsulated in the Agile Manifesto, which emphasizes </a:t>
            </a:r>
          </a:p>
          <a:p>
            <a:pPr indent="0">
              <a:lnSpc>
                <a:spcPct val="100000"/>
              </a:lnSpc>
              <a:buNone/>
              <a:tabLst>
                <a:tab pos="0" algn="l"/>
              </a:tabLst>
            </a:pPr>
            <a:r>
              <a:rPr lang="en" sz="1200" spc="-1" dirty="0">
                <a:solidFill>
                  <a:schemeClr val="dk1"/>
                </a:solidFill>
                <a:latin typeface="arial"/>
                <a:ea typeface="arial"/>
              </a:rPr>
              <a:t>1.</a:t>
            </a:r>
            <a:r>
              <a:rPr lang="en" sz="1200" b="0" strike="noStrike" spc="-1" dirty="0">
                <a:solidFill>
                  <a:schemeClr val="dk1"/>
                </a:solidFill>
                <a:latin typeface="arial"/>
                <a:ea typeface="arial"/>
              </a:rPr>
              <a:t>individuals and interactions,</a:t>
            </a:r>
          </a:p>
          <a:p>
            <a:pPr indent="0">
              <a:lnSpc>
                <a:spcPct val="100000"/>
              </a:lnSpc>
              <a:buNone/>
              <a:tabLst>
                <a:tab pos="0" algn="l"/>
              </a:tabLst>
            </a:pPr>
            <a:r>
              <a:rPr lang="en" sz="1200" spc="-1" dirty="0">
                <a:solidFill>
                  <a:schemeClr val="dk1"/>
                </a:solidFill>
                <a:latin typeface="arial"/>
                <a:ea typeface="arial"/>
              </a:rPr>
              <a:t>2.</a:t>
            </a:r>
            <a:r>
              <a:rPr lang="en" sz="1200" b="0" strike="noStrike" spc="-1" dirty="0">
                <a:solidFill>
                  <a:schemeClr val="dk1"/>
                </a:solidFill>
                <a:latin typeface="arial"/>
                <a:ea typeface="arial"/>
              </a:rPr>
              <a:t> working software,</a:t>
            </a:r>
          </a:p>
          <a:p>
            <a:pPr indent="0">
              <a:lnSpc>
                <a:spcPct val="100000"/>
              </a:lnSpc>
              <a:buNone/>
              <a:tabLst>
                <a:tab pos="0" algn="l"/>
              </a:tabLst>
            </a:pPr>
            <a:r>
              <a:rPr lang="en" sz="1200" b="0" strike="noStrike" spc="-1" dirty="0">
                <a:solidFill>
                  <a:schemeClr val="dk1"/>
                </a:solidFill>
                <a:latin typeface="arial"/>
                <a:ea typeface="arial"/>
              </a:rPr>
              <a:t>3. customer collaboration, and responding to change.</a:t>
            </a:r>
          </a:p>
          <a:p>
            <a:pPr indent="0">
              <a:lnSpc>
                <a:spcPct val="100000"/>
              </a:lnSpc>
              <a:buNone/>
              <a:tabLst>
                <a:tab pos="0" algn="l"/>
              </a:tabLst>
            </a:pPr>
            <a:r>
              <a:rPr lang="en" sz="1200" b="0" strike="noStrike" spc="-1" dirty="0">
                <a:solidFill>
                  <a:schemeClr val="dk1"/>
                </a:solidFill>
                <a:latin typeface="arial"/>
                <a:ea typeface="arial"/>
              </a:rPr>
              <a:t> Agile encourages a culture of continuous improvement, where regular reflections and adjustments to processes foster enhanced productivity and quality.</a:t>
            </a:r>
            <a:endParaRPr lang="fr-FR" sz="12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a:solidFill>
                  <a:schemeClr val="dk1"/>
                </a:solidFill>
                <a:latin typeface="Outfit"/>
                <a:ea typeface="Outfit"/>
              </a:rPr>
              <a:t>Benefits of Agile Methodology</a:t>
            </a:r>
            <a:endParaRPr lang="fr-FR" sz="4000" b="0" strike="noStrike" spc="-1">
              <a:solidFill>
                <a:schemeClr val="dk1"/>
              </a:solidFill>
              <a:latin typeface="Arial"/>
            </a:endParaRPr>
          </a:p>
        </p:txBody>
      </p:sp>
      <p:sp>
        <p:nvSpPr>
          <p:cNvPr id="87" name="PlaceHolder 2"/>
          <p:cNvSpPr>
            <a:spLocks noGrp="1"/>
          </p:cNvSpPr>
          <p:nvPr>
            <p:ph/>
          </p:nvPr>
        </p:nvSpPr>
        <p:spPr>
          <a:xfrm>
            <a:off x="3486240" y="2400480"/>
            <a:ext cx="4943160" cy="195228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200" b="0" strike="noStrike" spc="-1" dirty="0">
                <a:solidFill>
                  <a:schemeClr val="dk1"/>
                </a:solidFill>
                <a:latin typeface="arial"/>
                <a:ea typeface="arial"/>
              </a:rPr>
              <a:t>Agile methodology offers numerous benefits that enhance project performance. </a:t>
            </a:r>
          </a:p>
          <a:p>
            <a:pPr indent="0">
              <a:lnSpc>
                <a:spcPct val="100000"/>
              </a:lnSpc>
              <a:buNone/>
              <a:tabLst>
                <a:tab pos="0" algn="l"/>
              </a:tabLst>
            </a:pPr>
            <a:r>
              <a:rPr lang="en" sz="1200" spc="-1" dirty="0">
                <a:solidFill>
                  <a:schemeClr val="dk1"/>
                </a:solidFill>
                <a:latin typeface="arial"/>
                <a:ea typeface="arial"/>
              </a:rPr>
              <a:t>1.</a:t>
            </a:r>
            <a:r>
              <a:rPr lang="en" sz="1200" b="0" strike="noStrike" spc="-1" dirty="0">
                <a:solidFill>
                  <a:schemeClr val="dk1"/>
                </a:solidFill>
                <a:latin typeface="arial"/>
                <a:ea typeface="arial"/>
              </a:rPr>
              <a:t>It enables teams to respond swiftly to customer feedback and changing market conditions, fostering an adaptive environment. 2.Agile's incremental approach allows for continuous delivery of value and improved product quality. </a:t>
            </a:r>
          </a:p>
          <a:p>
            <a:pPr indent="0">
              <a:lnSpc>
                <a:spcPct val="100000"/>
              </a:lnSpc>
              <a:buNone/>
              <a:tabLst>
                <a:tab pos="0" algn="l"/>
              </a:tabLst>
            </a:pPr>
            <a:r>
              <a:rPr lang="en" sz="1200" b="0" strike="noStrike" spc="-1" dirty="0">
                <a:solidFill>
                  <a:schemeClr val="dk1"/>
                </a:solidFill>
                <a:latin typeface="arial"/>
                <a:ea typeface="arial"/>
              </a:rPr>
              <a:t>3.Enhanced collaboration among team members leads to increased engagement and ownership, ultimately resulting in faster project timelines.</a:t>
            </a:r>
            <a:endParaRPr lang="fr-FR" sz="12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714240" y="2914560"/>
            <a:ext cx="5067000" cy="1514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a:solidFill>
                  <a:schemeClr val="dk1"/>
                </a:solidFill>
                <a:latin typeface="Outfit"/>
                <a:ea typeface="Outfit"/>
              </a:rPr>
              <a:t>Comparison with Traditional Methods</a:t>
            </a:r>
            <a:endParaRPr lang="fr-FR" sz="4000" b="0" strike="noStrike" spc="-1">
              <a:solidFill>
                <a:schemeClr val="dk1"/>
              </a:solidFill>
              <a:latin typeface="Arial"/>
            </a:endParaRPr>
          </a:p>
        </p:txBody>
      </p:sp>
      <p:sp>
        <p:nvSpPr>
          <p:cNvPr id="89" name="PlaceHolder 2"/>
          <p:cNvSpPr>
            <a:spLocks noGrp="1"/>
          </p:cNvSpPr>
          <p:nvPr>
            <p:ph type="title"/>
          </p:nvPr>
        </p:nvSpPr>
        <p:spPr>
          <a:xfrm>
            <a:off x="714240" y="1657440"/>
            <a:ext cx="11426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dk1"/>
                </a:solidFill>
                <a:latin typeface="Outfit"/>
                <a:ea typeface="Outfit"/>
              </a:rPr>
              <a:t>02</a:t>
            </a:r>
            <a:endParaRPr lang="fr-FR" sz="6000" b="0" strike="noStrike" spc="-1">
              <a:solidFill>
                <a:schemeClr val="dk1"/>
              </a:solidFill>
              <a:latin typeface="Arial"/>
            </a:endParaRPr>
          </a:p>
        </p:txBody>
      </p:sp>
      <p:cxnSp>
        <p:nvCxnSpPr>
          <p:cNvPr id="90" name="Google Shape;168;p31"/>
          <p:cNvCxnSpPr/>
          <p:nvPr/>
        </p:nvCxnSpPr>
        <p:spPr>
          <a:xfrm>
            <a:off x="713160" y="4603680"/>
            <a:ext cx="7684920" cy="360"/>
          </a:xfrm>
          <a:prstGeom prst="straightConnector1">
            <a:avLst/>
          </a:prstGeom>
          <a:ln w="19050">
            <a:solidFill>
              <a:srgbClr val="021024"/>
            </a:solidFill>
            <a:round/>
          </a:ln>
        </p:spPr>
      </p:cxnSp>
      <p:cxnSp>
        <p:nvCxnSpPr>
          <p:cNvPr id="91" name="Google Shape;169;p31"/>
          <p:cNvCxnSpPr/>
          <p:nvPr/>
        </p:nvCxnSpPr>
        <p:spPr>
          <a:xfrm>
            <a:off x="713160" y="2743920"/>
            <a:ext cx="1140120" cy="360"/>
          </a:xfrm>
          <a:prstGeom prst="straightConnector1">
            <a:avLst/>
          </a:prstGeom>
          <a:ln w="19050">
            <a:solidFill>
              <a:srgbClr val="021024"/>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a:solidFill>
                  <a:schemeClr val="dk1"/>
                </a:solidFill>
                <a:latin typeface="Outfit"/>
                <a:ea typeface="Outfit"/>
              </a:rPr>
              <a:t>Agile's Advantages Over Traditional</a:t>
            </a:r>
            <a:endParaRPr lang="fr-FR" sz="4000" b="0" strike="noStrike" spc="-1">
              <a:solidFill>
                <a:schemeClr val="dk1"/>
              </a:solidFill>
              <a:latin typeface="Arial"/>
            </a:endParaRPr>
          </a:p>
        </p:txBody>
      </p:sp>
      <p:sp>
        <p:nvSpPr>
          <p:cNvPr id="97" name="PlaceHolder 2"/>
          <p:cNvSpPr>
            <a:spLocks noGrp="1"/>
          </p:cNvSpPr>
          <p:nvPr>
            <p:ph/>
          </p:nvPr>
        </p:nvSpPr>
        <p:spPr>
          <a:xfrm>
            <a:off x="342122" y="1885653"/>
            <a:ext cx="8087278" cy="2219815"/>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rial"/>
                <a:ea typeface="arial"/>
              </a:rPr>
              <a:t>Agile methodologies provide several advantages over traditional approaches, including flexibility, faster time to market, and enhanced collaboration. Unlike traditional methods, Agile promotes iterative progress, allowing teams to incorporate feedback continuously. This results in better alignment with customer needs and higher satisfaction levels. Agile also encourages cross-functional teamwork, leading to innovative solutions that address complex problems.</a:t>
            </a:r>
          </a:p>
          <a:p>
            <a:pPr indent="0">
              <a:lnSpc>
                <a:spcPct val="100000"/>
              </a:lnSpc>
              <a:buNone/>
              <a:tabLst>
                <a:tab pos="0" algn="l"/>
              </a:tabLst>
            </a:pPr>
            <a:endParaRPr lang="en" sz="1200" b="0" strike="noStrike" spc="-1" dirty="0">
              <a:solidFill>
                <a:schemeClr val="dk1"/>
              </a:solidFill>
              <a:latin typeface="arial"/>
              <a:ea typeface="arial"/>
            </a:endParaRPr>
          </a:p>
          <a:p>
            <a:pPr indent="0">
              <a:lnSpc>
                <a:spcPct val="100000"/>
              </a:lnSpc>
              <a:buNone/>
              <a:tabLst>
                <a:tab pos="0" algn="l"/>
              </a:tabLst>
            </a:pPr>
            <a:endParaRPr lang="fr-FR" sz="1200" b="0" strike="noStrike" spc="-1" dirty="0">
              <a:solidFill>
                <a:srgbClr val="000000"/>
              </a:solidFill>
              <a:latin typeface="Arial"/>
            </a:endParaRPr>
          </a:p>
        </p:txBody>
      </p:sp>
      <p:sp>
        <p:nvSpPr>
          <p:cNvPr id="2" name="AutoShape 2" descr="Agile vs Traditional Project Management: A Guide for Modern Leaders -  SixSigma.us">
            <a:extLst>
              <a:ext uri="{FF2B5EF4-FFF2-40B4-BE49-F238E27FC236}">
                <a16:creationId xmlns:a16="http://schemas.microsoft.com/office/drawing/2014/main" id="{816A7BBB-D6E4-9197-04B7-1B811C253636}"/>
              </a:ext>
            </a:extLst>
          </p:cNvPr>
          <p:cNvSpPr>
            <a:spLocks noChangeAspect="1" noChangeArrowheads="1"/>
          </p:cNvSpPr>
          <p:nvPr/>
        </p:nvSpPr>
        <p:spPr bwMode="auto">
          <a:xfrm>
            <a:off x="4386834" y="2424450"/>
            <a:ext cx="337565" cy="2704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E77D4161-4B16-F9D7-6C01-CE15D3970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851" y="2774950"/>
            <a:ext cx="3949700" cy="1869572"/>
          </a:xfrm>
          <a:prstGeom prst="rect">
            <a:avLst/>
          </a:prstGeom>
        </p:spPr>
      </p:pic>
    </p:spTree>
  </p:cSld>
  <p:clrMapOvr>
    <a:masterClrMapping/>
  </p:clrMapOvr>
</p:sld>
</file>

<file path=ppt/theme/theme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312</Words>
  <Application>Microsoft Office PowerPoint</Application>
  <PresentationFormat>On-screen Show (16:9)</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24</vt:i4>
      </vt:variant>
      <vt:variant>
        <vt:lpstr>Slide Titles</vt:lpstr>
      </vt:variant>
      <vt:variant>
        <vt:i4>8</vt:i4>
      </vt:variant>
    </vt:vector>
  </HeadingPairs>
  <TitlesOfParts>
    <vt:vector size="38" baseType="lpstr">
      <vt:lpstr>Arial</vt:lpstr>
      <vt:lpstr>Arial</vt:lpstr>
      <vt:lpstr>OpenSymbol</vt:lpstr>
      <vt:lpstr>Outfit</vt:lpstr>
      <vt:lpstr>Symbol</vt:lpstr>
      <vt:lpstr>Wingdings</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Slidesgo Final Pages</vt:lpstr>
      <vt:lpstr>Slidesgo Final Pages</vt:lpstr>
      <vt:lpstr>Slidesgo Final Pages</vt:lpstr>
      <vt:lpstr>Agile Methodology</vt:lpstr>
      <vt:lpstr>Introduction</vt:lpstr>
      <vt:lpstr>Agile Overview</vt:lpstr>
      <vt:lpstr>Definition of Agile</vt:lpstr>
      <vt:lpstr>Core Principles of Agile</vt:lpstr>
      <vt:lpstr>Benefits of Agile Methodology</vt:lpstr>
      <vt:lpstr>Comparison with Traditional Methods</vt:lpstr>
      <vt:lpstr>Agile's Advantages Over Traditional</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MRUNALINI GAMPALA</cp:lastModifiedBy>
  <cp:revision>1</cp:revision>
  <dcterms:modified xsi:type="dcterms:W3CDTF">2025-04-28T05:20:20Z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2025-04-28T04:46:55Z</dcterms:created>
  <dc:creator>Unknown Creator</dc:creator>
  <dc:description/>
  <dc:language>en-US</dc:language>
  <cp:lastModifiedBy>Unknown Creator</cp:lastModifiedBy>
  <dcterms:modified xsi:type="dcterms:W3CDTF">2025-04-28T04:46:55Z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