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6" r:id="rId9"/>
    <p:sldMasterId id="2147483668" r:id="rId10"/>
    <p:sldMasterId id="2147483670"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Lst>
  <p:sldIdLst>
    <p:sldId id="256" r:id="rId24"/>
    <p:sldId id="258" r:id="rId25"/>
    <p:sldId id="259" r:id="rId26"/>
    <p:sldId id="262" r:id="rId27"/>
    <p:sldId id="263" r:id="rId28"/>
    <p:sldId id="266" r:id="rId29"/>
    <p:sldId id="267"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2" d="100"/>
          <a:sy n="152" d="100"/>
        </p:scale>
        <p:origin x="44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4"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7717320" cy="9241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pic>
        <p:nvPicPr>
          <p:cNvPr id="4" name="Google Shape;11;p2"/>
          <p:cNvPicPr/>
          <p:nvPr/>
        </p:nvPicPr>
        <p:blipFill>
          <a:blip r:embed="rId3"/>
          <a:srcRect l="6446" t="15265" r="28409" b="40210"/>
          <a:stretch/>
        </p:blipFill>
        <p:spPr>
          <a:xfrm>
            <a:off x="4916880" y="2255040"/>
            <a:ext cx="4226760" cy="2888280"/>
          </a:xfrm>
          <a:prstGeom prst="rect">
            <a:avLst/>
          </a:prstGeom>
          <a:ln w="0">
            <a:noFill/>
          </a:ln>
        </p:spPr>
      </p:pic>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95;p20"/>
          <p:cNvPicPr/>
          <p:nvPr/>
        </p:nvPicPr>
        <p:blipFill>
          <a:blip r:embed="rId3"/>
          <a:srcRect l="29900" b="52150"/>
          <a:stretch/>
        </p:blipFill>
        <p:spPr>
          <a:xfrm flipH="1">
            <a:off x="4595760" y="2036520"/>
            <a:ext cx="4548240" cy="3103920"/>
          </a:xfrm>
          <a:prstGeom prst="rect">
            <a:avLst/>
          </a:prstGeom>
          <a:ln w="0">
            <a:noFill/>
          </a:ln>
        </p:spPr>
      </p:pic>
      <p:sp>
        <p:nvSpPr>
          <p:cNvPr id="30"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13160" y="2918160"/>
            <a:ext cx="5067360" cy="15109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32" name="PlaceHolder 2"/>
          <p:cNvSpPr>
            <a:spLocks noGrp="1"/>
          </p:cNvSpPr>
          <p:nvPr>
            <p:ph type="title"/>
          </p:nvPr>
        </p:nvSpPr>
        <p:spPr>
          <a:xfrm>
            <a:off x="713160" y="1653840"/>
            <a:ext cx="1139760" cy="9154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pic>
        <p:nvPicPr>
          <p:cNvPr id="33" name="Google Shape;15;p3"/>
          <p:cNvPicPr/>
          <p:nvPr/>
        </p:nvPicPr>
        <p:blipFill>
          <a:blip r:embed="rId3"/>
          <a:srcRect r="30128" b="37830"/>
          <a:stretch/>
        </p:blipFill>
        <p:spPr>
          <a:xfrm rot="16200000">
            <a:off x="4881240" y="235440"/>
            <a:ext cx="4533120" cy="4033440"/>
          </a:xfrm>
          <a:prstGeom prst="rect">
            <a:avLst/>
          </a:prstGeom>
          <a:ln w="0">
            <a:noFill/>
          </a:ln>
        </p:spPr>
      </p:pic>
      <p:sp>
        <p:nvSpPr>
          <p:cNvPr id="3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111;p22"/>
          <p:cNvPicPr/>
          <p:nvPr/>
        </p:nvPicPr>
        <p:blipFill>
          <a:blip r:embed="rId3"/>
          <a:srcRect l="29900" b="55808"/>
          <a:stretch/>
        </p:blipFill>
        <p:spPr>
          <a:xfrm rot="5400000" flipH="1">
            <a:off x="-874080" y="1436040"/>
            <a:ext cx="4548240" cy="2866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0" name="Google Shape;113;p23"/>
          <p:cNvPicPr/>
          <p:nvPr/>
        </p:nvPicPr>
        <p:blipFill>
          <a:blip r:embed="rId3"/>
          <a:srcRect l="29900" b="52150"/>
          <a:stretch/>
        </p:blipFill>
        <p:spPr>
          <a:xfrm rot="16200000" flipH="1">
            <a:off x="5317560" y="72216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1" name="Google Shape;17;p4"/>
          <p:cNvPicPr/>
          <p:nvPr/>
        </p:nvPicPr>
        <p:blipFill>
          <a:blip r:embed="rId3"/>
          <a:srcRect l="45858" t="18030" r="7192" b="53365"/>
          <a:stretch/>
        </p:blipFill>
        <p:spPr>
          <a:xfrm rot="5400000">
            <a:off x="-594720" y="595080"/>
            <a:ext cx="3045600" cy="1855080"/>
          </a:xfrm>
          <a:prstGeom prst="rect">
            <a:avLst/>
          </a:prstGeom>
          <a:ln w="0">
            <a:noFill/>
          </a:ln>
        </p:spPr>
      </p:pic>
      <p:sp>
        <p:nvSpPr>
          <p:cNvPr id="42"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3" name="PlaceHolder 2"/>
          <p:cNvSpPr>
            <a:spLocks noGrp="1"/>
          </p:cNvSpPr>
          <p:nvPr>
            <p:ph type="body"/>
          </p:nvPr>
        </p:nvSpPr>
        <p:spPr>
          <a:xfrm>
            <a:off x="720000" y="1584360"/>
            <a:ext cx="5081400" cy="3019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5367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pic>
        <p:nvPicPr>
          <p:cNvPr id="47" name="Google Shape;26;p5"/>
          <p:cNvPicPr/>
          <p:nvPr/>
        </p:nvPicPr>
        <p:blipFill>
          <a:blip r:embed="rId3"/>
          <a:srcRect t="43934" r="58145" b="-38"/>
          <a:stretch/>
        </p:blipFill>
        <p:spPr>
          <a:xfrm>
            <a:off x="6428520" y="0"/>
            <a:ext cx="2715120" cy="3639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pic>
        <p:nvPicPr>
          <p:cNvPr id="52" name="Google Shape;29;p6"/>
          <p:cNvPicPr/>
          <p:nvPr/>
        </p:nvPicPr>
        <p:blipFill>
          <a:blip r:embed="rId3"/>
          <a:srcRect l="29900" b="52150"/>
          <a:stretch/>
        </p:blipFill>
        <p:spPr>
          <a:xfrm flipH="1">
            <a:off x="4595760" y="203652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5" name="PlaceHolder 2"/>
          <p:cNvSpPr>
            <a:spLocks noGrp="1"/>
          </p:cNvSpPr>
          <p:nvPr>
            <p:ph type="body"/>
          </p:nvPr>
        </p:nvSpPr>
        <p:spPr>
          <a:xfrm>
            <a:off x="4650120" y="1584360"/>
            <a:ext cx="3773520" cy="1419480"/>
          </a:xfrm>
          <a:prstGeom prst="rect">
            <a:avLst/>
          </a:prstGeom>
          <a:noFill/>
          <a:ln w="0">
            <a:noFill/>
          </a:ln>
        </p:spPr>
        <p:txBody>
          <a:bodyPr lIns="90000" tIns="45000" rIns="90000" bIns="45000" anchor="t">
            <a:normAutofit fontScale="56111"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pic>
        <p:nvPicPr>
          <p:cNvPr id="56" name="Google Shape;34;p7"/>
          <p:cNvPicPr/>
          <p:nvPr/>
        </p:nvPicPr>
        <p:blipFill>
          <a:blip r:embed="rId3"/>
          <a:srcRect l="29900" b="52150"/>
          <a:stretch/>
        </p:blipFill>
        <p:spPr>
          <a:xfrm>
            <a:off x="0" y="2039400"/>
            <a:ext cx="4548240" cy="3103920"/>
          </a:xfrm>
          <a:prstGeom prst="rect">
            <a:avLst/>
          </a:prstGeom>
          <a:ln w="0">
            <a:noFill/>
          </a:ln>
        </p:spPr>
      </p:pic>
      <p:sp>
        <p:nvSpPr>
          <p:cNvPr id="57" name="PlaceHolder 3"/>
          <p:cNvSpPr>
            <a:spLocks noGrp="1"/>
          </p:cNvSpPr>
          <p:nvPr>
            <p:ph type="body"/>
          </p:nvPr>
        </p:nvSpPr>
        <p:spPr>
          <a:xfrm>
            <a:off x="4650120" y="3184200"/>
            <a:ext cx="3773520" cy="1419480"/>
          </a:xfrm>
          <a:prstGeom prst="rect">
            <a:avLst/>
          </a:prstGeom>
          <a:noFill/>
          <a:ln w="0">
            <a:noFill/>
          </a:ln>
        </p:spPr>
        <p:txBody>
          <a:bodyPr lIns="90000" tIns="45000" rIns="90000" bIns="45000" anchor="t">
            <a:normAutofit fontScale="56111"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8" name="Google Shape;37;p8"/>
          <p:cNvPicPr/>
          <p:nvPr/>
        </p:nvPicPr>
        <p:blipFill>
          <a:blip r:embed="rId3"/>
          <a:srcRect t="43934" r="58145" b="-38"/>
          <a:stretch/>
        </p:blipFill>
        <p:spPr>
          <a:xfrm>
            <a:off x="6428520" y="0"/>
            <a:ext cx="2715120" cy="3639960"/>
          </a:xfrm>
          <a:prstGeom prst="rect">
            <a:avLst/>
          </a:prstGeom>
          <a:ln w="0">
            <a:noFill/>
          </a:ln>
        </p:spPr>
      </p:pic>
      <p:sp>
        <p:nvSpPr>
          <p:cNvPr id="59"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 name="Google Shape;40;p9"/>
          <p:cNvPicPr/>
          <p:nvPr/>
        </p:nvPicPr>
        <p:blipFill>
          <a:blip r:embed="rId3"/>
          <a:srcRect l="29900" b="52150"/>
          <a:stretch/>
        </p:blipFill>
        <p:spPr>
          <a:xfrm>
            <a:off x="0" y="2039400"/>
            <a:ext cx="4548240" cy="3103920"/>
          </a:xfrm>
          <a:prstGeom prst="rect">
            <a:avLst/>
          </a:prstGeom>
          <a:ln w="0">
            <a:noFill/>
          </a:ln>
        </p:spPr>
      </p:pic>
      <p:sp>
        <p:nvSpPr>
          <p:cNvPr id="61"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Google Shape;47;p11"/>
          <p:cNvPicPr/>
          <p:nvPr/>
        </p:nvPicPr>
        <p:blipFill>
          <a:blip r:embed="rId3"/>
          <a:srcRect r="50065" b="37830"/>
          <a:stretch/>
        </p:blipFill>
        <p:spPr>
          <a:xfrm rot="16200000">
            <a:off x="5528160" y="-420840"/>
            <a:ext cx="3239280" cy="4033440"/>
          </a:xfrm>
          <a:prstGeom prst="rect">
            <a:avLst/>
          </a:prstGeom>
          <a:ln w="0">
            <a:noFill/>
          </a:ln>
        </p:spPr>
      </p:pic>
      <p:sp>
        <p:nvSpPr>
          <p:cNvPr id="6" name="PlaceHolder 1"/>
          <p:cNvSpPr>
            <a:spLocks noGrp="1"/>
          </p:cNvSpPr>
          <p:nvPr>
            <p:ph type="title"/>
          </p:nvPr>
        </p:nvSpPr>
        <p:spPr>
          <a:xfrm>
            <a:off x="713160" y="941400"/>
            <a:ext cx="5088240" cy="10447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3"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2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4" name="Google Shape;119;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6" name="Google Shape;122;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8"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52;p13"/>
          <p:cNvPicPr/>
          <p:nvPr/>
        </p:nvPicPr>
        <p:blipFill>
          <a:blip r:embed="rId3"/>
          <a:srcRect l="29900" b="52150"/>
          <a:stretch/>
        </p:blipFill>
        <p:spPr>
          <a:xfrm rot="10800000">
            <a:off x="4595760" y="360"/>
            <a:ext cx="4548240" cy="3103920"/>
          </a:xfrm>
          <a:prstGeom prst="rect">
            <a:avLst/>
          </a:prstGeom>
          <a:ln w="0">
            <a:noFill/>
          </a:ln>
        </p:spPr>
      </p:pic>
      <p:sp>
        <p:nvSpPr>
          <p:cNvPr id="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9" name="PlaceHolder 2"/>
          <p:cNvSpPr>
            <a:spLocks noGrp="1"/>
          </p:cNvSpPr>
          <p:nvPr>
            <p:ph type="title"/>
          </p:nvPr>
        </p:nvSpPr>
        <p:spPr>
          <a:xfrm>
            <a:off x="71316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0" name="PlaceHolder 3"/>
          <p:cNvSpPr>
            <a:spLocks noGrp="1"/>
          </p:cNvSpPr>
          <p:nvPr>
            <p:ph type="title"/>
          </p:nvPr>
        </p:nvSpPr>
        <p:spPr>
          <a:xfrm>
            <a:off x="71316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1" name="PlaceHolder 4"/>
          <p:cNvSpPr>
            <a:spLocks noGrp="1"/>
          </p:cNvSpPr>
          <p:nvPr>
            <p:ph type="title"/>
          </p:nvPr>
        </p:nvSpPr>
        <p:spPr>
          <a:xfrm>
            <a:off x="334224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2" name="PlaceHolder 5"/>
          <p:cNvSpPr>
            <a:spLocks noGrp="1"/>
          </p:cNvSpPr>
          <p:nvPr>
            <p:ph type="title"/>
          </p:nvPr>
        </p:nvSpPr>
        <p:spPr>
          <a:xfrm>
            <a:off x="334224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3" name="PlaceHolder 6"/>
          <p:cNvSpPr>
            <a:spLocks noGrp="1"/>
          </p:cNvSpPr>
          <p:nvPr>
            <p:ph type="title"/>
          </p:nvPr>
        </p:nvSpPr>
        <p:spPr>
          <a:xfrm>
            <a:off x="597132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4" name="PlaceHolder 7"/>
          <p:cNvSpPr>
            <a:spLocks noGrp="1"/>
          </p:cNvSpPr>
          <p:nvPr>
            <p:ph type="title"/>
          </p:nvPr>
        </p:nvSpPr>
        <p:spPr>
          <a:xfrm>
            <a:off x="597132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 name="Google Shape;67;p14"/>
          <p:cNvPicPr/>
          <p:nvPr/>
        </p:nvPicPr>
        <p:blipFill>
          <a:blip r:embed="rId3"/>
          <a:srcRect l="29900" b="56210"/>
          <a:stretch/>
        </p:blipFill>
        <p:spPr>
          <a:xfrm rot="5400000" flipH="1">
            <a:off x="-861120" y="1449000"/>
            <a:ext cx="4548240" cy="2840400"/>
          </a:xfrm>
          <a:prstGeom prst="rect">
            <a:avLst/>
          </a:prstGeom>
          <a:ln w="0">
            <a:noFill/>
          </a:ln>
        </p:spPr>
      </p:pic>
      <p:sp>
        <p:nvSpPr>
          <p:cNvPr id="16"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7" name="Google Shape;70;p15"/>
          <p:cNvPicPr/>
          <p:nvPr/>
        </p:nvPicPr>
        <p:blipFill>
          <a:blip r:embed="rId3"/>
          <a:srcRect l="29900" b="52150"/>
          <a:stretch/>
        </p:blipFill>
        <p:spPr>
          <a:xfrm rot="16200000" flipH="1">
            <a:off x="5317560" y="722160"/>
            <a:ext cx="4548240" cy="3103920"/>
          </a:xfrm>
          <a:prstGeom prst="rect">
            <a:avLst/>
          </a:prstGeom>
          <a:ln w="0">
            <a:noFill/>
          </a:ln>
        </p:spPr>
      </p:pic>
      <p:sp>
        <p:nvSpPr>
          <p:cNvPr id="1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 name="Google Shape;73;p16"/>
          <p:cNvPicPr/>
          <p:nvPr/>
        </p:nvPicPr>
        <p:blipFill>
          <a:blip r:embed="rId3"/>
          <a:srcRect r="55545" b="37830"/>
          <a:stretch/>
        </p:blipFill>
        <p:spPr>
          <a:xfrm rot="5400000">
            <a:off x="585720" y="1697040"/>
            <a:ext cx="2883960" cy="4033440"/>
          </a:xfrm>
          <a:prstGeom prst="rect">
            <a:avLst/>
          </a:prstGeom>
          <a:ln w="0">
            <a:noFill/>
          </a:ln>
        </p:spPr>
      </p:pic>
      <p:sp>
        <p:nvSpPr>
          <p:cNvPr id="20" name="PlaceHolder 1"/>
          <p:cNvSpPr>
            <a:spLocks noGrp="1"/>
          </p:cNvSpPr>
          <p:nvPr>
            <p:ph type="title"/>
          </p:nvPr>
        </p:nvSpPr>
        <p:spPr>
          <a:xfrm>
            <a:off x="720000" y="539640"/>
            <a:ext cx="3597480" cy="106272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2" name="PlaceHolder 2"/>
          <p:cNvSpPr>
            <a:spLocks noGrp="1"/>
          </p:cNvSpPr>
          <p:nvPr>
            <p:ph type="body"/>
          </p:nvPr>
        </p:nvSpPr>
        <p:spPr>
          <a:xfrm>
            <a:off x="4650120" y="1584360"/>
            <a:ext cx="3773520" cy="3019320"/>
          </a:xfrm>
          <a:prstGeom prst="rect">
            <a:avLst/>
          </a:prstGeom>
          <a:noFill/>
          <a:ln w="0">
            <a:noFill/>
          </a:ln>
        </p:spPr>
        <p:txBody>
          <a:bodyPr lIns="90000" tIns="45000" rIns="90000" bIns="45000" anchor="t">
            <a:normAutofit fontScale="98333"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pic>
        <p:nvPicPr>
          <p:cNvPr id="23" name="Google Shape;80;p17"/>
          <p:cNvPicPr/>
          <p:nvPr/>
        </p:nvPicPr>
        <p:blipFill>
          <a:blip r:embed="rId3"/>
          <a:srcRect l="29900" b="52150"/>
          <a:stretch/>
        </p:blipFill>
        <p:spPr>
          <a:xfrm>
            <a:off x="0" y="203940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 name="Google Shape;86;p19"/>
          <p:cNvPicPr/>
          <p:nvPr/>
        </p:nvPicPr>
        <p:blipFill>
          <a:blip r:embed="rId3"/>
          <a:srcRect l="42971" t="8605" r="8129" b="53361"/>
          <a:stretch/>
        </p:blipFill>
        <p:spPr>
          <a:xfrm>
            <a:off x="0" y="2676240"/>
            <a:ext cx="3172320" cy="2466720"/>
          </a:xfrm>
          <a:prstGeom prst="rect">
            <a:avLst/>
          </a:prstGeom>
          <a:ln w="0">
            <a:noFill/>
          </a:ln>
        </p:spPr>
      </p:pic>
      <p:sp>
        <p:nvSpPr>
          <p:cNvPr id="2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714240" y="542880"/>
            <a:ext cx="7714800" cy="923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a:solidFill>
                  <a:schemeClr val="dk1"/>
                </a:solidFill>
                <a:latin typeface="Outfit"/>
                <a:ea typeface="Outfit"/>
              </a:rPr>
              <a:t>Traditional Methodologies</a:t>
            </a:r>
            <a:endParaRPr lang="fr-FR" sz="5000" b="0" strike="noStrike" spc="-1">
              <a:solidFill>
                <a:schemeClr val="dk1"/>
              </a:solidFill>
              <a:latin typeface="Arial"/>
            </a:endParaRPr>
          </a:p>
        </p:txBody>
      </p:sp>
      <p:sp>
        <p:nvSpPr>
          <p:cNvPr id="70" name="PlaceHolder 2"/>
          <p:cNvSpPr>
            <a:spLocks noGrp="1"/>
          </p:cNvSpPr>
          <p:nvPr>
            <p:ph type="subTitle"/>
          </p:nvPr>
        </p:nvSpPr>
        <p:spPr>
          <a:xfrm>
            <a:off x="714240" y="1362240"/>
            <a:ext cx="7714800" cy="40932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600" b="0" strike="noStrike" spc="-1">
                <a:solidFill>
                  <a:schemeClr val="dk1"/>
                </a:solidFill>
                <a:latin typeface="arial"/>
                <a:ea typeface="arial"/>
              </a:rPr>
              <a:t>Exploring objectives, processes, advantages, and drawbacks of key methods.</a:t>
            </a:r>
            <a:endParaRPr lang="en-US" sz="1600" b="0" strike="noStrike" spc="-1">
              <a:solidFill>
                <a:srgbClr val="000000"/>
              </a:solidFill>
              <a:latin typeface="OpenSymbol"/>
            </a:endParaRPr>
          </a:p>
        </p:txBody>
      </p:sp>
      <p:cxnSp>
        <p:nvCxnSpPr>
          <p:cNvPr id="71" name="Google Shape;131;p28"/>
          <p:cNvCxnSpPr/>
          <p:nvPr/>
        </p:nvCxnSpPr>
        <p:spPr>
          <a:xfrm>
            <a:off x="713160" y="2080440"/>
            <a:ext cx="7717680" cy="360"/>
          </a:xfrm>
          <a:prstGeom prst="straightConnector1">
            <a:avLst/>
          </a:prstGeom>
          <a:ln w="19050">
            <a:solidFill>
              <a:srgbClr val="021024"/>
            </a:solidFill>
            <a:round/>
          </a:ln>
        </p:spPr>
      </p:cxnSp>
      <p:sp>
        <p:nvSpPr>
          <p:cNvPr id="72" name="PlaceHolder 3"/>
          <p:cNvSpPr>
            <a:spLocks noGrp="1"/>
          </p:cNvSpPr>
          <p:nvPr>
            <p:ph type="subTitle"/>
          </p:nvPr>
        </p:nvSpPr>
        <p:spPr>
          <a:xfrm>
            <a:off x="714240" y="2257560"/>
            <a:ext cx="3771720" cy="495000"/>
          </a:xfrm>
          <a:prstGeom prst="rect">
            <a:avLst/>
          </a:prstGeom>
          <a:noFill/>
          <a:ln w="0">
            <a:noFill/>
          </a:ln>
        </p:spPr>
        <p:txBody>
          <a:bodyPr lIns="91440" tIns="91440" rIns="91440" bIns="91440" anchor="t">
            <a:normAutofit fontScale="96933"/>
          </a:bodyPr>
          <a:lstStyle/>
          <a:p>
            <a:pPr>
              <a:lnSpc>
                <a:spcPct val="100000"/>
              </a:lnSpc>
              <a:tabLst>
                <a:tab pos="0" algn="l"/>
              </a:tabLst>
            </a:pPr>
            <a:endParaRPr lang="en-US" sz="1600" b="0" strike="noStrike" spc="-1" dirty="0">
              <a:solidFill>
                <a:srgbClr val="000000"/>
              </a:solidFill>
              <a:latin typeface="OpenSymbol"/>
            </a:endParaRPr>
          </a:p>
        </p:txBody>
      </p:sp>
      <p:cxnSp>
        <p:nvCxnSpPr>
          <p:cNvPr id="73" name="Google Shape;133;p28"/>
          <p:cNvCxnSpPr/>
          <p:nvPr/>
        </p:nvCxnSpPr>
        <p:spPr>
          <a:xfrm>
            <a:off x="713160" y="2919960"/>
            <a:ext cx="3758040" cy="360"/>
          </a:xfrm>
          <a:prstGeom prst="straightConnector1">
            <a:avLst/>
          </a:prstGeom>
          <a:ln w="19050">
            <a:solidFill>
              <a:srgbClr val="021024"/>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603380" y="3051602"/>
            <a:ext cx="3918857" cy="1377118"/>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dirty="0">
                <a:solidFill>
                  <a:schemeClr val="dk1"/>
                </a:solidFill>
                <a:latin typeface="Outfit"/>
                <a:ea typeface="Outfit"/>
              </a:rPr>
              <a:t>Waterfall Methodology</a:t>
            </a:r>
            <a:br>
              <a:rPr lang="en" sz="4000" b="1" strike="noStrike" spc="-1" dirty="0">
                <a:solidFill>
                  <a:schemeClr val="dk1"/>
                </a:solidFill>
                <a:latin typeface="Outfit"/>
                <a:ea typeface="Outfit"/>
              </a:rPr>
            </a:br>
            <a:endParaRPr lang="fr-FR" sz="4000" b="0" strike="noStrike" spc="-1" dirty="0">
              <a:solidFill>
                <a:schemeClr val="dk1"/>
              </a:solidFill>
              <a:latin typeface="Arial"/>
            </a:endParaRPr>
          </a:p>
        </p:txBody>
      </p:sp>
      <p:sp>
        <p:nvSpPr>
          <p:cNvPr id="77" name="PlaceHolder 2"/>
          <p:cNvSpPr>
            <a:spLocks noGrp="1"/>
          </p:cNvSpPr>
          <p:nvPr>
            <p:ph type="title"/>
          </p:nvPr>
        </p:nvSpPr>
        <p:spPr>
          <a:xfrm>
            <a:off x="714240" y="1657440"/>
            <a:ext cx="114264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dk1"/>
                </a:solidFill>
                <a:latin typeface="Outfit"/>
                <a:ea typeface="Outfit"/>
              </a:rPr>
              <a:t>01</a:t>
            </a:r>
            <a:endParaRPr lang="fr-FR" sz="6000" b="0" strike="noStrike" spc="-1">
              <a:solidFill>
                <a:schemeClr val="dk1"/>
              </a:solidFill>
              <a:latin typeface="Arial"/>
            </a:endParaRPr>
          </a:p>
        </p:txBody>
      </p:sp>
      <p:cxnSp>
        <p:nvCxnSpPr>
          <p:cNvPr id="78" name="Google Shape;168;p31"/>
          <p:cNvCxnSpPr/>
          <p:nvPr/>
        </p:nvCxnSpPr>
        <p:spPr>
          <a:xfrm>
            <a:off x="713160" y="4603680"/>
            <a:ext cx="7684920" cy="360"/>
          </a:xfrm>
          <a:prstGeom prst="straightConnector1">
            <a:avLst/>
          </a:prstGeom>
          <a:ln w="19050">
            <a:solidFill>
              <a:srgbClr val="021024"/>
            </a:solidFill>
            <a:round/>
          </a:ln>
        </p:spPr>
      </p:cxnSp>
      <p:cxnSp>
        <p:nvCxnSpPr>
          <p:cNvPr id="79" name="Google Shape;169;p31"/>
          <p:cNvCxnSpPr/>
          <p:nvPr/>
        </p:nvCxnSpPr>
        <p:spPr>
          <a:xfrm>
            <a:off x="713160" y="2743920"/>
            <a:ext cx="1140120" cy="360"/>
          </a:xfrm>
          <a:prstGeom prst="straightConnector1">
            <a:avLst/>
          </a:prstGeom>
          <a:ln w="19050">
            <a:solidFill>
              <a:srgbClr val="021024"/>
            </a:solidFill>
            <a:round/>
          </a:ln>
        </p:spPr>
      </p:cxnSp>
      <p:pic>
        <p:nvPicPr>
          <p:cNvPr id="3074" name="Picture 2" descr="Waterfall Methodology. Waterfall Methodology | by Chathmini Jayathilaka |  Medium">
            <a:extLst>
              <a:ext uri="{FF2B5EF4-FFF2-40B4-BE49-F238E27FC236}">
                <a16:creationId xmlns:a16="http://schemas.microsoft.com/office/drawing/2014/main" id="{09DB330E-5B37-1DC1-6A3E-265056961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099" y="1412033"/>
            <a:ext cx="3605408" cy="2884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1" strike="noStrike" spc="-1" dirty="0">
                <a:solidFill>
                  <a:schemeClr val="dk1"/>
                </a:solidFill>
                <a:latin typeface="Outfit"/>
                <a:ea typeface="Outfit"/>
              </a:rPr>
              <a:t>Objective and Process</a:t>
            </a:r>
            <a:endParaRPr lang="fr-FR" sz="1600" b="0" strike="noStrike" spc="-1" dirty="0">
              <a:solidFill>
                <a:schemeClr val="dk1"/>
              </a:solidFill>
              <a:latin typeface="Arial"/>
            </a:endParaRPr>
          </a:p>
        </p:txBody>
      </p:sp>
      <p:sp>
        <p:nvSpPr>
          <p:cNvPr id="82" name="PlaceHolder 2"/>
          <p:cNvSpPr>
            <a:spLocks noGrp="1"/>
          </p:cNvSpPr>
          <p:nvPr>
            <p:ph type="subTitle"/>
          </p:nvPr>
        </p:nvSpPr>
        <p:spPr>
          <a:xfrm>
            <a:off x="714239" y="1581120"/>
            <a:ext cx="6940771" cy="2892804"/>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rial"/>
                <a:ea typeface="arial"/>
              </a:rPr>
              <a:t>The Waterfall Methodology is a structured project management approach that emphasizes sequential task completion, suitable for well-defined projects.</a:t>
            </a:r>
          </a:p>
          <a:p>
            <a:pPr indent="0">
              <a:lnSpc>
                <a:spcPct val="100000"/>
              </a:lnSpc>
              <a:buNone/>
              <a:tabLst>
                <a:tab pos="0" algn="l"/>
              </a:tabLst>
            </a:pPr>
            <a:r>
              <a:rPr lang="en" sz="1200" b="1" strike="noStrike" spc="-1" dirty="0">
                <a:solidFill>
                  <a:schemeClr val="dk1"/>
                </a:solidFill>
                <a:latin typeface="Outfit"/>
                <a:ea typeface="Outfit"/>
              </a:rPr>
              <a:t>Advantages</a:t>
            </a:r>
            <a:r>
              <a:rPr lang="en" sz="1200" b="1" strike="noStrike" spc="-1" dirty="0">
                <a:solidFill>
                  <a:schemeClr val="dk1"/>
                </a:solidFill>
                <a:latin typeface="arial"/>
                <a:ea typeface="Outfit"/>
              </a:rPr>
              <a:t>:</a:t>
            </a:r>
            <a:r>
              <a:rPr lang="en" sz="1200" b="0" strike="noStrike" spc="-1" dirty="0">
                <a:solidFill>
                  <a:schemeClr val="dk1"/>
                </a:solidFill>
                <a:latin typeface="arial"/>
                <a:ea typeface="arial"/>
              </a:rPr>
              <a:t>The Waterfall Methodology provides a clear structure and documentation, facilitating easy management and progress tracking for fixed-requirement projects.</a:t>
            </a:r>
          </a:p>
          <a:p>
            <a:pPr indent="0">
              <a:lnSpc>
                <a:spcPct val="100000"/>
              </a:lnSpc>
              <a:buNone/>
              <a:tabLst>
                <a:tab pos="0" algn="l"/>
              </a:tabLst>
            </a:pPr>
            <a:r>
              <a:rPr lang="en" sz="1200" b="1" strike="noStrike" spc="-1" dirty="0">
                <a:solidFill>
                  <a:schemeClr val="dk1"/>
                </a:solidFill>
                <a:latin typeface="Outfit"/>
                <a:ea typeface="Outfit"/>
              </a:rPr>
              <a:t>Drawbacks:</a:t>
            </a:r>
            <a:endParaRPr lang="en" sz="1200" spc="-1" dirty="0">
              <a:solidFill>
                <a:schemeClr val="dk1"/>
              </a:solidFill>
              <a:latin typeface="arial"/>
              <a:ea typeface="Outfit"/>
            </a:endParaRPr>
          </a:p>
          <a:p>
            <a:pPr indent="0">
              <a:lnSpc>
                <a:spcPct val="100000"/>
              </a:lnSpc>
              <a:buNone/>
              <a:tabLst>
                <a:tab pos="0" algn="l"/>
              </a:tabLst>
            </a:pPr>
            <a:r>
              <a:rPr lang="en" sz="1200" b="0" strike="noStrike" spc="-1" dirty="0">
                <a:solidFill>
                  <a:schemeClr val="dk1"/>
                </a:solidFill>
                <a:latin typeface="arial"/>
                <a:ea typeface="arial"/>
              </a:rPr>
              <a:t>1.inflexibility; any change in requirements can disrupt the entire process. </a:t>
            </a:r>
          </a:p>
          <a:p>
            <a:pPr indent="0">
              <a:lnSpc>
                <a:spcPct val="100000"/>
              </a:lnSpc>
              <a:buNone/>
              <a:tabLst>
                <a:tab pos="0" algn="l"/>
              </a:tabLst>
            </a:pPr>
            <a:r>
              <a:rPr lang="en" sz="1200" spc="-1" dirty="0">
                <a:solidFill>
                  <a:schemeClr val="dk1"/>
                </a:solidFill>
                <a:latin typeface="arial"/>
                <a:ea typeface="arial"/>
              </a:rPr>
              <a:t>2.</a:t>
            </a:r>
            <a:r>
              <a:rPr lang="en" sz="1200" b="0" strike="noStrike" spc="-1" dirty="0">
                <a:solidFill>
                  <a:schemeClr val="dk1"/>
                </a:solidFill>
                <a:latin typeface="arial"/>
                <a:ea typeface="arial"/>
              </a:rPr>
              <a:t> long timelines before receiving feedback, as testing only occurs after development. </a:t>
            </a:r>
          </a:p>
          <a:p>
            <a:pPr indent="0">
              <a:lnSpc>
                <a:spcPct val="100000"/>
              </a:lnSpc>
              <a:buNone/>
              <a:tabLst>
                <a:tab pos="0" algn="l"/>
              </a:tabLst>
            </a:pPr>
            <a:r>
              <a:rPr lang="en" sz="1200" spc="-1" dirty="0">
                <a:solidFill>
                  <a:schemeClr val="dk1"/>
                </a:solidFill>
                <a:latin typeface="arial"/>
                <a:ea typeface="arial"/>
              </a:rPr>
              <a:t>3.</a:t>
            </a:r>
            <a:r>
              <a:rPr lang="en" sz="1200" b="0" strike="noStrike" spc="-1" dirty="0">
                <a:solidFill>
                  <a:schemeClr val="dk1"/>
                </a:solidFill>
                <a:latin typeface="arial"/>
                <a:ea typeface="arial"/>
              </a:rPr>
              <a:t> risk of not meeting user needs if the initial requirements are poorly defined.</a:t>
            </a:r>
            <a:endParaRPr lang="fr-FR" sz="1200" b="0" strike="noStrike" spc="-1" dirty="0">
              <a:solidFill>
                <a:srgbClr val="000000"/>
              </a:solidFill>
              <a:latin typeface="Arial"/>
            </a:endParaRPr>
          </a:p>
          <a:p>
            <a:pPr indent="0">
              <a:lnSpc>
                <a:spcPct val="100000"/>
              </a:lnSpc>
              <a:buNone/>
              <a:tabLst>
                <a:tab pos="0" algn="l"/>
              </a:tabLst>
            </a:pPr>
            <a:endParaRPr lang="en" sz="1200" b="0" strike="noStrike" spc="-1" dirty="0">
              <a:solidFill>
                <a:schemeClr val="dk1"/>
              </a:solidFill>
              <a:latin typeface="arial"/>
              <a:ea typeface="arial"/>
            </a:endParaRPr>
          </a:p>
          <a:p>
            <a:pPr indent="0">
              <a:lnSpc>
                <a:spcPct val="100000"/>
              </a:lnSpc>
              <a:buNone/>
              <a:tabLst>
                <a:tab pos="0" algn="l"/>
              </a:tabLst>
            </a:pPr>
            <a:endParaRPr lang="en" sz="1200" spc="-1" dirty="0">
              <a:solidFill>
                <a:schemeClr val="dk1"/>
              </a:solidFill>
              <a:latin typeface="arial"/>
            </a:endParaRPr>
          </a:p>
          <a:p>
            <a:pPr indent="0">
              <a:lnSpc>
                <a:spcPct val="100000"/>
              </a:lnSpc>
              <a:buNone/>
              <a:tabLst>
                <a:tab pos="0" algn="l"/>
              </a:tabLst>
            </a:pPr>
            <a:endParaRPr lang="fr-FR" sz="1200" b="0" strike="noStrike" spc="-1" dirty="0">
              <a:solidFill>
                <a:srgbClr val="000000"/>
              </a:solidFill>
              <a:latin typeface="Arial"/>
            </a:endParaRPr>
          </a:p>
          <a:p>
            <a:pPr indent="0">
              <a:lnSpc>
                <a:spcPct val="100000"/>
              </a:lnSpc>
              <a:buNone/>
              <a:tabLst>
                <a:tab pos="0" algn="l"/>
              </a:tabLst>
            </a:pPr>
            <a:endParaRPr lang="en" sz="1200" b="1" strike="noStrike" spc="-1" dirty="0">
              <a:solidFill>
                <a:schemeClr val="dk1"/>
              </a:solidFill>
              <a:latin typeface="arial"/>
              <a:ea typeface="Outfit"/>
            </a:endParaRPr>
          </a:p>
          <a:p>
            <a:pPr indent="0">
              <a:lnSpc>
                <a:spcPct val="100000"/>
              </a:lnSpc>
              <a:buNone/>
              <a:tabLst>
                <a:tab pos="0" algn="l"/>
              </a:tabLst>
            </a:pPr>
            <a:endParaRPr lang="en" sz="1200" b="0" strike="noStrike" spc="-1" dirty="0">
              <a:solidFill>
                <a:schemeClr val="dk1"/>
              </a:solidFill>
              <a:latin typeface="arial"/>
              <a:ea typeface="arial"/>
            </a:endParaRPr>
          </a:p>
          <a:p>
            <a:pPr indent="0">
              <a:lnSpc>
                <a:spcPct val="100000"/>
              </a:lnSpc>
              <a:buNone/>
              <a:tabLst>
                <a:tab pos="0" algn="l"/>
              </a:tabLst>
            </a:pPr>
            <a:endParaRPr lang="en-US" sz="1200" b="0" strike="noStrike" spc="-1" dirty="0">
              <a:solidFill>
                <a:srgbClr val="000000"/>
              </a:solidFill>
              <a:latin typeface="OpenSymbol"/>
            </a:endParaRPr>
          </a:p>
        </p:txBody>
      </p:sp>
      <p:cxnSp>
        <p:nvCxnSpPr>
          <p:cNvPr id="83" name="Google Shape;183;p33"/>
          <p:cNvCxnSpPr/>
          <p:nvPr/>
        </p:nvCxnSpPr>
        <p:spPr>
          <a:xfrm>
            <a:off x="713160" y="1279440"/>
            <a:ext cx="7717680" cy="360"/>
          </a:xfrm>
          <a:prstGeom prst="straightConnector1">
            <a:avLst/>
          </a:prstGeom>
          <a:ln w="19050">
            <a:solidFill>
              <a:srgbClr val="021024"/>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628262" y="3011038"/>
            <a:ext cx="3837992" cy="1417681"/>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strike="noStrike" spc="-1" dirty="0">
                <a:solidFill>
                  <a:schemeClr val="dk1"/>
                </a:solidFill>
                <a:latin typeface="Outfit"/>
                <a:ea typeface="Outfit"/>
              </a:rPr>
              <a:t>Critical Path Method</a:t>
            </a:r>
            <a:endParaRPr lang="fr-FR" sz="4000" b="0" strike="noStrike" spc="-1" dirty="0">
              <a:solidFill>
                <a:schemeClr val="dk1"/>
              </a:solidFill>
              <a:latin typeface="Arial"/>
            </a:endParaRPr>
          </a:p>
        </p:txBody>
      </p:sp>
      <p:sp>
        <p:nvSpPr>
          <p:cNvPr id="89" name="PlaceHolder 2"/>
          <p:cNvSpPr>
            <a:spLocks noGrp="1"/>
          </p:cNvSpPr>
          <p:nvPr>
            <p:ph type="title"/>
          </p:nvPr>
        </p:nvSpPr>
        <p:spPr>
          <a:xfrm>
            <a:off x="714240" y="1657440"/>
            <a:ext cx="114264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dk1"/>
                </a:solidFill>
                <a:latin typeface="Outfit"/>
                <a:ea typeface="Outfit"/>
              </a:rPr>
              <a:t>02</a:t>
            </a:r>
            <a:endParaRPr lang="fr-FR" sz="6000" b="0" strike="noStrike" spc="-1">
              <a:solidFill>
                <a:schemeClr val="dk1"/>
              </a:solidFill>
              <a:latin typeface="Arial"/>
            </a:endParaRPr>
          </a:p>
        </p:txBody>
      </p:sp>
      <p:cxnSp>
        <p:nvCxnSpPr>
          <p:cNvPr id="90" name="Google Shape;168;p31"/>
          <p:cNvCxnSpPr/>
          <p:nvPr/>
        </p:nvCxnSpPr>
        <p:spPr>
          <a:xfrm>
            <a:off x="713160" y="4603680"/>
            <a:ext cx="7684920" cy="360"/>
          </a:xfrm>
          <a:prstGeom prst="straightConnector1">
            <a:avLst/>
          </a:prstGeom>
          <a:ln w="19050">
            <a:solidFill>
              <a:srgbClr val="021024"/>
            </a:solidFill>
            <a:round/>
          </a:ln>
        </p:spPr>
      </p:cxnSp>
      <p:cxnSp>
        <p:nvCxnSpPr>
          <p:cNvPr id="91" name="Google Shape;169;p31"/>
          <p:cNvCxnSpPr/>
          <p:nvPr/>
        </p:nvCxnSpPr>
        <p:spPr>
          <a:xfrm>
            <a:off x="713160" y="2743920"/>
            <a:ext cx="1140120" cy="360"/>
          </a:xfrm>
          <a:prstGeom prst="straightConnector1">
            <a:avLst/>
          </a:prstGeom>
          <a:ln w="19050">
            <a:solidFill>
              <a:srgbClr val="021024"/>
            </a:solidFill>
            <a:round/>
          </a:ln>
        </p:spPr>
      </p:cxnSp>
      <p:pic>
        <p:nvPicPr>
          <p:cNvPr id="4098" name="Picture 2" descr="How To Use Critical Path Method in 2025">
            <a:extLst>
              <a:ext uri="{FF2B5EF4-FFF2-40B4-BE49-F238E27FC236}">
                <a16:creationId xmlns:a16="http://schemas.microsoft.com/office/drawing/2014/main" id="{BAFA8FBB-EC07-B290-C738-9A130F88F0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2310" y="1827025"/>
            <a:ext cx="4049032" cy="2368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Google Shape;180;p33"/>
          <p:cNvPicPr/>
          <p:nvPr/>
        </p:nvPicPr>
        <p:blipFill>
          <a:blip r:embed="rId2"/>
          <a:srcRect l="9227" r="9239"/>
          <a:stretch/>
        </p:blipFill>
        <p:spPr>
          <a:xfrm>
            <a:off x="4650120" y="1584360"/>
            <a:ext cx="3773520" cy="3019320"/>
          </a:xfrm>
          <a:prstGeom prst="rect">
            <a:avLst/>
          </a:prstGeom>
          <a:ln w="0">
            <a:noFill/>
          </a:ln>
        </p:spPr>
      </p:pic>
      <p:sp>
        <p:nvSpPr>
          <p:cNvPr id="93"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1" strike="noStrike" spc="-1">
                <a:solidFill>
                  <a:schemeClr val="dk1"/>
                </a:solidFill>
                <a:latin typeface="Outfit"/>
                <a:ea typeface="Outfit"/>
              </a:rPr>
              <a:t>Objective and Process</a:t>
            </a:r>
            <a:endParaRPr lang="fr-FR" sz="2600" b="0" strike="noStrike" spc="-1">
              <a:solidFill>
                <a:schemeClr val="dk1"/>
              </a:solidFill>
              <a:latin typeface="Arial"/>
            </a:endParaRPr>
          </a:p>
        </p:txBody>
      </p:sp>
      <p:sp>
        <p:nvSpPr>
          <p:cNvPr id="94" name="PlaceHolder 2"/>
          <p:cNvSpPr>
            <a:spLocks noGrp="1"/>
          </p:cNvSpPr>
          <p:nvPr>
            <p:ph type="subTitle"/>
          </p:nvPr>
        </p:nvSpPr>
        <p:spPr>
          <a:xfrm>
            <a:off x="714240" y="1581119"/>
            <a:ext cx="3771720" cy="3305977"/>
          </a:xfrm>
          <a:prstGeom prst="rect">
            <a:avLst/>
          </a:prstGeom>
          <a:noFill/>
          <a:ln w="0">
            <a:noFill/>
          </a:ln>
        </p:spPr>
        <p:txBody>
          <a:bodyPr lIns="91440" tIns="91440" rIns="91440" bIns="91440" anchor="t">
            <a:normAutofit fontScale="88408" lnSpcReduction="10000"/>
          </a:bodyPr>
          <a:lstStyle/>
          <a:p>
            <a:pPr indent="0">
              <a:lnSpc>
                <a:spcPct val="100000"/>
              </a:lnSpc>
              <a:buNone/>
              <a:tabLst>
                <a:tab pos="0" algn="l"/>
              </a:tabLst>
            </a:pPr>
            <a:r>
              <a:rPr lang="en-US" sz="1200" b="0" strike="noStrike" spc="-1" dirty="0">
                <a:solidFill>
                  <a:srgbClr val="000000"/>
                </a:solidFill>
                <a:latin typeface="OpenSymbol"/>
              </a:rPr>
              <a:t>The Critical Path Method (CPM) is a project management technique that identifies the longest sequence of dependent tasks, determining the minimum project duration. It helps pinpoint crucial activities that cannot be delayed without impacting the overall timeline.</a:t>
            </a:r>
          </a:p>
          <a:p>
            <a:pPr indent="0">
              <a:lnSpc>
                <a:spcPct val="100000"/>
              </a:lnSpc>
              <a:buNone/>
              <a:tabLst>
                <a:tab pos="0" algn="l"/>
              </a:tabLst>
            </a:pPr>
            <a:r>
              <a:rPr lang="en" sz="1200" b="1" strike="noStrike" spc="-1" dirty="0">
                <a:solidFill>
                  <a:schemeClr val="dk1"/>
                </a:solidFill>
                <a:latin typeface="Outfit"/>
                <a:ea typeface="Outfit"/>
              </a:rPr>
              <a:t>Advantages</a:t>
            </a:r>
            <a:r>
              <a:rPr lang="en-US" sz="1200" spc="-1" dirty="0">
                <a:solidFill>
                  <a:srgbClr val="000000"/>
                </a:solidFill>
                <a:latin typeface="OpenSymbol"/>
                <a:ea typeface="Outfit"/>
              </a:rPr>
              <a:t>:</a:t>
            </a:r>
            <a:r>
              <a:rPr lang="en-US" sz="1200" b="0" strike="noStrike" spc="-1" dirty="0">
                <a:solidFill>
                  <a:srgbClr val="000000"/>
                </a:solidFill>
                <a:latin typeface="Arial"/>
              </a:rPr>
              <a:t>CPM offers clear visualization of task dependencies and deadlines, enabling project managers to prioritize critical tasks and allocate resources effectively. It also helps identify potential bottlenecks early, aiding in the maintenance of project schedules.</a:t>
            </a:r>
          </a:p>
          <a:p>
            <a:pPr indent="0">
              <a:lnSpc>
                <a:spcPct val="100000"/>
              </a:lnSpc>
              <a:buNone/>
              <a:tabLst>
                <a:tab pos="0" algn="l"/>
              </a:tabLst>
            </a:pPr>
            <a:r>
              <a:rPr lang="en" sz="1200" b="1" strike="noStrike" spc="-1" dirty="0">
                <a:solidFill>
                  <a:schemeClr val="dk1"/>
                </a:solidFill>
                <a:latin typeface="Outfit"/>
                <a:ea typeface="Outfit"/>
              </a:rPr>
              <a:t>Drawbacks: </a:t>
            </a:r>
            <a:r>
              <a:rPr lang="en" sz="1200" spc="-1" dirty="0">
                <a:solidFill>
                  <a:schemeClr val="dk1"/>
                </a:solidFill>
                <a:latin typeface="arial"/>
                <a:ea typeface="Outfit"/>
              </a:rPr>
              <a:t>1.</a:t>
            </a:r>
            <a:r>
              <a:rPr lang="en" sz="1200" b="0" strike="noStrike" spc="-1" dirty="0">
                <a:solidFill>
                  <a:schemeClr val="dk1"/>
                </a:solidFill>
                <a:latin typeface="arial"/>
                <a:ea typeface="arial"/>
              </a:rPr>
              <a:t> assumption that task duration is predictable.</a:t>
            </a:r>
          </a:p>
          <a:p>
            <a:pPr indent="0">
              <a:lnSpc>
                <a:spcPct val="100000"/>
              </a:lnSpc>
              <a:buNone/>
              <a:tabLst>
                <a:tab pos="0" algn="l"/>
              </a:tabLst>
            </a:pPr>
            <a:r>
              <a:rPr lang="en" sz="1200" b="0" strike="noStrike" spc="-1" dirty="0">
                <a:solidFill>
                  <a:schemeClr val="dk1"/>
                </a:solidFill>
                <a:latin typeface="arial"/>
                <a:ea typeface="arial"/>
              </a:rPr>
              <a:t>2. It also requires extensive planning and analysis, which can be time-consuming.</a:t>
            </a:r>
          </a:p>
          <a:p>
            <a:pPr indent="0">
              <a:lnSpc>
                <a:spcPct val="100000"/>
              </a:lnSpc>
              <a:buNone/>
              <a:tabLst>
                <a:tab pos="0" algn="l"/>
              </a:tabLst>
            </a:pPr>
            <a:r>
              <a:rPr lang="en" sz="1200" spc="-1" dirty="0">
                <a:solidFill>
                  <a:schemeClr val="dk1"/>
                </a:solidFill>
                <a:latin typeface="arial"/>
                <a:ea typeface="arial"/>
              </a:rPr>
              <a:t>3.</a:t>
            </a:r>
            <a:r>
              <a:rPr lang="en" sz="1200" b="0" strike="noStrike" spc="-1" dirty="0">
                <a:solidFill>
                  <a:schemeClr val="dk1"/>
                </a:solidFill>
                <a:latin typeface="arial"/>
                <a:ea typeface="arial"/>
              </a:rPr>
              <a:t>CPM may overlook resource constraints like staff availability, leading to unrealistic scheduling.</a:t>
            </a:r>
            <a:endParaRPr lang="fr-FR" sz="1200" b="0" strike="noStrike" spc="-1" dirty="0">
              <a:solidFill>
                <a:srgbClr val="000000"/>
              </a:solidFill>
              <a:latin typeface="Arial"/>
            </a:endParaRPr>
          </a:p>
          <a:p>
            <a:pPr indent="0">
              <a:lnSpc>
                <a:spcPct val="100000"/>
              </a:lnSpc>
              <a:buNone/>
              <a:tabLst>
                <a:tab pos="0" algn="l"/>
              </a:tabLst>
            </a:pPr>
            <a:endParaRPr lang="en-US" sz="1200" spc="-1" dirty="0">
              <a:solidFill>
                <a:srgbClr val="000000"/>
              </a:solidFill>
              <a:latin typeface="OpenSymbol"/>
              <a:ea typeface="Outfit"/>
            </a:endParaRPr>
          </a:p>
          <a:p>
            <a:pPr indent="0">
              <a:lnSpc>
                <a:spcPct val="100000"/>
              </a:lnSpc>
              <a:buNone/>
              <a:tabLst>
                <a:tab pos="0" algn="l"/>
              </a:tabLst>
            </a:pPr>
            <a:endParaRPr lang="en-US" sz="1200" b="0" strike="noStrike" spc="-1" dirty="0">
              <a:solidFill>
                <a:srgbClr val="000000"/>
              </a:solidFill>
              <a:latin typeface="OpenSymbol"/>
            </a:endParaRPr>
          </a:p>
          <a:p>
            <a:pPr indent="0">
              <a:lnSpc>
                <a:spcPct val="100000"/>
              </a:lnSpc>
              <a:buNone/>
              <a:tabLst>
                <a:tab pos="0" algn="l"/>
              </a:tabLst>
            </a:pPr>
            <a:endParaRPr lang="en-US" sz="1200" b="0" strike="noStrike" spc="-1" dirty="0">
              <a:solidFill>
                <a:srgbClr val="000000"/>
              </a:solidFill>
              <a:latin typeface="OpenSymbol"/>
            </a:endParaRPr>
          </a:p>
          <a:p>
            <a:pPr indent="0">
              <a:lnSpc>
                <a:spcPct val="100000"/>
              </a:lnSpc>
              <a:buNone/>
              <a:tabLst>
                <a:tab pos="0" algn="l"/>
              </a:tabLst>
            </a:pPr>
            <a:endParaRPr lang="en-US" sz="1200" b="0" strike="noStrike" spc="-1" dirty="0">
              <a:solidFill>
                <a:srgbClr val="000000"/>
              </a:solidFill>
              <a:latin typeface="OpenSymbol"/>
            </a:endParaRPr>
          </a:p>
          <a:p>
            <a:pPr indent="0">
              <a:lnSpc>
                <a:spcPct val="100000"/>
              </a:lnSpc>
              <a:buNone/>
              <a:tabLst>
                <a:tab pos="0" algn="l"/>
              </a:tabLst>
            </a:pPr>
            <a:endParaRPr lang="en-US" sz="1200" b="0" strike="noStrike" spc="-1" dirty="0">
              <a:solidFill>
                <a:srgbClr val="000000"/>
              </a:solidFill>
              <a:latin typeface="OpenSymbol"/>
            </a:endParaRPr>
          </a:p>
          <a:p>
            <a:pPr indent="0">
              <a:lnSpc>
                <a:spcPct val="100000"/>
              </a:lnSpc>
              <a:buNone/>
              <a:tabLst>
                <a:tab pos="0" algn="l"/>
              </a:tabLst>
            </a:pPr>
            <a:endParaRPr lang="en-US" sz="1200" b="0" strike="noStrike" spc="-1" dirty="0">
              <a:solidFill>
                <a:srgbClr val="000000"/>
              </a:solidFill>
              <a:latin typeface="OpenSymbol"/>
            </a:endParaRPr>
          </a:p>
        </p:txBody>
      </p:sp>
      <p:cxnSp>
        <p:nvCxnSpPr>
          <p:cNvPr id="95" name="Google Shape;183;p33"/>
          <p:cNvCxnSpPr/>
          <p:nvPr/>
        </p:nvCxnSpPr>
        <p:spPr>
          <a:xfrm>
            <a:off x="713160" y="1279440"/>
            <a:ext cx="7717680" cy="360"/>
          </a:xfrm>
          <a:prstGeom prst="straightConnector1">
            <a:avLst/>
          </a:prstGeom>
          <a:ln w="19050">
            <a:solidFill>
              <a:srgbClr val="021024"/>
            </a:solidFill>
            <a:roun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55038" y="3476732"/>
            <a:ext cx="3271934" cy="951987"/>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strike="noStrike" spc="-1" dirty="0">
                <a:solidFill>
                  <a:schemeClr val="dk1"/>
                </a:solidFill>
                <a:latin typeface="Outfit"/>
                <a:ea typeface="Outfit"/>
              </a:rPr>
              <a:t>   Six Sigma</a:t>
            </a:r>
            <a:endParaRPr lang="fr-FR" sz="4000" b="0" strike="noStrike" spc="-1" dirty="0">
              <a:solidFill>
                <a:schemeClr val="dk1"/>
              </a:solidFill>
              <a:latin typeface="Arial"/>
            </a:endParaRPr>
          </a:p>
        </p:txBody>
      </p:sp>
      <p:sp>
        <p:nvSpPr>
          <p:cNvPr id="101" name="PlaceHolder 2"/>
          <p:cNvSpPr>
            <a:spLocks noGrp="1"/>
          </p:cNvSpPr>
          <p:nvPr>
            <p:ph type="title"/>
          </p:nvPr>
        </p:nvSpPr>
        <p:spPr>
          <a:xfrm>
            <a:off x="714240" y="1657440"/>
            <a:ext cx="114264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dk1"/>
                </a:solidFill>
                <a:latin typeface="Outfit"/>
                <a:ea typeface="Outfit"/>
              </a:rPr>
              <a:t>03</a:t>
            </a:r>
            <a:endParaRPr lang="fr-FR" sz="6000" b="0" strike="noStrike" spc="-1">
              <a:solidFill>
                <a:schemeClr val="dk1"/>
              </a:solidFill>
              <a:latin typeface="Arial"/>
            </a:endParaRPr>
          </a:p>
        </p:txBody>
      </p:sp>
      <p:cxnSp>
        <p:nvCxnSpPr>
          <p:cNvPr id="102" name="Google Shape;168;p31"/>
          <p:cNvCxnSpPr/>
          <p:nvPr/>
        </p:nvCxnSpPr>
        <p:spPr>
          <a:xfrm>
            <a:off x="713160" y="4603680"/>
            <a:ext cx="7684920" cy="360"/>
          </a:xfrm>
          <a:prstGeom prst="straightConnector1">
            <a:avLst/>
          </a:prstGeom>
          <a:ln w="19050">
            <a:solidFill>
              <a:srgbClr val="021024"/>
            </a:solidFill>
            <a:round/>
          </a:ln>
        </p:spPr>
      </p:cxnSp>
      <p:cxnSp>
        <p:nvCxnSpPr>
          <p:cNvPr id="103" name="Google Shape;169;p31"/>
          <p:cNvCxnSpPr/>
          <p:nvPr/>
        </p:nvCxnSpPr>
        <p:spPr>
          <a:xfrm>
            <a:off x="713160" y="2743920"/>
            <a:ext cx="1140120" cy="360"/>
          </a:xfrm>
          <a:prstGeom prst="straightConnector1">
            <a:avLst/>
          </a:prstGeom>
          <a:ln w="19050">
            <a:solidFill>
              <a:srgbClr val="021024"/>
            </a:solidFill>
            <a:round/>
          </a:ln>
        </p:spPr>
      </p:cxnSp>
      <p:pic>
        <p:nvPicPr>
          <p:cNvPr id="5122" name="Picture 2" descr="Six Sigma">
            <a:extLst>
              <a:ext uri="{FF2B5EF4-FFF2-40B4-BE49-F238E27FC236}">
                <a16:creationId xmlns:a16="http://schemas.microsoft.com/office/drawing/2014/main" id="{2FA3BFE8-E706-7B09-FDBC-26F60B2D1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553" y="1194884"/>
            <a:ext cx="3395527" cy="32338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Google Shape;180;p33"/>
          <p:cNvPicPr/>
          <p:nvPr/>
        </p:nvPicPr>
        <p:blipFill>
          <a:blip r:embed="rId2"/>
          <a:srcRect l="9227" r="9239"/>
          <a:stretch/>
        </p:blipFill>
        <p:spPr>
          <a:xfrm>
            <a:off x="4650120" y="1584360"/>
            <a:ext cx="3773520" cy="3019320"/>
          </a:xfrm>
          <a:prstGeom prst="rect">
            <a:avLst/>
          </a:prstGeom>
          <a:ln w="0">
            <a:noFill/>
          </a:ln>
        </p:spPr>
      </p:pic>
      <p:sp>
        <p:nvSpPr>
          <p:cNvPr id="105"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1" strike="noStrike" spc="-1">
                <a:solidFill>
                  <a:schemeClr val="dk1"/>
                </a:solidFill>
                <a:latin typeface="Outfit"/>
                <a:ea typeface="Outfit"/>
              </a:rPr>
              <a:t>Objective and Process</a:t>
            </a:r>
            <a:endParaRPr lang="fr-FR" sz="2600" b="0" strike="noStrike" spc="-1">
              <a:solidFill>
                <a:schemeClr val="dk1"/>
              </a:solidFill>
              <a:latin typeface="Arial"/>
            </a:endParaRPr>
          </a:p>
        </p:txBody>
      </p:sp>
      <p:sp>
        <p:nvSpPr>
          <p:cNvPr id="106" name="PlaceHolder 2"/>
          <p:cNvSpPr>
            <a:spLocks noGrp="1"/>
          </p:cNvSpPr>
          <p:nvPr>
            <p:ph type="subTitle"/>
          </p:nvPr>
        </p:nvSpPr>
        <p:spPr>
          <a:xfrm>
            <a:off x="714240" y="1581120"/>
            <a:ext cx="3771720" cy="2817524"/>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US" sz="1200" b="0" strike="noStrike" spc="-1" dirty="0">
                <a:solidFill>
                  <a:schemeClr val="dk1"/>
                </a:solidFill>
                <a:latin typeface="arial"/>
                <a:ea typeface="arial"/>
              </a:rPr>
              <a:t>Six Sigma is a data-driven methodology focused on process improvement by reducing defects and variations to enhance quality and efficiency. It follows the DMAIC framework—Define, Measure, Analyze, Improve, and Control—for systematic improvement through data analysis and control measures.</a:t>
            </a:r>
          </a:p>
          <a:p>
            <a:pPr indent="0">
              <a:lnSpc>
                <a:spcPct val="100000"/>
              </a:lnSpc>
              <a:buNone/>
              <a:tabLst>
                <a:tab pos="0" algn="l"/>
              </a:tabLst>
            </a:pPr>
            <a:r>
              <a:rPr lang="en" sz="1200" b="1" strike="noStrike" spc="-1" dirty="0">
                <a:solidFill>
                  <a:schemeClr val="dk1"/>
                </a:solidFill>
                <a:latin typeface="Outfit"/>
                <a:ea typeface="Outfit"/>
              </a:rPr>
              <a:t>Advantages:</a:t>
            </a:r>
            <a:r>
              <a:rPr lang="en-US" sz="1000" b="0" i="0" dirty="0">
                <a:solidFill>
                  <a:srgbClr val="374151"/>
                </a:solidFill>
                <a:effectLst/>
                <a:latin typeface="__Inter_d65c78"/>
              </a:rPr>
              <a:t> Six Sigma emphasizes quality and customer satisfaction, providing tools to identify root causes of defects for efficient process improvement. This enhanced performance can lead to cost reductions and increased customer loyalty, positively affecting the bottom line.</a:t>
            </a:r>
          </a:p>
          <a:p>
            <a:pPr indent="0">
              <a:lnSpc>
                <a:spcPct val="100000"/>
              </a:lnSpc>
              <a:buNone/>
              <a:tabLst>
                <a:tab pos="0" algn="l"/>
              </a:tabLst>
            </a:pPr>
            <a:r>
              <a:rPr lang="en" sz="1200" b="1" strike="noStrike" spc="-1" dirty="0">
                <a:solidFill>
                  <a:schemeClr val="dk1"/>
                </a:solidFill>
                <a:latin typeface="Outfit"/>
                <a:ea typeface="Outfit"/>
              </a:rPr>
              <a:t>Drawbacks: </a:t>
            </a:r>
            <a:r>
              <a:rPr lang="en" sz="1200" strike="noStrike" spc="-1" dirty="0">
                <a:solidFill>
                  <a:schemeClr val="dk1"/>
                </a:solidFill>
                <a:latin typeface="Outfit"/>
                <a:ea typeface="Outfit"/>
              </a:rPr>
              <a:t>1</a:t>
            </a:r>
            <a:r>
              <a:rPr lang="en" sz="1200" b="1" strike="noStrike" spc="-1" dirty="0">
                <a:solidFill>
                  <a:schemeClr val="dk1"/>
                </a:solidFill>
                <a:latin typeface="Outfit"/>
                <a:ea typeface="Outfit"/>
              </a:rPr>
              <a:t>.</a:t>
            </a:r>
            <a:r>
              <a:rPr lang="en-US" sz="1200" b="1" strike="noStrike" spc="-1" dirty="0">
                <a:solidFill>
                  <a:schemeClr val="dk1"/>
                </a:solidFill>
                <a:latin typeface="Outfit"/>
                <a:ea typeface="Outfit"/>
              </a:rPr>
              <a:t> </a:t>
            </a:r>
            <a:r>
              <a:rPr lang="en-US" sz="1200" strike="noStrike" spc="-1" dirty="0">
                <a:solidFill>
                  <a:schemeClr val="dk1"/>
                </a:solidFill>
                <a:latin typeface="Outfit"/>
                <a:ea typeface="Outfit"/>
              </a:rPr>
              <a:t>can be complicated and take a lot of time, requiring significant training and resources, and employees may resist changes to their usual processes.</a:t>
            </a:r>
          </a:p>
          <a:p>
            <a:pPr indent="0">
              <a:lnSpc>
                <a:spcPct val="100000"/>
              </a:lnSpc>
              <a:buNone/>
              <a:tabLst>
                <a:tab pos="0" algn="l"/>
              </a:tabLst>
            </a:pPr>
            <a:r>
              <a:rPr lang="en-US" sz="1200" strike="noStrike" spc="-1" dirty="0">
                <a:solidFill>
                  <a:schemeClr val="dk1"/>
                </a:solidFill>
                <a:latin typeface="Outfit"/>
                <a:ea typeface="Outfit"/>
              </a:rPr>
              <a:t>2.Focusing too much on numbers can cause important project management aspects to be ignored.</a:t>
            </a:r>
            <a:endParaRPr lang="en" sz="1200" strike="noStrike" spc="-1" dirty="0">
              <a:solidFill>
                <a:schemeClr val="dk1"/>
              </a:solidFill>
              <a:latin typeface="Outfit"/>
              <a:ea typeface="Outfit"/>
            </a:endParaRPr>
          </a:p>
          <a:p>
            <a:pPr indent="0">
              <a:lnSpc>
                <a:spcPct val="100000"/>
              </a:lnSpc>
              <a:buNone/>
              <a:tabLst>
                <a:tab pos="0" algn="l"/>
              </a:tabLst>
            </a:pPr>
            <a:endParaRPr lang="en-US" sz="1200" b="0" strike="noStrike" spc="-1" dirty="0">
              <a:solidFill>
                <a:srgbClr val="000000"/>
              </a:solidFill>
              <a:latin typeface="OpenSymbol"/>
            </a:endParaRPr>
          </a:p>
        </p:txBody>
      </p:sp>
      <p:cxnSp>
        <p:nvCxnSpPr>
          <p:cNvPr id="107" name="Google Shape;183;p33"/>
          <p:cNvCxnSpPr/>
          <p:nvPr/>
        </p:nvCxnSpPr>
        <p:spPr>
          <a:xfrm>
            <a:off x="713160" y="1279440"/>
            <a:ext cx="7717680" cy="360"/>
          </a:xfrm>
          <a:prstGeom prst="straightConnector1">
            <a:avLst/>
          </a:prstGeom>
          <a:ln w="19050">
            <a:solidFill>
              <a:srgbClr val="021024"/>
            </a:solidFill>
            <a:round/>
          </a:ln>
        </p:spPr>
      </p:cxnSp>
    </p:spTree>
  </p:cSld>
  <p:clrMapOvr>
    <a:masterClrMapping/>
  </p:clrMapOvr>
</p:sld>
</file>

<file path=ppt/theme/theme1.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386</Words>
  <Application>Microsoft Office PowerPoint</Application>
  <PresentationFormat>On-screen Show (16:9)</PresentationFormat>
  <Paragraphs>34</Paragraphs>
  <Slides>7</Slides>
  <Notes>0</Notes>
  <HiddenSlides>0</HiddenSlides>
  <MMClips>0</MMClips>
  <ScaleCrop>false</ScaleCrop>
  <HeadingPairs>
    <vt:vector size="6" baseType="variant">
      <vt:variant>
        <vt:lpstr>Fonts Used</vt:lpstr>
      </vt:variant>
      <vt:variant>
        <vt:i4>7</vt:i4>
      </vt:variant>
      <vt:variant>
        <vt:lpstr>Theme</vt:lpstr>
      </vt:variant>
      <vt:variant>
        <vt:i4>23</vt:i4>
      </vt:variant>
      <vt:variant>
        <vt:lpstr>Slide Titles</vt:lpstr>
      </vt:variant>
      <vt:variant>
        <vt:i4>7</vt:i4>
      </vt:variant>
    </vt:vector>
  </HeadingPairs>
  <TitlesOfParts>
    <vt:vector size="37" baseType="lpstr">
      <vt:lpstr>__Inter_d65c78</vt:lpstr>
      <vt:lpstr>Arial</vt:lpstr>
      <vt:lpstr>Arial</vt:lpstr>
      <vt:lpstr>OpenSymbol</vt:lpstr>
      <vt:lpstr>Outfit</vt:lpstr>
      <vt:lpstr>Symbol</vt:lpstr>
      <vt:lpstr>Wingdings</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Slidesgo Final Pages</vt:lpstr>
      <vt:lpstr>Slidesgo Final Pages</vt:lpstr>
      <vt:lpstr>Slidesgo Final Pages</vt:lpstr>
      <vt:lpstr>Traditional Methodologies</vt:lpstr>
      <vt:lpstr>Waterfall Methodology </vt:lpstr>
      <vt:lpstr>Objective and Process</vt:lpstr>
      <vt:lpstr>Critical Path Method</vt:lpstr>
      <vt:lpstr>Objective and Process</vt:lpstr>
      <vt:lpstr>   Six Sigma</vt:lpstr>
      <vt:lpstr>Objective and Process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MRUNALINI GAMPALA</cp:lastModifiedBy>
  <cp:revision>1</cp:revision>
  <dcterms:modified xsi:type="dcterms:W3CDTF">2025-04-28T05:20:31Z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2025-04-28T04:43:00Z</dcterms:created>
  <dc:creator>Unknown Creator</dc:creator>
  <dc:description/>
  <dc:language>en-US</dc:language>
  <cp:lastModifiedBy>Unknown Creator</cp:lastModifiedBy>
  <dcterms:modified xsi:type="dcterms:W3CDTF">2025-04-28T04:43:00Z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16</vt:r8>
  </property>
</Properties>
</file>