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oboto"/>
      <p:regular r:id="rId44"/>
      <p:bold r:id="rId45"/>
      <p:italic r:id="rId46"/>
      <p:boldItalic r:id="rId47"/>
    </p:embeddedFont>
    <p:embeddedFont>
      <p:font typeface="Old Standard TT"/>
      <p:regular r:id="rId48"/>
      <p:bold r:id="rId49"/>
      <p:italic r:id="rId50"/>
    </p:embeddedFont>
    <p:embeddedFont>
      <p:font typeface="Comfortaa"/>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oboto-regular.fntdata"/><Relationship Id="rId43" Type="http://schemas.openxmlformats.org/officeDocument/2006/relationships/slide" Target="slides/slide37.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OldStandardTT-regular.fntdata"/><Relationship Id="rId47" Type="http://schemas.openxmlformats.org/officeDocument/2006/relationships/font" Target="fonts/Roboto-boldItalic.fntdata"/><Relationship Id="rId49" Type="http://schemas.openxmlformats.org/officeDocument/2006/relationships/font" Target="fonts/OldStandardT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omfortaa-regular.fntdata"/><Relationship Id="rId50" Type="http://schemas.openxmlformats.org/officeDocument/2006/relationships/font" Target="fonts/OldStandardTT-italic.fntdata"/><Relationship Id="rId52" Type="http://schemas.openxmlformats.org/officeDocument/2006/relationships/font" Target="fonts/Comfortaa-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43fc09130_2_5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643fc09130_2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db1d2f2bf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7db1d2f2bf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db1d2f2bf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7db1d2f2bf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db1d2f2bf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7db1d2f2bf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db1d2f2bf_0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7db1d2f2bf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db1d2f2b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db1d2f2b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43fc09130_2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643fc09130_2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db1d2f2bf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7db1d2f2b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db1d2f2bf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7db1d2f2bf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d7ca3284e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7d7ca3284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43fc09130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643fc09130_2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43fc09130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643fc09130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43fc09130_2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643fc09130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43fc09130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643fc09130_2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43fc09130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643fc09130_2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43fc09130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643fc09130_2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d7ca3284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7d7ca3284e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43fc09130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643fc09130_2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43fc09130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643fc09130_2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d7ca3284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7d7ca3284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643fc09130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643fc09130_2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643fc09130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643fc09130_2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db1d2f2b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db1d2f2b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db1d2f2b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7db1d2f2bf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db1d2f2b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7db1d2f2bf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db1d2f2b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7db1d2f2bf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d7ca3284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7d7ca3284e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643fc09130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643fc09130_2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643fc09130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643fc09130_2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db1d2f2b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7db1d2f2bf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643fc09130_2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643fc09130_2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d7ca328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d7ca328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db1d2f2b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db1d2f2b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db1d2f2b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db1d2f2b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db1d2f2b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db1d2f2b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db1d2f2bf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7db1d2f2bf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db1d2f2b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db1d2f2b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 name="Google Shape;56;p14"/>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57" name="Google Shape;57;p14"/>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58" name="Google Shape;58;p14"/>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0" name="Shape 60"/>
        <p:cNvGrpSpPr/>
        <p:nvPr/>
      </p:nvGrpSpPr>
      <p:grpSpPr>
        <a:xfrm>
          <a:off x="0" y="0"/>
          <a:ext cx="0" cy="0"/>
          <a:chOff x="0" y="0"/>
          <a:chExt cx="0" cy="0"/>
        </a:xfrm>
      </p:grpSpPr>
      <p:sp>
        <p:nvSpPr>
          <p:cNvPr id="61" name="Google Shape;61;p1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3" name="Google Shape;63;p1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65" name="Shape 65"/>
        <p:cNvGrpSpPr/>
        <p:nvPr/>
      </p:nvGrpSpPr>
      <p:grpSpPr>
        <a:xfrm>
          <a:off x="0" y="0"/>
          <a:ext cx="0" cy="0"/>
          <a:chOff x="0" y="0"/>
          <a:chExt cx="0" cy="0"/>
        </a:xfrm>
      </p:grpSpPr>
      <p:cxnSp>
        <p:nvCxnSpPr>
          <p:cNvPr id="66" name="Google Shape;66;p16"/>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67" name="Google Shape;67;p16"/>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68" name="Google Shape;6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1" name="Google Shape;71;p17"/>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2" name="Google Shape;72;p17"/>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3" name="Google Shape;7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6" name="Google Shape;7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0" name="Google Shape;8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83" name="Google Shape;8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21"/>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87" name="Google Shape;87;p21"/>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88" name="Google Shape;88;p21"/>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90" name="Google Shape;9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3" name="Google Shape;9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52" name="Google Shape;52;p1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s://github.com/google-research-datasets/conceptual-caption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25"/>
          <p:cNvPicPr preferRelativeResize="0"/>
          <p:nvPr/>
        </p:nvPicPr>
        <p:blipFill rotWithShape="1">
          <a:blip r:embed="rId3">
            <a:alphaModFix/>
          </a:blip>
          <a:srcRect b="0" l="0" r="0" t="0"/>
          <a:stretch/>
        </p:blipFill>
        <p:spPr>
          <a:xfrm>
            <a:off x="3072000" y="170525"/>
            <a:ext cx="3000000" cy="1994099"/>
          </a:xfrm>
          <a:prstGeom prst="rect">
            <a:avLst/>
          </a:prstGeom>
          <a:noFill/>
          <a:ln>
            <a:noFill/>
          </a:ln>
        </p:spPr>
      </p:pic>
      <p:sp>
        <p:nvSpPr>
          <p:cNvPr id="105" name="Google Shape;105;p25"/>
          <p:cNvSpPr txBox="1"/>
          <p:nvPr>
            <p:ph type="ctrTitle"/>
          </p:nvPr>
        </p:nvSpPr>
        <p:spPr>
          <a:xfrm>
            <a:off x="512700" y="2230250"/>
            <a:ext cx="8118600" cy="2348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sz="3000">
                <a:latin typeface="Times New Roman"/>
                <a:ea typeface="Times New Roman"/>
                <a:cs typeface="Times New Roman"/>
                <a:sym typeface="Times New Roman"/>
              </a:rPr>
              <a:t>Computer Engineering Department</a:t>
            </a:r>
            <a:endParaRPr b="1" sz="30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A.P. Shah Institute of Technology</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G.B.Road,Kasarvadavli, Thane(W), Mumbai-400615</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rPr lang="en" sz="2400">
                <a:latin typeface="Times New Roman"/>
                <a:ea typeface="Times New Roman"/>
                <a:cs typeface="Times New Roman"/>
                <a:sym typeface="Times New Roman"/>
              </a:rPr>
              <a:t>UNIVERSITY OF MUMBAI</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rPr lang="en" sz="2400">
                <a:latin typeface="Times New Roman"/>
                <a:ea typeface="Times New Roman"/>
                <a:cs typeface="Times New Roman"/>
                <a:sym typeface="Times New Roman"/>
              </a:rPr>
              <a:t>Academic Year 2019-2020</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6" name="Shape 176"/>
        <p:cNvGrpSpPr/>
        <p:nvPr/>
      </p:nvGrpSpPr>
      <p:grpSpPr>
        <a:xfrm>
          <a:off x="0" y="0"/>
          <a:ext cx="0" cy="0"/>
          <a:chOff x="0" y="0"/>
          <a:chExt cx="0" cy="0"/>
        </a:xfrm>
      </p:grpSpPr>
      <p:sp>
        <p:nvSpPr>
          <p:cNvPr id="177" name="Google Shape;177;p34"/>
          <p:cNvSpPr txBox="1"/>
          <p:nvPr>
            <p:ph type="title"/>
          </p:nvPr>
        </p:nvSpPr>
        <p:spPr>
          <a:xfrm>
            <a:off x="2246850" y="138250"/>
            <a:ext cx="46503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Georgia"/>
                <a:ea typeface="Georgia"/>
                <a:cs typeface="Georgia"/>
                <a:sym typeface="Georgia"/>
              </a:rPr>
              <a:t>1.4 Problem Definition</a:t>
            </a:r>
            <a:endParaRPr b="1">
              <a:latin typeface="Georgia"/>
              <a:ea typeface="Georgia"/>
              <a:cs typeface="Georgia"/>
              <a:sym typeface="Georgia"/>
            </a:endParaRPr>
          </a:p>
        </p:txBody>
      </p:sp>
      <p:sp>
        <p:nvSpPr>
          <p:cNvPr id="178" name="Google Shape;178;p34"/>
          <p:cNvSpPr txBox="1"/>
          <p:nvPr>
            <p:ph idx="1" type="body"/>
          </p:nvPr>
        </p:nvSpPr>
        <p:spPr>
          <a:xfrm>
            <a:off x="501300" y="1395225"/>
            <a:ext cx="8141400" cy="33972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Font typeface="Georgia"/>
              <a:buChar char="●"/>
            </a:pPr>
            <a:r>
              <a:rPr lang="en" sz="1600">
                <a:latin typeface="Georgia"/>
                <a:ea typeface="Georgia"/>
                <a:cs typeface="Georgia"/>
                <a:sym typeface="Georgia"/>
              </a:rPr>
              <a:t>In this project we hope to achieve more precise and accurate image captioning model. Here, we propose to follow this elegant recipe, replacing the encoder RNN by a deep convolution neural network (CNN).                                  </a:t>
            </a:r>
            <a:endParaRPr sz="1600">
              <a:latin typeface="Georgia"/>
              <a:ea typeface="Georgia"/>
              <a:cs typeface="Georgia"/>
              <a:sym typeface="Georgia"/>
            </a:endParaRPr>
          </a:p>
          <a:p>
            <a:pPr indent="0" lvl="0" marL="457200" rtl="0" algn="just">
              <a:lnSpc>
                <a:spcPct val="115000"/>
              </a:lnSpc>
              <a:spcBef>
                <a:spcPts val="0"/>
              </a:spcBef>
              <a:spcAft>
                <a:spcPts val="0"/>
              </a:spcAft>
              <a:buNone/>
            </a:pPr>
            <a:r>
              <a:t/>
            </a:r>
            <a:endParaRPr sz="1600">
              <a:latin typeface="Georgia"/>
              <a:ea typeface="Georgia"/>
              <a:cs typeface="Georgia"/>
              <a:sym typeface="Georgia"/>
            </a:endParaRPr>
          </a:p>
          <a:p>
            <a:pPr indent="-330200" lvl="0" marL="457200" rtl="0" algn="just">
              <a:lnSpc>
                <a:spcPct val="115000"/>
              </a:lnSpc>
              <a:spcBef>
                <a:spcPts val="0"/>
              </a:spcBef>
              <a:spcAft>
                <a:spcPts val="0"/>
              </a:spcAft>
              <a:buSzPts val="1600"/>
              <a:buFont typeface="Georgia"/>
              <a:buChar char="●"/>
            </a:pPr>
            <a:r>
              <a:rPr lang="en" sz="1600">
                <a:latin typeface="Georgia"/>
                <a:ea typeface="Georgia"/>
                <a:cs typeface="Georgia"/>
                <a:sym typeface="Georgia"/>
              </a:rPr>
              <a:t>There will be an end-to-end system for the problem. It is a neural net which is fully trainable using stochastic gradient descent. The model combines state-of-art sub-networks for vision and language models.                         </a:t>
            </a:r>
            <a:endParaRPr sz="1600">
              <a:latin typeface="Georgia"/>
              <a:ea typeface="Georgia"/>
              <a:cs typeface="Georgia"/>
              <a:sym typeface="Georgia"/>
            </a:endParaRPr>
          </a:p>
          <a:p>
            <a:pPr indent="0" lvl="0" marL="457200" rtl="0" algn="just">
              <a:lnSpc>
                <a:spcPct val="115000"/>
              </a:lnSpc>
              <a:spcBef>
                <a:spcPts val="0"/>
              </a:spcBef>
              <a:spcAft>
                <a:spcPts val="0"/>
              </a:spcAft>
              <a:buNone/>
            </a:pPr>
            <a:r>
              <a:t/>
            </a:r>
            <a:endParaRPr sz="1600">
              <a:latin typeface="Georgia"/>
              <a:ea typeface="Georgia"/>
              <a:cs typeface="Georgia"/>
              <a:sym typeface="Georgia"/>
            </a:endParaRPr>
          </a:p>
          <a:p>
            <a:pPr indent="-330200" lvl="0" marL="457200" rtl="0" algn="just">
              <a:lnSpc>
                <a:spcPct val="115000"/>
              </a:lnSpc>
              <a:spcBef>
                <a:spcPts val="0"/>
              </a:spcBef>
              <a:spcAft>
                <a:spcPts val="0"/>
              </a:spcAft>
              <a:buSzPts val="1600"/>
              <a:buFont typeface="Georgia"/>
              <a:buChar char="●"/>
            </a:pPr>
            <a:r>
              <a:rPr lang="en" sz="1600">
                <a:latin typeface="Georgia"/>
                <a:ea typeface="Georgia"/>
                <a:cs typeface="Georgia"/>
                <a:sym typeface="Georgia"/>
              </a:rPr>
              <a:t>Finally, we wish to yields significantly better performance compared	to state-of-the-art approaches. we propose a fully trainable attribute-based neural network founded upon the CNN+RNN architecture, that can be applied for image captioning.</a:t>
            </a:r>
            <a:endParaRPr sz="16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2" name="Shape 182"/>
        <p:cNvGrpSpPr/>
        <p:nvPr/>
      </p:nvGrpSpPr>
      <p:grpSpPr>
        <a:xfrm>
          <a:off x="0" y="0"/>
          <a:ext cx="0" cy="0"/>
          <a:chOff x="0" y="0"/>
          <a:chExt cx="0" cy="0"/>
        </a:xfrm>
      </p:grpSpPr>
      <p:sp>
        <p:nvSpPr>
          <p:cNvPr id="183" name="Google Shape;183;p35"/>
          <p:cNvSpPr txBox="1"/>
          <p:nvPr>
            <p:ph type="title"/>
          </p:nvPr>
        </p:nvSpPr>
        <p:spPr>
          <a:xfrm>
            <a:off x="3481350" y="216250"/>
            <a:ext cx="21813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Georgia"/>
                <a:ea typeface="Georgia"/>
                <a:cs typeface="Georgia"/>
                <a:sym typeface="Georgia"/>
              </a:rPr>
              <a:t>1.5 Scope</a:t>
            </a:r>
            <a:endParaRPr b="1">
              <a:latin typeface="Georgia"/>
              <a:ea typeface="Georgia"/>
              <a:cs typeface="Georgia"/>
              <a:sym typeface="Georgia"/>
            </a:endParaRPr>
          </a:p>
        </p:txBody>
      </p:sp>
      <p:sp>
        <p:nvSpPr>
          <p:cNvPr id="184" name="Google Shape;184;p3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Font typeface="Georgia"/>
              <a:buChar char="●"/>
            </a:pPr>
            <a:r>
              <a:rPr lang="en" sz="1600">
                <a:latin typeface="Georgia"/>
                <a:ea typeface="Georgia"/>
                <a:cs typeface="Georgia"/>
                <a:sym typeface="Georgia"/>
              </a:rPr>
              <a:t>Translation work is achieved by using an “encoder” RNN that reads the source sentence and transforms it into a rich fixed-length vector representation, which in turn is used as the hidden state of a “decoder” RNN that generates the target sentence.    </a:t>
            </a:r>
            <a:endParaRPr sz="1600">
              <a:latin typeface="Georgia"/>
              <a:ea typeface="Georgia"/>
              <a:cs typeface="Georgia"/>
              <a:sym typeface="Georgia"/>
            </a:endParaRPr>
          </a:p>
          <a:p>
            <a:pPr indent="0" lvl="0" marL="457200" rtl="0" algn="just">
              <a:lnSpc>
                <a:spcPct val="115000"/>
              </a:lnSpc>
              <a:spcBef>
                <a:spcPts val="0"/>
              </a:spcBef>
              <a:spcAft>
                <a:spcPts val="0"/>
              </a:spcAft>
              <a:buNone/>
            </a:pPr>
            <a:r>
              <a:rPr lang="en" sz="1600">
                <a:latin typeface="Georgia"/>
                <a:ea typeface="Georgia"/>
                <a:cs typeface="Georgia"/>
                <a:sym typeface="Georgia"/>
              </a:rPr>
              <a:t>                            </a:t>
            </a:r>
            <a:endParaRPr sz="1600">
              <a:latin typeface="Georgia"/>
              <a:ea typeface="Georgia"/>
              <a:cs typeface="Georgia"/>
              <a:sym typeface="Georgia"/>
            </a:endParaRPr>
          </a:p>
          <a:p>
            <a:pPr indent="-330200" lvl="0" marL="457200" rtl="0" algn="just">
              <a:lnSpc>
                <a:spcPct val="115000"/>
              </a:lnSpc>
              <a:spcBef>
                <a:spcPts val="0"/>
              </a:spcBef>
              <a:spcAft>
                <a:spcPts val="0"/>
              </a:spcAft>
              <a:buSzPts val="1600"/>
              <a:buFont typeface="Georgia"/>
              <a:buChar char="●"/>
            </a:pPr>
            <a:r>
              <a:rPr lang="en" sz="1600">
                <a:latin typeface="Georgia"/>
                <a:ea typeface="Georgia"/>
                <a:cs typeface="Georgia"/>
                <a:sym typeface="Georgia"/>
              </a:rPr>
              <a:t>Replacing the encoder RNN by a deep CNN can produce a rich representation of input by embedding it in a fixed-length vector, so that this representation can be used for variety of tasks.    </a:t>
            </a:r>
            <a:endParaRPr sz="1600">
              <a:latin typeface="Georgia"/>
              <a:ea typeface="Georgia"/>
              <a:cs typeface="Georgia"/>
              <a:sym typeface="Georgia"/>
            </a:endParaRPr>
          </a:p>
          <a:p>
            <a:pPr indent="0" lvl="0" marL="457200" rtl="0" algn="just">
              <a:lnSpc>
                <a:spcPct val="115000"/>
              </a:lnSpc>
              <a:spcBef>
                <a:spcPts val="0"/>
              </a:spcBef>
              <a:spcAft>
                <a:spcPts val="0"/>
              </a:spcAft>
              <a:buNone/>
            </a:pPr>
            <a:r>
              <a:rPr lang="en" sz="1600">
                <a:latin typeface="Georgia"/>
                <a:ea typeface="Georgia"/>
                <a:cs typeface="Georgia"/>
                <a:sym typeface="Georgia"/>
              </a:rPr>
              <a:t>                 </a:t>
            </a:r>
            <a:endParaRPr sz="1600">
              <a:latin typeface="Georgia"/>
              <a:ea typeface="Georgia"/>
              <a:cs typeface="Georgia"/>
              <a:sym typeface="Georgia"/>
            </a:endParaRPr>
          </a:p>
          <a:p>
            <a:pPr indent="-311150" lvl="0" marL="457200" rtl="0" algn="just">
              <a:lnSpc>
                <a:spcPct val="115000"/>
              </a:lnSpc>
              <a:spcBef>
                <a:spcPts val="0"/>
              </a:spcBef>
              <a:spcAft>
                <a:spcPts val="0"/>
              </a:spcAft>
              <a:buSzPts val="1300"/>
              <a:buFont typeface="Comfortaa"/>
              <a:buChar char="●"/>
            </a:pPr>
            <a:r>
              <a:rPr lang="en" sz="1600">
                <a:latin typeface="Georgia"/>
                <a:ea typeface="Georgia"/>
                <a:cs typeface="Georgia"/>
                <a:sym typeface="Georgia"/>
              </a:rPr>
              <a:t>Developing a single end to end network to have more accurate feature extraction and efficiently generate textual description which can provide detailed information about the given image</a:t>
            </a:r>
            <a:r>
              <a:rPr lang="en" sz="1400">
                <a:latin typeface="Georgia"/>
                <a:ea typeface="Georgia"/>
                <a:cs typeface="Georgia"/>
                <a:sym typeface="Georgia"/>
              </a:rPr>
              <a:t>.           </a:t>
            </a:r>
            <a:r>
              <a:rPr lang="en" sz="1300">
                <a:latin typeface="Comfortaa"/>
                <a:ea typeface="Comfortaa"/>
                <a:cs typeface="Comfortaa"/>
                <a:sym typeface="Comfortaa"/>
              </a:rPr>
              <a:t>        </a:t>
            </a:r>
            <a:endParaRPr sz="1300">
              <a:latin typeface="Comfortaa"/>
              <a:ea typeface="Comfortaa"/>
              <a:cs typeface="Comfortaa"/>
              <a:sym typeface="Comfortaa"/>
            </a:endParaRPr>
          </a:p>
          <a:p>
            <a:pPr indent="-228600" lvl="0" marL="457200" rtl="0" algn="l">
              <a:lnSpc>
                <a:spcPct val="115000"/>
              </a:lnSpc>
              <a:spcBef>
                <a:spcPts val="0"/>
              </a:spcBef>
              <a:spcAft>
                <a:spcPts val="0"/>
              </a:spcAft>
              <a:buSzPts val="1800"/>
              <a:buNone/>
            </a:pPr>
            <a:r>
              <a:t/>
            </a:r>
            <a:endParaRPr sz="1300">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8" name="Shape 188"/>
        <p:cNvGrpSpPr/>
        <p:nvPr/>
      </p:nvGrpSpPr>
      <p:grpSpPr>
        <a:xfrm>
          <a:off x="0" y="0"/>
          <a:ext cx="0" cy="0"/>
          <a:chOff x="0" y="0"/>
          <a:chExt cx="0" cy="0"/>
        </a:xfrm>
      </p:grpSpPr>
      <p:sp>
        <p:nvSpPr>
          <p:cNvPr id="189" name="Google Shape;189;p3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Georgia"/>
                <a:ea typeface="Georgia"/>
                <a:cs typeface="Georgia"/>
                <a:sym typeface="Georgia"/>
              </a:rPr>
              <a:t>1.6 Technology stack</a:t>
            </a:r>
            <a:endParaRPr b="1">
              <a:latin typeface="Georgia"/>
              <a:ea typeface="Georgia"/>
              <a:cs typeface="Georgia"/>
              <a:sym typeface="Georgia"/>
            </a:endParaRPr>
          </a:p>
        </p:txBody>
      </p:sp>
      <p:sp>
        <p:nvSpPr>
          <p:cNvPr id="190" name="Google Shape;190;p3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Font typeface="Georgia"/>
              <a:buAutoNum type="arabicPeriod"/>
            </a:pPr>
            <a:r>
              <a:rPr b="1" lang="en" sz="1600">
                <a:latin typeface="Georgia"/>
                <a:ea typeface="Georgia"/>
                <a:cs typeface="Georgia"/>
                <a:sym typeface="Georgia"/>
              </a:rPr>
              <a:t>Colab</a:t>
            </a:r>
            <a:r>
              <a:rPr lang="en" sz="1600">
                <a:latin typeface="Georgia"/>
                <a:ea typeface="Georgia"/>
                <a:cs typeface="Georgia"/>
                <a:sym typeface="Georgia"/>
              </a:rPr>
              <a:t> - Colaboratory is a Google research project created to help disseminate machine learning education and research                            </a:t>
            </a:r>
            <a:endParaRPr sz="1600">
              <a:latin typeface="Georgia"/>
              <a:ea typeface="Georgia"/>
              <a:cs typeface="Georgia"/>
              <a:sym typeface="Georgia"/>
            </a:endParaRPr>
          </a:p>
          <a:p>
            <a:pPr indent="-330200" lvl="0" marL="457200" rtl="0" algn="just">
              <a:lnSpc>
                <a:spcPct val="115000"/>
              </a:lnSpc>
              <a:spcBef>
                <a:spcPts val="0"/>
              </a:spcBef>
              <a:spcAft>
                <a:spcPts val="0"/>
              </a:spcAft>
              <a:buSzPts val="1600"/>
              <a:buFont typeface="Georgia"/>
              <a:buAutoNum type="arabicPeriod"/>
            </a:pPr>
            <a:r>
              <a:rPr b="1" lang="en" sz="1600">
                <a:latin typeface="Georgia"/>
                <a:ea typeface="Georgia"/>
                <a:cs typeface="Georgia"/>
                <a:sym typeface="Georgia"/>
              </a:rPr>
              <a:t>Pytorch</a:t>
            </a:r>
            <a:r>
              <a:rPr lang="en" sz="1600">
                <a:latin typeface="Georgia"/>
                <a:ea typeface="Georgia"/>
                <a:cs typeface="Georgia"/>
                <a:sym typeface="Georgia"/>
              </a:rPr>
              <a:t> - used for applications such as computer vision and natural language processing.                      </a:t>
            </a:r>
            <a:endParaRPr sz="1600">
              <a:latin typeface="Georgia"/>
              <a:ea typeface="Georgia"/>
              <a:cs typeface="Georgia"/>
              <a:sym typeface="Georgia"/>
            </a:endParaRPr>
          </a:p>
          <a:p>
            <a:pPr indent="-330200" lvl="0" marL="457200" rtl="0" algn="just">
              <a:lnSpc>
                <a:spcPct val="115000"/>
              </a:lnSpc>
              <a:spcBef>
                <a:spcPts val="0"/>
              </a:spcBef>
              <a:spcAft>
                <a:spcPts val="0"/>
              </a:spcAft>
              <a:buSzPts val="1600"/>
              <a:buFont typeface="Georgia"/>
              <a:buAutoNum type="arabicPeriod"/>
            </a:pPr>
            <a:r>
              <a:rPr lang="en" sz="1600">
                <a:latin typeface="Georgia"/>
                <a:ea typeface="Georgia"/>
                <a:cs typeface="Georgia"/>
                <a:sym typeface="Georgia"/>
              </a:rPr>
              <a:t> </a:t>
            </a:r>
            <a:r>
              <a:rPr b="1" lang="en" sz="1600">
                <a:latin typeface="Georgia"/>
                <a:ea typeface="Georgia"/>
                <a:cs typeface="Georgia"/>
                <a:sym typeface="Georgia"/>
              </a:rPr>
              <a:t>Numpy </a:t>
            </a:r>
            <a:r>
              <a:rPr lang="en" sz="1600">
                <a:latin typeface="Georgia"/>
                <a:ea typeface="Georgia"/>
                <a:cs typeface="Georgia"/>
                <a:sym typeface="Georgia"/>
              </a:rPr>
              <a:t>- NumPy is the fundamental package for scientific computing with Python.</a:t>
            </a:r>
            <a:endParaRPr sz="1600">
              <a:latin typeface="Georgia"/>
              <a:ea typeface="Georgia"/>
              <a:cs typeface="Georgia"/>
              <a:sym typeface="Georgia"/>
            </a:endParaRPr>
          </a:p>
          <a:p>
            <a:pPr indent="-330200" lvl="0" marL="457200" rtl="0" algn="just">
              <a:lnSpc>
                <a:spcPct val="115000"/>
              </a:lnSpc>
              <a:spcBef>
                <a:spcPts val="0"/>
              </a:spcBef>
              <a:spcAft>
                <a:spcPts val="0"/>
              </a:spcAft>
              <a:buSzPts val="1600"/>
              <a:buFont typeface="Georgia"/>
              <a:buAutoNum type="arabicPeriod"/>
            </a:pPr>
            <a:r>
              <a:rPr b="1" lang="en" sz="1600">
                <a:latin typeface="Georgia"/>
                <a:ea typeface="Georgia"/>
                <a:cs typeface="Georgia"/>
                <a:sym typeface="Georgia"/>
              </a:rPr>
              <a:t>Pandas</a:t>
            </a:r>
            <a:r>
              <a:rPr lang="en" sz="1600">
                <a:latin typeface="Georgia"/>
                <a:ea typeface="Georgia"/>
                <a:cs typeface="Georgia"/>
                <a:sym typeface="Georgia"/>
              </a:rPr>
              <a:t> – It is a software library written for the Python programming language for data manipulation and analysis.</a:t>
            </a:r>
            <a:endParaRPr sz="1600">
              <a:latin typeface="Georgia"/>
              <a:ea typeface="Georgia"/>
              <a:cs typeface="Georgia"/>
              <a:sym typeface="Georgia"/>
            </a:endParaRPr>
          </a:p>
          <a:p>
            <a:pPr indent="-330200" lvl="0" marL="457200" rtl="0" algn="just">
              <a:lnSpc>
                <a:spcPct val="115000"/>
              </a:lnSpc>
              <a:spcBef>
                <a:spcPts val="0"/>
              </a:spcBef>
              <a:spcAft>
                <a:spcPts val="0"/>
              </a:spcAft>
              <a:buSzPts val="1600"/>
              <a:buFont typeface="Georgia"/>
              <a:buAutoNum type="arabicPeriod"/>
            </a:pPr>
            <a:r>
              <a:rPr b="1" lang="en" sz="1600">
                <a:latin typeface="Georgia"/>
                <a:ea typeface="Georgia"/>
                <a:cs typeface="Georgia"/>
                <a:sym typeface="Georgia"/>
              </a:rPr>
              <a:t>Keras </a:t>
            </a:r>
            <a:r>
              <a:rPr lang="en" sz="1600">
                <a:latin typeface="Georgia"/>
                <a:ea typeface="Georgia"/>
                <a:cs typeface="Georgia"/>
                <a:sym typeface="Georgia"/>
              </a:rPr>
              <a:t>–</a:t>
            </a:r>
            <a:r>
              <a:rPr b="1" lang="en" sz="1600">
                <a:latin typeface="Georgia"/>
                <a:ea typeface="Georgia"/>
                <a:cs typeface="Georgia"/>
                <a:sym typeface="Georgia"/>
              </a:rPr>
              <a:t> </a:t>
            </a:r>
            <a:r>
              <a:rPr lang="en" sz="1600">
                <a:latin typeface="Georgia"/>
                <a:ea typeface="Georgia"/>
                <a:cs typeface="Georgia"/>
                <a:sym typeface="Georgia"/>
              </a:rPr>
              <a:t>It is an Open Source Neural Network library written in Python and a high-level API wrapper for the low-level API that runs on top of Theano or Tensorflow.</a:t>
            </a:r>
            <a:endParaRPr sz="1600">
              <a:latin typeface="Georgia"/>
              <a:ea typeface="Georgia"/>
              <a:cs typeface="Georgia"/>
              <a:sym typeface="Georgia"/>
            </a:endParaRPr>
          </a:p>
          <a:p>
            <a:pPr indent="-330200" lvl="0" marL="457200" rtl="0" algn="just">
              <a:lnSpc>
                <a:spcPct val="115000"/>
              </a:lnSpc>
              <a:spcBef>
                <a:spcPts val="0"/>
              </a:spcBef>
              <a:spcAft>
                <a:spcPts val="0"/>
              </a:spcAft>
              <a:buSzPts val="1600"/>
              <a:buFont typeface="Georgia"/>
              <a:buAutoNum type="arabicPeriod"/>
            </a:pPr>
            <a:r>
              <a:rPr b="1" lang="en" sz="1600">
                <a:latin typeface="Georgia"/>
                <a:ea typeface="Georgia"/>
                <a:cs typeface="Georgia"/>
                <a:sym typeface="Georgia"/>
              </a:rPr>
              <a:t>Sklearn </a:t>
            </a:r>
            <a:r>
              <a:rPr lang="en" sz="1600">
                <a:latin typeface="Georgia"/>
                <a:ea typeface="Georgia"/>
                <a:cs typeface="Georgia"/>
                <a:sym typeface="Georgia"/>
              </a:rPr>
              <a:t>- is a free software machine learning library for the Python programming language.</a:t>
            </a:r>
            <a:endParaRPr sz="1600">
              <a:latin typeface="Georgia"/>
              <a:ea typeface="Georgia"/>
              <a:cs typeface="Georgia"/>
              <a:sym typeface="Georgia"/>
            </a:endParaRPr>
          </a:p>
          <a:p>
            <a:pPr indent="-304800" lvl="0" marL="457200" rtl="0" algn="just">
              <a:lnSpc>
                <a:spcPct val="115000"/>
              </a:lnSpc>
              <a:spcBef>
                <a:spcPts val="0"/>
              </a:spcBef>
              <a:spcAft>
                <a:spcPts val="0"/>
              </a:spcAft>
              <a:buSzPts val="1200"/>
              <a:buFont typeface="Georgia"/>
              <a:buAutoNum type="arabicPeriod"/>
            </a:pPr>
            <a:r>
              <a:rPr b="1" lang="en" sz="1600">
                <a:latin typeface="Georgia"/>
                <a:ea typeface="Georgia"/>
                <a:cs typeface="Georgia"/>
                <a:sym typeface="Georgia"/>
              </a:rPr>
              <a:t>Tensorflow</a:t>
            </a:r>
            <a:r>
              <a:rPr lang="en" sz="1600">
                <a:latin typeface="Georgia"/>
                <a:ea typeface="Georgia"/>
                <a:cs typeface="Georgia"/>
                <a:sym typeface="Georgia"/>
              </a:rPr>
              <a:t> – It is an end-to-end open source platform for machine learning.</a:t>
            </a:r>
            <a:r>
              <a:rPr b="1" lang="en" sz="1600">
                <a:latin typeface="Georgia"/>
                <a:ea typeface="Georgia"/>
                <a:cs typeface="Georgia"/>
                <a:sym typeface="Georgia"/>
              </a:rPr>
              <a:t>     </a:t>
            </a:r>
            <a:r>
              <a:rPr b="1" lang="en" sz="1400">
                <a:latin typeface="Georgia"/>
                <a:ea typeface="Georgia"/>
                <a:cs typeface="Georgia"/>
                <a:sym typeface="Georgia"/>
              </a:rPr>
              <a:t>    </a:t>
            </a:r>
            <a:r>
              <a:rPr b="1" lang="en" sz="1200">
                <a:latin typeface="Comfortaa"/>
                <a:ea typeface="Comfortaa"/>
                <a:cs typeface="Comfortaa"/>
                <a:sym typeface="Comfortaa"/>
              </a:rPr>
              <a:t>              </a:t>
            </a:r>
            <a:endParaRPr b="1" sz="1200">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4" name="Shape 194"/>
        <p:cNvGrpSpPr/>
        <p:nvPr/>
      </p:nvGrpSpPr>
      <p:grpSpPr>
        <a:xfrm>
          <a:off x="0" y="0"/>
          <a:ext cx="0" cy="0"/>
          <a:chOff x="0" y="0"/>
          <a:chExt cx="0" cy="0"/>
        </a:xfrm>
      </p:grpSpPr>
      <p:sp>
        <p:nvSpPr>
          <p:cNvPr id="195" name="Google Shape;195;p37"/>
          <p:cNvSpPr txBox="1"/>
          <p:nvPr>
            <p:ph type="title"/>
          </p:nvPr>
        </p:nvSpPr>
        <p:spPr>
          <a:xfrm>
            <a:off x="311700" y="78047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Georgia"/>
                <a:ea typeface="Georgia"/>
                <a:cs typeface="Georgia"/>
                <a:sym typeface="Georgia"/>
              </a:rPr>
              <a:t>1.7 Benefits for environment &amp; Society</a:t>
            </a:r>
            <a:endParaRPr b="1">
              <a:latin typeface="Georgia"/>
              <a:ea typeface="Georgia"/>
              <a:cs typeface="Georgia"/>
              <a:sym typeface="Georgia"/>
            </a:endParaRPr>
          </a:p>
        </p:txBody>
      </p:sp>
      <p:sp>
        <p:nvSpPr>
          <p:cNvPr id="196" name="Google Shape;196;p37"/>
          <p:cNvSpPr txBox="1"/>
          <p:nvPr>
            <p:ph idx="1" type="body"/>
          </p:nvPr>
        </p:nvSpPr>
        <p:spPr>
          <a:xfrm>
            <a:off x="311700" y="1595850"/>
            <a:ext cx="8520600" cy="30642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Font typeface="Georgia"/>
              <a:buAutoNum type="arabicPeriod"/>
            </a:pPr>
            <a:r>
              <a:rPr lang="en" sz="1600">
                <a:latin typeface="Georgia"/>
                <a:ea typeface="Georgia"/>
                <a:cs typeface="Georgia"/>
                <a:sym typeface="Georgia"/>
              </a:rPr>
              <a:t>Helps visually impaired to understand the image by converting the captioned text into speech.</a:t>
            </a:r>
            <a:endParaRPr sz="1600">
              <a:latin typeface="Georgia"/>
              <a:ea typeface="Georgia"/>
              <a:cs typeface="Georgia"/>
              <a:sym typeface="Georgia"/>
            </a:endParaRPr>
          </a:p>
          <a:p>
            <a:pPr indent="0" lvl="0" marL="457200" rtl="0" algn="just">
              <a:lnSpc>
                <a:spcPct val="115000"/>
              </a:lnSpc>
              <a:spcBef>
                <a:spcPts val="0"/>
              </a:spcBef>
              <a:spcAft>
                <a:spcPts val="0"/>
              </a:spcAft>
              <a:buNone/>
            </a:pPr>
            <a:r>
              <a:t/>
            </a:r>
            <a:endParaRPr sz="1600">
              <a:latin typeface="Georgia"/>
              <a:ea typeface="Georgia"/>
              <a:cs typeface="Georgia"/>
              <a:sym typeface="Georgia"/>
            </a:endParaRPr>
          </a:p>
          <a:p>
            <a:pPr indent="-330200" lvl="0" marL="457200" rtl="0" algn="just">
              <a:lnSpc>
                <a:spcPct val="115000"/>
              </a:lnSpc>
              <a:spcBef>
                <a:spcPts val="0"/>
              </a:spcBef>
              <a:spcAft>
                <a:spcPts val="0"/>
              </a:spcAft>
              <a:buSzPts val="1600"/>
              <a:buFont typeface="Georgia"/>
              <a:buAutoNum type="arabicPeriod"/>
            </a:pPr>
            <a:r>
              <a:rPr lang="en" sz="1600">
                <a:latin typeface="Georgia"/>
                <a:ea typeface="Georgia"/>
                <a:cs typeface="Georgia"/>
                <a:sym typeface="Georgia"/>
              </a:rPr>
              <a:t>Helps colour blind and other vision problem patients to understand image more effectively.</a:t>
            </a:r>
            <a:endParaRPr sz="1600">
              <a:latin typeface="Georgia"/>
              <a:ea typeface="Georgia"/>
              <a:cs typeface="Georgia"/>
              <a:sym typeface="Georgia"/>
            </a:endParaRPr>
          </a:p>
          <a:p>
            <a:pPr indent="0" lvl="0" marL="457200" rtl="0" algn="just">
              <a:lnSpc>
                <a:spcPct val="115000"/>
              </a:lnSpc>
              <a:spcBef>
                <a:spcPts val="0"/>
              </a:spcBef>
              <a:spcAft>
                <a:spcPts val="0"/>
              </a:spcAft>
              <a:buNone/>
            </a:pPr>
            <a:r>
              <a:t/>
            </a:r>
            <a:endParaRPr sz="1600">
              <a:latin typeface="Georgia"/>
              <a:ea typeface="Georgia"/>
              <a:cs typeface="Georgia"/>
              <a:sym typeface="Georgia"/>
            </a:endParaRPr>
          </a:p>
          <a:p>
            <a:pPr indent="-330200" lvl="0" marL="457200" rtl="0" algn="just">
              <a:lnSpc>
                <a:spcPct val="115000"/>
              </a:lnSpc>
              <a:spcBef>
                <a:spcPts val="0"/>
              </a:spcBef>
              <a:spcAft>
                <a:spcPts val="0"/>
              </a:spcAft>
              <a:buSzPts val="1600"/>
              <a:buFont typeface="Georgia"/>
              <a:buAutoNum type="arabicPeriod"/>
            </a:pPr>
            <a:r>
              <a:rPr lang="en" sz="1600">
                <a:latin typeface="Georgia"/>
                <a:ea typeface="Georgia"/>
                <a:cs typeface="Georgia"/>
                <a:sym typeface="Georgia"/>
              </a:rPr>
              <a:t>Generate captions for images which can promote safety and protection of environment</a:t>
            </a:r>
            <a:endParaRPr sz="1600">
              <a:latin typeface="Georgia"/>
              <a:ea typeface="Georgia"/>
              <a:cs typeface="Georgia"/>
              <a:sym typeface="Georgia"/>
            </a:endParaRPr>
          </a:p>
          <a:p>
            <a:pPr indent="0" lvl="0" marL="457200" rtl="0" algn="just">
              <a:lnSpc>
                <a:spcPct val="115000"/>
              </a:lnSpc>
              <a:spcBef>
                <a:spcPts val="0"/>
              </a:spcBef>
              <a:spcAft>
                <a:spcPts val="0"/>
              </a:spcAft>
              <a:buNone/>
            </a:pPr>
            <a:r>
              <a:t/>
            </a:r>
            <a:endParaRPr sz="1600">
              <a:latin typeface="Georgia"/>
              <a:ea typeface="Georgia"/>
              <a:cs typeface="Georgia"/>
              <a:sym typeface="Georgia"/>
            </a:endParaRPr>
          </a:p>
          <a:p>
            <a:pPr indent="-330200" lvl="0" marL="457200" rtl="0" algn="just">
              <a:lnSpc>
                <a:spcPct val="115000"/>
              </a:lnSpc>
              <a:spcBef>
                <a:spcPts val="0"/>
              </a:spcBef>
              <a:spcAft>
                <a:spcPts val="0"/>
              </a:spcAft>
              <a:buSzPts val="1600"/>
              <a:buFont typeface="Georgia"/>
              <a:buAutoNum type="arabicPeriod"/>
            </a:pPr>
            <a:r>
              <a:rPr lang="en" sz="1600">
                <a:latin typeface="Georgia"/>
                <a:ea typeface="Georgia"/>
                <a:cs typeface="Georgia"/>
                <a:sym typeface="Georgia"/>
              </a:rPr>
              <a:t>Determine various pollutants present in a given image and caption them so as to reduce its generation and manage it.</a:t>
            </a:r>
            <a:endParaRPr sz="16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8"/>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Datasets</a:t>
            </a:r>
            <a:endParaRPr b="1"/>
          </a:p>
        </p:txBody>
      </p:sp>
      <p:sp>
        <p:nvSpPr>
          <p:cNvPr id="202" name="Google Shape;202;p38"/>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Flickr 8K, Flickr 30K, Google’s Conceptual Captioning Dataset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6" name="Shape 206"/>
        <p:cNvGrpSpPr/>
        <p:nvPr/>
      </p:nvGrpSpPr>
      <p:grpSpPr>
        <a:xfrm>
          <a:off x="0" y="0"/>
          <a:ext cx="0" cy="0"/>
          <a:chOff x="0" y="0"/>
          <a:chExt cx="0" cy="0"/>
        </a:xfrm>
      </p:grpSpPr>
      <p:sp>
        <p:nvSpPr>
          <p:cNvPr id="207" name="Google Shape;207;p39"/>
          <p:cNvSpPr txBox="1"/>
          <p:nvPr>
            <p:ph type="title"/>
          </p:nvPr>
        </p:nvSpPr>
        <p:spPr>
          <a:xfrm>
            <a:off x="2881800" y="405575"/>
            <a:ext cx="33804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Flickr 8K Dataset</a:t>
            </a:r>
            <a:endParaRPr b="1">
              <a:latin typeface="Times New Roman"/>
              <a:ea typeface="Times New Roman"/>
              <a:cs typeface="Times New Roman"/>
              <a:sym typeface="Times New Roman"/>
            </a:endParaRPr>
          </a:p>
        </p:txBody>
      </p:sp>
      <p:sp>
        <p:nvSpPr>
          <p:cNvPr id="208" name="Google Shape;208;p3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600">
                <a:highlight>
                  <a:srgbClr val="FFFFFF"/>
                </a:highlight>
                <a:latin typeface="Georgia"/>
                <a:ea typeface="Georgia"/>
                <a:cs typeface="Georgia"/>
                <a:sym typeface="Georgia"/>
              </a:rPr>
              <a:t>Data is properly labelled. For each image 5 captions are provided and the dataset is available for free.</a:t>
            </a:r>
            <a:endParaRPr sz="1600">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sz="1600">
              <a:highlight>
                <a:srgbClr val="FFFFFF"/>
              </a:highlight>
              <a:latin typeface="Georgia"/>
              <a:ea typeface="Georgia"/>
              <a:cs typeface="Georgia"/>
              <a:sym typeface="Georgia"/>
            </a:endParaRPr>
          </a:p>
          <a:p>
            <a:pPr indent="-342900" lvl="0" marL="457200" rtl="0" algn="l">
              <a:lnSpc>
                <a:spcPct val="115000"/>
              </a:lnSpc>
              <a:spcBef>
                <a:spcPts val="0"/>
              </a:spcBef>
              <a:spcAft>
                <a:spcPts val="0"/>
              </a:spcAft>
              <a:buSzPts val="1800"/>
              <a:buChar char="●"/>
            </a:pPr>
            <a:r>
              <a:rPr lang="en" sz="1600">
                <a:highlight>
                  <a:srgbClr val="FFFFFF"/>
                </a:highlight>
                <a:latin typeface="Georgia"/>
                <a:ea typeface="Georgia"/>
                <a:cs typeface="Georgia"/>
                <a:sym typeface="Georgia"/>
              </a:rPr>
              <a:t>Flickr8k_Dataset: Contains a total of 8092 images in JPEG format with different shapes and sizes. Of which 6000 are used for training, 1000 for test and 1000 for development.</a:t>
            </a:r>
            <a:r>
              <a:rPr lang="en"/>
              <a:t>      </a:t>
            </a:r>
            <a:endParaRPr/>
          </a:p>
          <a:p>
            <a:pPr indent="0" lvl="0" marL="457200" rtl="0" algn="l">
              <a:lnSpc>
                <a:spcPct val="115000"/>
              </a:lnSpc>
              <a:spcBef>
                <a:spcPts val="0"/>
              </a:spcBef>
              <a:spcAft>
                <a:spcPts val="0"/>
              </a:spcAft>
              <a:buNone/>
            </a:pPr>
            <a:r>
              <a:rPr lang="en"/>
              <a:t>                                                   </a:t>
            </a:r>
            <a:endParaRPr/>
          </a:p>
          <a:p>
            <a:pPr indent="-342900" lvl="0" marL="457200" rtl="0" algn="l">
              <a:lnSpc>
                <a:spcPct val="115000"/>
              </a:lnSpc>
              <a:spcBef>
                <a:spcPts val="0"/>
              </a:spcBef>
              <a:spcAft>
                <a:spcPts val="0"/>
              </a:spcAft>
              <a:buSzPts val="1800"/>
              <a:buChar char="●"/>
            </a:pPr>
            <a:r>
              <a:rPr lang="en" sz="1600">
                <a:highlight>
                  <a:srgbClr val="FFFFFF"/>
                </a:highlight>
                <a:latin typeface="Georgia"/>
                <a:ea typeface="Georgia"/>
                <a:cs typeface="Georgia"/>
                <a:sym typeface="Georgia"/>
              </a:rPr>
              <a:t>Flickr8k_text : Contains text files describing train_set ,test_set. Flickr8k.token.txt contains 5 captions for each image i.e. total 40460 captions.</a:t>
            </a:r>
            <a:r>
              <a:rPr lang="en"/>
              <a:t>           </a:t>
            </a:r>
            <a:endParaRPr/>
          </a:p>
          <a:p>
            <a:pPr indent="0" lvl="0" marL="457200" rtl="0" algn="l">
              <a:lnSpc>
                <a:spcPct val="115000"/>
              </a:lnSpc>
              <a:spcBef>
                <a:spcPts val="0"/>
              </a:spcBef>
              <a:spcAft>
                <a:spcPts val="0"/>
              </a:spcAft>
              <a:buNone/>
            </a:pPr>
            <a:r>
              <a:rPr lang="en"/>
              <a:t>                                  </a:t>
            </a:r>
            <a:endParaRPr/>
          </a:p>
          <a:p>
            <a:pPr indent="-342900" lvl="0" marL="457200" rtl="0" algn="l">
              <a:lnSpc>
                <a:spcPct val="115000"/>
              </a:lnSpc>
              <a:spcBef>
                <a:spcPts val="0"/>
              </a:spcBef>
              <a:spcAft>
                <a:spcPts val="0"/>
              </a:spcAft>
              <a:buSzPts val="1800"/>
              <a:buChar char="●"/>
            </a:pPr>
            <a:r>
              <a:rPr lang="en" sz="1600">
                <a:highlight>
                  <a:srgbClr val="FFFFFF"/>
                </a:highlight>
                <a:latin typeface="Georgia"/>
                <a:ea typeface="Georgia"/>
                <a:cs typeface="Georgia"/>
                <a:sym typeface="Georgia"/>
              </a:rPr>
              <a:t>The size of the training vocabulary is </a:t>
            </a:r>
            <a:r>
              <a:rPr lang="en" sz="1600">
                <a:highlight>
                  <a:srgbClr val="FFFFFF"/>
                </a:highlight>
                <a:latin typeface="Georgia"/>
                <a:ea typeface="Georgia"/>
                <a:cs typeface="Georgia"/>
                <a:sym typeface="Georgia"/>
              </a:rPr>
              <a:t>7268</a:t>
            </a:r>
            <a:r>
              <a:rPr lang="en"/>
              <a:t> </a:t>
            </a:r>
            <a:r>
              <a:rPr lang="en"/>
              <a:t>                                   </a:t>
            </a:r>
            <a:endParaRPr/>
          </a:p>
          <a:p>
            <a:pPr indent="0" lvl="0" marL="0" rtl="0" algn="l">
              <a:lnSpc>
                <a:spcPct val="115000"/>
              </a:lnSpc>
              <a:spcBef>
                <a:spcPts val="0"/>
              </a:spcBef>
              <a:spcAft>
                <a:spcPts val="0"/>
              </a:spcAft>
              <a:buNone/>
            </a:pPr>
            <a:r>
              <a:t/>
            </a:r>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2" name="Shape 212"/>
        <p:cNvGrpSpPr/>
        <p:nvPr/>
      </p:nvGrpSpPr>
      <p:grpSpPr>
        <a:xfrm>
          <a:off x="0" y="0"/>
          <a:ext cx="0" cy="0"/>
          <a:chOff x="0" y="0"/>
          <a:chExt cx="0" cy="0"/>
        </a:xfrm>
      </p:grpSpPr>
      <p:sp>
        <p:nvSpPr>
          <p:cNvPr id="213" name="Google Shape;213;p40"/>
          <p:cNvSpPr txBox="1"/>
          <p:nvPr>
            <p:ph type="title"/>
          </p:nvPr>
        </p:nvSpPr>
        <p:spPr>
          <a:xfrm>
            <a:off x="2854200" y="445025"/>
            <a:ext cx="3435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Flickr 30K Dataset</a:t>
            </a:r>
            <a:endParaRPr b="1">
              <a:latin typeface="Times New Roman"/>
              <a:ea typeface="Times New Roman"/>
              <a:cs typeface="Times New Roman"/>
              <a:sym typeface="Times New Roman"/>
            </a:endParaRPr>
          </a:p>
        </p:txBody>
      </p:sp>
      <p:sp>
        <p:nvSpPr>
          <p:cNvPr id="214" name="Google Shape;214;p40"/>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600">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Flickr30K Entities, which augments the 158k captions from Flickr30k with 244k coreference chains, linking mentions of the same entities across different captions for the same image, and associating them with 276k manually annotated bounding boxes.</a:t>
            </a:r>
            <a:endParaRPr sz="1600">
              <a:latin typeface="Georgia"/>
              <a:ea typeface="Georgia"/>
              <a:cs typeface="Georgia"/>
              <a:sym typeface="Georgia"/>
            </a:endParaRPr>
          </a:p>
          <a:p>
            <a:pPr indent="0" lvl="0" marL="457200" rtl="0" algn="l">
              <a:lnSpc>
                <a:spcPct val="115000"/>
              </a:lnSpc>
              <a:spcBef>
                <a:spcPts val="0"/>
              </a:spcBef>
              <a:spcAft>
                <a:spcPts val="0"/>
              </a:spcAft>
              <a:buNone/>
            </a:pPr>
            <a:r>
              <a:t/>
            </a:r>
            <a:endParaRPr sz="1600">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Such annotations are essential for continued progress in automatic image description and grounded language understanding. They enable us to define a new benchmark for localization of textual entity mentions in an image.</a:t>
            </a:r>
            <a:endParaRPr sz="1600">
              <a:latin typeface="Georgia"/>
              <a:ea typeface="Georgia"/>
              <a:cs typeface="Georgia"/>
              <a:sym typeface="Georgia"/>
            </a:endParaRPr>
          </a:p>
          <a:p>
            <a:pPr indent="0" lvl="0" marL="457200" rtl="0" algn="l">
              <a:lnSpc>
                <a:spcPct val="115000"/>
              </a:lnSpc>
              <a:spcBef>
                <a:spcPts val="0"/>
              </a:spcBef>
              <a:spcAft>
                <a:spcPts val="0"/>
              </a:spcAft>
              <a:buNone/>
            </a:pPr>
            <a:r>
              <a:t/>
            </a:r>
            <a:endParaRPr sz="1600">
              <a:latin typeface="Georgia"/>
              <a:ea typeface="Georgia"/>
              <a:cs typeface="Georgia"/>
              <a:sym typeface="Georgia"/>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8" name="Shape 218"/>
        <p:cNvGrpSpPr/>
        <p:nvPr/>
      </p:nvGrpSpPr>
      <p:grpSpPr>
        <a:xfrm>
          <a:off x="0" y="0"/>
          <a:ext cx="0" cy="0"/>
          <a:chOff x="0" y="0"/>
          <a:chExt cx="0" cy="0"/>
        </a:xfrm>
      </p:grpSpPr>
      <p:sp>
        <p:nvSpPr>
          <p:cNvPr id="219" name="Google Shape;219;p41"/>
          <p:cNvSpPr txBox="1"/>
          <p:nvPr>
            <p:ph type="title"/>
          </p:nvPr>
        </p:nvSpPr>
        <p:spPr>
          <a:xfrm>
            <a:off x="1173900" y="58450"/>
            <a:ext cx="67962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Google’s Conceptual Captioning Dataset</a:t>
            </a:r>
            <a:endParaRPr b="1">
              <a:latin typeface="Times New Roman"/>
              <a:ea typeface="Times New Roman"/>
              <a:cs typeface="Times New Roman"/>
              <a:sym typeface="Times New Roman"/>
            </a:endParaRPr>
          </a:p>
        </p:txBody>
      </p:sp>
      <p:sp>
        <p:nvSpPr>
          <p:cNvPr id="220" name="Google Shape;220;p41"/>
          <p:cNvSpPr txBox="1"/>
          <p:nvPr>
            <p:ph idx="1" type="body"/>
          </p:nvPr>
        </p:nvSpPr>
        <p:spPr>
          <a:xfrm>
            <a:off x="311700" y="737725"/>
            <a:ext cx="8520600" cy="3397200"/>
          </a:xfrm>
          <a:prstGeom prst="rect">
            <a:avLst/>
          </a:prstGeom>
          <a:noFill/>
          <a:ln>
            <a:noFill/>
          </a:ln>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On September 5, 2018 Google introduced </a:t>
            </a:r>
            <a:r>
              <a:rPr lang="en" sz="1600">
                <a:solidFill>
                  <a:srgbClr val="000000"/>
                </a:solidFill>
                <a:uFill>
                  <a:noFill/>
                </a:uFill>
                <a:latin typeface="Georgia"/>
                <a:ea typeface="Georgia"/>
                <a:cs typeface="Georgia"/>
                <a:sym typeface="Georgia"/>
                <a:hlinkClick r:id="rId3"/>
              </a:rPr>
              <a:t>Conceptual Captions</a:t>
            </a:r>
            <a:r>
              <a:rPr lang="en" sz="1600">
                <a:solidFill>
                  <a:srgbClr val="000000"/>
                </a:solidFill>
                <a:latin typeface="Georgia"/>
                <a:ea typeface="Georgia"/>
                <a:cs typeface="Georgia"/>
                <a:sym typeface="Georgia"/>
              </a:rPr>
              <a:t>, a new dataset consisting of ~3.3 million image/caption pairs that are created by automatically extracting and filtering image caption annotations from billions of web pages.</a:t>
            </a:r>
            <a:endParaRPr sz="1600">
              <a:solidFill>
                <a:srgbClr val="000000"/>
              </a:solidFill>
              <a:latin typeface="Georgia"/>
              <a:ea typeface="Georgia"/>
              <a:cs typeface="Georgia"/>
              <a:sym typeface="Georgia"/>
            </a:endParaRPr>
          </a:p>
          <a:p>
            <a:pPr indent="0" lvl="0" marL="457200" rtl="0" algn="just">
              <a:lnSpc>
                <a:spcPct val="100000"/>
              </a:lnSpc>
              <a:spcBef>
                <a:spcPts val="0"/>
              </a:spcBef>
              <a:spcAft>
                <a:spcPts val="0"/>
              </a:spcAft>
              <a:buNone/>
            </a:pPr>
            <a:r>
              <a:t/>
            </a:r>
            <a:endParaRPr sz="1600">
              <a:solidFill>
                <a:srgbClr val="000000"/>
              </a:solidFill>
              <a:latin typeface="Georgia"/>
              <a:ea typeface="Georgia"/>
              <a:cs typeface="Georgia"/>
              <a:sym typeface="Georgia"/>
            </a:endParaRPr>
          </a:p>
          <a:p>
            <a:pPr indent="-330200" lvl="0" marL="457200" rtl="0" algn="just">
              <a:lnSpc>
                <a:spcPct val="10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Furthermore, because images in Conceptual Captions are pulled from across the web, it represents a wider variety of image-caption styles than previous datasets, allowing for better training of image captioning models.</a:t>
            </a:r>
            <a:endParaRPr sz="1600">
              <a:solidFill>
                <a:srgbClr val="000000"/>
              </a:solidFill>
              <a:latin typeface="Georgia"/>
              <a:ea typeface="Georgia"/>
              <a:cs typeface="Georgia"/>
              <a:sym typeface="Georgia"/>
            </a:endParaRPr>
          </a:p>
          <a:p>
            <a:pPr indent="0" lvl="0" marL="457200" rtl="0" algn="just">
              <a:lnSpc>
                <a:spcPct val="100000"/>
              </a:lnSpc>
              <a:spcBef>
                <a:spcPts val="0"/>
              </a:spcBef>
              <a:spcAft>
                <a:spcPts val="0"/>
              </a:spcAft>
              <a:buNone/>
            </a:pPr>
            <a:r>
              <a:t/>
            </a:r>
            <a:endParaRPr sz="1600">
              <a:solidFill>
                <a:srgbClr val="000000"/>
              </a:solidFill>
              <a:latin typeface="Georgia"/>
              <a:ea typeface="Georgia"/>
              <a:cs typeface="Georgia"/>
              <a:sym typeface="Georgia"/>
            </a:endParaRPr>
          </a:p>
          <a:p>
            <a:pPr indent="-330200" lvl="0" marL="457200" rtl="0" algn="just">
              <a:lnSpc>
                <a:spcPct val="10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To generate this dataset, a Flume pipeline processes billions of Internet web pages, extracting, filtering, and processing candidate image and caption pairs, and keeping those that pass through several filters.</a:t>
            </a:r>
            <a:endParaRPr sz="1600">
              <a:solidFill>
                <a:srgbClr val="000000"/>
              </a:solidFill>
              <a:latin typeface="Georgia"/>
              <a:ea typeface="Georgia"/>
              <a:cs typeface="Georgia"/>
              <a:sym typeface="Georgia"/>
            </a:endParaRPr>
          </a:p>
          <a:p>
            <a:pPr indent="0" lvl="0" marL="457200" rtl="0" algn="just">
              <a:lnSpc>
                <a:spcPct val="100000"/>
              </a:lnSpc>
              <a:spcBef>
                <a:spcPts val="0"/>
              </a:spcBef>
              <a:spcAft>
                <a:spcPts val="0"/>
              </a:spcAft>
              <a:buNone/>
            </a:pPr>
            <a:r>
              <a:t/>
            </a:r>
            <a:endParaRPr sz="1600">
              <a:solidFill>
                <a:srgbClr val="000000"/>
              </a:solidFill>
              <a:latin typeface="Georgia"/>
              <a:ea typeface="Georgia"/>
              <a:cs typeface="Georgia"/>
              <a:sym typeface="Georgia"/>
            </a:endParaRPr>
          </a:p>
          <a:p>
            <a:pPr indent="-330200" lvl="0" marL="457200" rtl="0" algn="l">
              <a:lnSpc>
                <a:spcPct val="10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The Training split </a:t>
            </a:r>
            <a:r>
              <a:rPr lang="en" sz="1600">
                <a:solidFill>
                  <a:srgbClr val="000000"/>
                </a:solidFill>
                <a:latin typeface="Georgia"/>
                <a:ea typeface="Georgia"/>
                <a:cs typeface="Georgia"/>
                <a:sym typeface="Georgia"/>
              </a:rPr>
              <a:t>consists of 3,318,333 image-URL/caption pairs, with a total number of 51,201 total token types in the captions, validation has </a:t>
            </a:r>
            <a:r>
              <a:rPr lang="en" sz="1600">
                <a:latin typeface="Georgia"/>
                <a:ea typeface="Georgia"/>
                <a:cs typeface="Georgia"/>
                <a:sym typeface="Georgia"/>
              </a:rPr>
              <a:t>28,355 image-URL/caption pairs, with a total number of 13,063 total token types in the captions and testing has 22,530 image-URL/caption pairs, with a total number of 11,731 total token types in the captions.</a:t>
            </a:r>
            <a:endParaRPr sz="1600">
              <a:solidFill>
                <a:srgbClr val="000000"/>
              </a:solidFill>
              <a:latin typeface="Georgia"/>
              <a:ea typeface="Georgia"/>
              <a:cs typeface="Georgia"/>
              <a:sym typeface="Georgia"/>
            </a:endParaRPr>
          </a:p>
          <a:p>
            <a:pPr indent="0" lvl="0" marL="457200" rtl="0" algn="just">
              <a:lnSpc>
                <a:spcPct val="100000"/>
              </a:lnSpc>
              <a:spcBef>
                <a:spcPts val="0"/>
              </a:spcBef>
              <a:spcAft>
                <a:spcPts val="0"/>
              </a:spcAft>
              <a:buNone/>
            </a:pPr>
            <a:r>
              <a:t/>
            </a:r>
            <a:endParaRPr sz="1150">
              <a:solidFill>
                <a:srgbClr val="000000"/>
              </a:solidFill>
              <a:latin typeface="Roboto"/>
              <a:ea typeface="Roboto"/>
              <a:cs typeface="Roboto"/>
              <a:sym typeface="Roboto"/>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4" name="Shape 224"/>
        <p:cNvGrpSpPr/>
        <p:nvPr/>
      </p:nvGrpSpPr>
      <p:grpSpPr>
        <a:xfrm>
          <a:off x="0" y="0"/>
          <a:ext cx="0" cy="0"/>
          <a:chOff x="0" y="0"/>
          <a:chExt cx="0" cy="0"/>
        </a:xfrm>
      </p:grpSpPr>
      <p:sp>
        <p:nvSpPr>
          <p:cNvPr id="225" name="Google Shape;225;p4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Georgia"/>
                <a:ea typeface="Georgia"/>
                <a:cs typeface="Georgia"/>
                <a:sym typeface="Georgia"/>
              </a:rPr>
              <a:t>Dataset Samples:</a:t>
            </a:r>
            <a:endParaRPr b="1">
              <a:latin typeface="Georgia"/>
              <a:ea typeface="Georgia"/>
              <a:cs typeface="Georgia"/>
              <a:sym typeface="Georgia"/>
            </a:endParaRPr>
          </a:p>
        </p:txBody>
      </p:sp>
      <p:pic>
        <p:nvPicPr>
          <p:cNvPr id="226" name="Google Shape;226;p42"/>
          <p:cNvPicPr preferRelativeResize="0"/>
          <p:nvPr/>
        </p:nvPicPr>
        <p:blipFill>
          <a:blip r:embed="rId3">
            <a:alphaModFix/>
          </a:blip>
          <a:stretch>
            <a:fillRect/>
          </a:stretch>
        </p:blipFill>
        <p:spPr>
          <a:xfrm>
            <a:off x="2390850" y="1058225"/>
            <a:ext cx="4362300" cy="4015500"/>
          </a:xfrm>
          <a:prstGeom prst="rect">
            <a:avLst/>
          </a:prstGeom>
          <a:noFill/>
          <a:ln cap="flat" cmpd="sng" w="28575">
            <a:solidFill>
              <a:srgbClr val="000000"/>
            </a:solidFill>
            <a:prstDash val="solid"/>
            <a:round/>
            <a:headEnd len="sm" w="sm" type="none"/>
            <a:tailEnd len="sm" w="sm" type="none"/>
          </a:ln>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3"/>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
                <a:latin typeface="Times New Roman"/>
                <a:ea typeface="Times New Roman"/>
                <a:cs typeface="Times New Roman"/>
                <a:sym typeface="Times New Roman"/>
              </a:rPr>
              <a:t>Flow of Model</a:t>
            </a:r>
            <a:endParaRPr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6"/>
          <p:cNvSpPr txBox="1"/>
          <p:nvPr>
            <p:ph type="ctrTitle"/>
          </p:nvPr>
        </p:nvSpPr>
        <p:spPr>
          <a:xfrm>
            <a:off x="512700" y="275500"/>
            <a:ext cx="8118600" cy="476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 sz="3000">
                <a:latin typeface="Times New Roman"/>
                <a:ea typeface="Times New Roman"/>
                <a:cs typeface="Times New Roman"/>
                <a:sym typeface="Times New Roman"/>
              </a:rPr>
              <a:t>Image Captioning Using Deep Neural Networks</a:t>
            </a:r>
            <a:endParaRPr b="1" sz="30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Members:</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Mrunal S Jadhav(16102030)</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Aditya G Joshi(16102017)</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Project Guide:</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Prof.Sachin Malave</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4200"/>
              <a:buNone/>
            </a:pPr>
            <a:r>
              <a:t/>
            </a:r>
            <a:endParaRPr sz="1800"/>
          </a:p>
          <a:p>
            <a:pPr indent="0" lvl="0" marL="0" rtl="0" algn="l">
              <a:lnSpc>
                <a:spcPct val="100000"/>
              </a:lnSpc>
              <a:spcBef>
                <a:spcPts val="0"/>
              </a:spcBef>
              <a:spcAft>
                <a:spcPts val="0"/>
              </a:spcAft>
              <a:buSzPts val="4200"/>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5" name="Shape 235"/>
        <p:cNvGrpSpPr/>
        <p:nvPr/>
      </p:nvGrpSpPr>
      <p:grpSpPr>
        <a:xfrm>
          <a:off x="0" y="0"/>
          <a:ext cx="0" cy="0"/>
          <a:chOff x="0" y="0"/>
          <a:chExt cx="0" cy="0"/>
        </a:xfrm>
      </p:grpSpPr>
      <p:sp>
        <p:nvSpPr>
          <p:cNvPr id="236" name="Google Shape;236;p44"/>
          <p:cNvSpPr txBox="1"/>
          <p:nvPr>
            <p:ph type="title"/>
          </p:nvPr>
        </p:nvSpPr>
        <p:spPr>
          <a:xfrm>
            <a:off x="3248700" y="133575"/>
            <a:ext cx="2646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34343"/>
                </a:solidFill>
                <a:latin typeface="Times New Roman"/>
                <a:ea typeface="Times New Roman"/>
                <a:cs typeface="Times New Roman"/>
                <a:sym typeface="Times New Roman"/>
              </a:rPr>
              <a:t>Flow of Model</a:t>
            </a:r>
            <a:endParaRPr b="1">
              <a:latin typeface="Times New Roman"/>
              <a:ea typeface="Times New Roman"/>
              <a:cs typeface="Times New Roman"/>
              <a:sym typeface="Times New Roman"/>
            </a:endParaRPr>
          </a:p>
        </p:txBody>
      </p:sp>
      <p:pic>
        <p:nvPicPr>
          <p:cNvPr id="237" name="Google Shape;237;p44"/>
          <p:cNvPicPr preferRelativeResize="0"/>
          <p:nvPr/>
        </p:nvPicPr>
        <p:blipFill>
          <a:blip r:embed="rId3">
            <a:alphaModFix/>
          </a:blip>
          <a:stretch>
            <a:fillRect/>
          </a:stretch>
        </p:blipFill>
        <p:spPr>
          <a:xfrm>
            <a:off x="152400" y="782190"/>
            <a:ext cx="8839200" cy="4177109"/>
          </a:xfrm>
          <a:prstGeom prst="rect">
            <a:avLst/>
          </a:prstGeom>
          <a:noFill/>
          <a:ln cap="flat" cmpd="sng" w="28575">
            <a:solidFill>
              <a:srgbClr val="595959"/>
            </a:solidFill>
            <a:prstDash val="solid"/>
            <a:round/>
            <a:headEnd len="sm" w="sm" type="none"/>
            <a:tailEnd len="sm" w="sm" type="none"/>
          </a:ln>
        </p:spPr>
      </p:pic>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5"/>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 sz="4000">
                <a:latin typeface="Times New Roman"/>
                <a:ea typeface="Times New Roman"/>
                <a:cs typeface="Times New Roman"/>
                <a:sym typeface="Times New Roman"/>
              </a:rPr>
              <a:t>Convolution and Feature Extraction</a:t>
            </a:r>
            <a:endParaRPr b="1" sz="40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6" name="Shape 246"/>
        <p:cNvGrpSpPr/>
        <p:nvPr/>
      </p:nvGrpSpPr>
      <p:grpSpPr>
        <a:xfrm>
          <a:off x="0" y="0"/>
          <a:ext cx="0" cy="0"/>
          <a:chOff x="0" y="0"/>
          <a:chExt cx="0" cy="0"/>
        </a:xfrm>
      </p:grpSpPr>
      <p:sp>
        <p:nvSpPr>
          <p:cNvPr id="247" name="Google Shape;247;p46"/>
          <p:cNvSpPr txBox="1"/>
          <p:nvPr>
            <p:ph type="title"/>
          </p:nvPr>
        </p:nvSpPr>
        <p:spPr>
          <a:xfrm>
            <a:off x="2089050" y="0"/>
            <a:ext cx="49659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Convolution Neural Network</a:t>
            </a:r>
            <a:endParaRPr b="1">
              <a:latin typeface="Times New Roman"/>
              <a:ea typeface="Times New Roman"/>
              <a:cs typeface="Times New Roman"/>
              <a:sym typeface="Times New Roman"/>
            </a:endParaRPr>
          </a:p>
        </p:txBody>
      </p:sp>
      <p:sp>
        <p:nvSpPr>
          <p:cNvPr id="248" name="Google Shape;248;p46"/>
          <p:cNvSpPr txBox="1"/>
          <p:nvPr>
            <p:ph idx="1" type="body"/>
          </p:nvPr>
        </p:nvSpPr>
        <p:spPr>
          <a:xfrm>
            <a:off x="311700" y="674600"/>
            <a:ext cx="8520600" cy="4264200"/>
          </a:xfrm>
          <a:prstGeom prst="rect">
            <a:avLst/>
          </a:prstGeom>
          <a:noFill/>
          <a:ln>
            <a:noFill/>
          </a:ln>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A Convolutional Neural Network (CNN) is a Deep Learning algorithm which can take in an input image, assign learnable weights and biases to various aspects/objects in the image and be able to differentiate one from the other.</a:t>
            </a:r>
            <a:endParaRPr sz="1600">
              <a:solidFill>
                <a:srgbClr val="000000"/>
              </a:solidFill>
              <a:latin typeface="Georgia"/>
              <a:ea typeface="Georgia"/>
              <a:cs typeface="Georgia"/>
              <a:sym typeface="Georgia"/>
            </a:endParaRPr>
          </a:p>
          <a:p>
            <a:pPr indent="0" lvl="0" marL="457200" rtl="0" algn="just">
              <a:lnSpc>
                <a:spcPct val="100000"/>
              </a:lnSpc>
              <a:spcBef>
                <a:spcPts val="0"/>
              </a:spcBef>
              <a:spcAft>
                <a:spcPts val="0"/>
              </a:spcAft>
              <a:buNone/>
            </a:pPr>
            <a:r>
              <a:t/>
            </a:r>
            <a:endParaRPr sz="1600">
              <a:solidFill>
                <a:srgbClr val="000000"/>
              </a:solidFill>
              <a:latin typeface="Georgia"/>
              <a:ea typeface="Georgia"/>
              <a:cs typeface="Georgia"/>
              <a:sym typeface="Georgia"/>
            </a:endParaRPr>
          </a:p>
          <a:p>
            <a:pPr indent="-330200" lvl="0" marL="457200" rtl="0" algn="just">
              <a:lnSpc>
                <a:spcPct val="10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A ConvNet is able to successfully capture the Spatial and Temporal dependencies in an image through the application of relevant filters.</a:t>
            </a:r>
            <a:endParaRPr sz="1600">
              <a:solidFill>
                <a:srgbClr val="000000"/>
              </a:solidFill>
              <a:latin typeface="Georgia"/>
              <a:ea typeface="Georgia"/>
              <a:cs typeface="Georgia"/>
              <a:sym typeface="Georgia"/>
            </a:endParaRPr>
          </a:p>
          <a:p>
            <a:pPr indent="0" lvl="0" marL="457200" rtl="0" algn="just">
              <a:lnSpc>
                <a:spcPct val="100000"/>
              </a:lnSpc>
              <a:spcBef>
                <a:spcPts val="0"/>
              </a:spcBef>
              <a:spcAft>
                <a:spcPts val="0"/>
              </a:spcAft>
              <a:buNone/>
            </a:pPr>
            <a:r>
              <a:t/>
            </a:r>
            <a:endParaRPr sz="1600">
              <a:solidFill>
                <a:srgbClr val="000000"/>
              </a:solidFill>
              <a:latin typeface="Georgia"/>
              <a:ea typeface="Georgia"/>
              <a:cs typeface="Georgia"/>
              <a:sym typeface="Georgia"/>
            </a:endParaRPr>
          </a:p>
          <a:p>
            <a:pPr indent="-330200" lvl="0" marL="457200" rtl="0" algn="just">
              <a:lnSpc>
                <a:spcPct val="10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The role of the ConvNet is to reduce the images into a form which is easier to process, without losing features which are critical for getting a good prediction.</a:t>
            </a:r>
            <a:endParaRPr sz="1600">
              <a:solidFill>
                <a:srgbClr val="000000"/>
              </a:solidFill>
              <a:latin typeface="Georgia"/>
              <a:ea typeface="Georgia"/>
              <a:cs typeface="Georgia"/>
              <a:sym typeface="Georgia"/>
            </a:endParaRPr>
          </a:p>
          <a:p>
            <a:pPr indent="0" lvl="0" marL="457200" rtl="0" algn="just">
              <a:lnSpc>
                <a:spcPct val="100000"/>
              </a:lnSpc>
              <a:spcBef>
                <a:spcPts val="0"/>
              </a:spcBef>
              <a:spcAft>
                <a:spcPts val="0"/>
              </a:spcAft>
              <a:buNone/>
            </a:pPr>
            <a:r>
              <a:t/>
            </a:r>
            <a:endParaRPr sz="1600">
              <a:solidFill>
                <a:srgbClr val="000000"/>
              </a:solidFill>
              <a:latin typeface="Georgia"/>
              <a:ea typeface="Georgia"/>
              <a:cs typeface="Georgia"/>
              <a:sym typeface="Georgia"/>
            </a:endParaRPr>
          </a:p>
          <a:p>
            <a:pPr indent="-330200" lvl="0" marL="457200" rtl="0" algn="just">
              <a:lnSpc>
                <a:spcPct val="10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Using keras in sequential type of model ,we add convolution layers and other layers like max pooling ,activation etc to build our cnn model.</a:t>
            </a:r>
            <a:endParaRPr sz="1600">
              <a:solidFill>
                <a:srgbClr val="000000"/>
              </a:solidFill>
              <a:latin typeface="Georgia"/>
              <a:ea typeface="Georgia"/>
              <a:cs typeface="Georgia"/>
              <a:sym typeface="Georgia"/>
            </a:endParaRPr>
          </a:p>
          <a:p>
            <a:pPr indent="0" lvl="0" marL="457200" rtl="0" algn="just">
              <a:lnSpc>
                <a:spcPct val="100000"/>
              </a:lnSpc>
              <a:spcBef>
                <a:spcPts val="0"/>
              </a:spcBef>
              <a:spcAft>
                <a:spcPts val="0"/>
              </a:spcAft>
              <a:buNone/>
            </a:pPr>
            <a:r>
              <a:t/>
            </a:r>
            <a:endParaRPr sz="1600">
              <a:solidFill>
                <a:srgbClr val="000000"/>
              </a:solidFill>
              <a:latin typeface="Georgia"/>
              <a:ea typeface="Georgia"/>
              <a:cs typeface="Georgia"/>
              <a:sym typeface="Georgia"/>
            </a:endParaRPr>
          </a:p>
          <a:p>
            <a:pPr indent="-330200" lvl="0" marL="457200" rtl="0" algn="just">
              <a:lnSpc>
                <a:spcPct val="10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Using these CNN layers we extract all the features from given image.</a:t>
            </a:r>
            <a:endParaRPr sz="1600">
              <a:solidFill>
                <a:srgbClr val="000000"/>
              </a:solidFill>
              <a:latin typeface="Georgia"/>
              <a:ea typeface="Georgia"/>
              <a:cs typeface="Georgia"/>
              <a:sym typeface="Georgia"/>
            </a:endParaRPr>
          </a:p>
          <a:p>
            <a:pPr indent="0" lvl="0" marL="457200" rtl="0" algn="just">
              <a:lnSpc>
                <a:spcPct val="100000"/>
              </a:lnSpc>
              <a:spcBef>
                <a:spcPts val="0"/>
              </a:spcBef>
              <a:spcAft>
                <a:spcPts val="0"/>
              </a:spcAft>
              <a:buNone/>
            </a:pPr>
            <a:r>
              <a:t/>
            </a:r>
            <a:endParaRPr sz="1600">
              <a:solidFill>
                <a:srgbClr val="000000"/>
              </a:solidFill>
              <a:latin typeface="Georgia"/>
              <a:ea typeface="Georgia"/>
              <a:cs typeface="Georgia"/>
              <a:sym typeface="Georgia"/>
            </a:endParaRPr>
          </a:p>
          <a:p>
            <a:pPr indent="-330200" lvl="0" marL="457200" rtl="0" algn="just">
              <a:lnSpc>
                <a:spcPct val="10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These features are then forwarded as input to LSTM blocks for caption generation.</a:t>
            </a:r>
            <a:endParaRPr sz="1600">
              <a:solidFill>
                <a:srgbClr val="000000"/>
              </a:solidFill>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2" name="Shape 252"/>
        <p:cNvGrpSpPr/>
        <p:nvPr/>
      </p:nvGrpSpPr>
      <p:grpSpPr>
        <a:xfrm>
          <a:off x="0" y="0"/>
          <a:ext cx="0" cy="0"/>
          <a:chOff x="0" y="0"/>
          <a:chExt cx="0" cy="0"/>
        </a:xfrm>
      </p:grpSpPr>
      <p:sp>
        <p:nvSpPr>
          <p:cNvPr id="253" name="Google Shape;253;p47"/>
          <p:cNvSpPr txBox="1"/>
          <p:nvPr>
            <p:ph type="title"/>
          </p:nvPr>
        </p:nvSpPr>
        <p:spPr>
          <a:xfrm>
            <a:off x="1785300" y="200475"/>
            <a:ext cx="55734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Convolution Filter Visualization</a:t>
            </a:r>
            <a:endParaRPr b="1">
              <a:latin typeface="Times New Roman"/>
              <a:ea typeface="Times New Roman"/>
              <a:cs typeface="Times New Roman"/>
              <a:sym typeface="Times New Roman"/>
            </a:endParaRPr>
          </a:p>
        </p:txBody>
      </p:sp>
      <p:pic>
        <p:nvPicPr>
          <p:cNvPr id="254" name="Google Shape;254;p47"/>
          <p:cNvPicPr preferRelativeResize="0"/>
          <p:nvPr/>
        </p:nvPicPr>
        <p:blipFill>
          <a:blip r:embed="rId3">
            <a:alphaModFix/>
          </a:blip>
          <a:stretch>
            <a:fillRect/>
          </a:stretch>
        </p:blipFill>
        <p:spPr>
          <a:xfrm>
            <a:off x="1000688" y="1058225"/>
            <a:ext cx="7142625" cy="3760924"/>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8"/>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
                <a:latin typeface="Times New Roman"/>
                <a:ea typeface="Times New Roman"/>
                <a:cs typeface="Times New Roman"/>
                <a:sym typeface="Times New Roman"/>
              </a:rPr>
              <a:t>Text Processing </a:t>
            </a:r>
            <a:endParaRPr b="1">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3" name="Shape 263"/>
        <p:cNvGrpSpPr/>
        <p:nvPr/>
      </p:nvGrpSpPr>
      <p:grpSpPr>
        <a:xfrm>
          <a:off x="0" y="0"/>
          <a:ext cx="0" cy="0"/>
          <a:chOff x="0" y="0"/>
          <a:chExt cx="0" cy="0"/>
        </a:xfrm>
      </p:grpSpPr>
      <p:sp>
        <p:nvSpPr>
          <p:cNvPr id="264" name="Google Shape;264;p49"/>
          <p:cNvSpPr txBox="1"/>
          <p:nvPr>
            <p:ph type="title"/>
          </p:nvPr>
        </p:nvSpPr>
        <p:spPr>
          <a:xfrm>
            <a:off x="2317375" y="133725"/>
            <a:ext cx="4619700" cy="6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latin typeface="Georgia"/>
                <a:ea typeface="Georgia"/>
                <a:cs typeface="Georgia"/>
                <a:sym typeface="Georgia"/>
              </a:rPr>
              <a:t>Text Pre-processing</a:t>
            </a:r>
            <a:endParaRPr b="1">
              <a:latin typeface="Georgia"/>
              <a:ea typeface="Georgia"/>
              <a:cs typeface="Georgia"/>
              <a:sym typeface="Georgia"/>
            </a:endParaRPr>
          </a:p>
        </p:txBody>
      </p:sp>
      <p:sp>
        <p:nvSpPr>
          <p:cNvPr id="265" name="Google Shape;265;p49"/>
          <p:cNvSpPr txBox="1"/>
          <p:nvPr>
            <p:ph idx="1" type="body"/>
          </p:nvPr>
        </p:nvSpPr>
        <p:spPr>
          <a:xfrm>
            <a:off x="366925" y="746925"/>
            <a:ext cx="8520600" cy="4095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The captions need to be preprocessed before using them.      </a:t>
            </a:r>
            <a:endParaRPr sz="1600">
              <a:latin typeface="Georgia"/>
              <a:ea typeface="Georgia"/>
              <a:cs typeface="Georgia"/>
              <a:sym typeface="Georgia"/>
            </a:endParaRPr>
          </a:p>
          <a:p>
            <a:pPr indent="0" lvl="0" marL="0" rtl="0" algn="l">
              <a:lnSpc>
                <a:spcPct val="115000"/>
              </a:lnSpc>
              <a:spcBef>
                <a:spcPts val="0"/>
              </a:spcBef>
              <a:spcAft>
                <a:spcPts val="0"/>
              </a:spcAft>
              <a:buNone/>
            </a:pPr>
            <a:r>
              <a:rPr lang="en" sz="1600">
                <a:latin typeface="Georgia"/>
                <a:ea typeface="Georgia"/>
                <a:cs typeface="Georgia"/>
                <a:sym typeface="Georgia"/>
              </a:rPr>
              <a:t>    </a:t>
            </a:r>
            <a:r>
              <a:rPr lang="en" sz="1600">
                <a:latin typeface="Georgia"/>
                <a:ea typeface="Georgia"/>
                <a:cs typeface="Georgia"/>
                <a:sym typeface="Georgia"/>
              </a:rPr>
              <a:t> </a:t>
            </a:r>
            <a:endParaRPr sz="1600">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Model may treat a word which is in the beginning of a sentence with a </a:t>
            </a:r>
            <a:r>
              <a:rPr lang="en" sz="1600">
                <a:latin typeface="Georgia"/>
                <a:ea typeface="Georgia"/>
                <a:cs typeface="Georgia"/>
                <a:sym typeface="Georgia"/>
              </a:rPr>
              <a:t>capital</a:t>
            </a:r>
            <a:r>
              <a:rPr lang="en" sz="1600">
                <a:latin typeface="Georgia"/>
                <a:ea typeface="Georgia"/>
                <a:cs typeface="Georgia"/>
                <a:sym typeface="Georgia"/>
              </a:rPr>
              <a:t> letter different from the same word which appears in the sentence but without any </a:t>
            </a:r>
            <a:r>
              <a:rPr lang="en" sz="1600">
                <a:latin typeface="Georgia"/>
                <a:ea typeface="Georgia"/>
                <a:cs typeface="Georgia"/>
                <a:sym typeface="Georgia"/>
              </a:rPr>
              <a:t>capital</a:t>
            </a:r>
            <a:r>
              <a:rPr lang="en" sz="1600">
                <a:latin typeface="Georgia"/>
                <a:ea typeface="Georgia"/>
                <a:cs typeface="Georgia"/>
                <a:sym typeface="Georgia"/>
              </a:rPr>
              <a:t> letter. Therefore, we change all the words to </a:t>
            </a:r>
            <a:r>
              <a:rPr lang="en" sz="1600">
                <a:latin typeface="Georgia"/>
                <a:ea typeface="Georgia"/>
                <a:cs typeface="Georgia"/>
                <a:sym typeface="Georgia"/>
              </a:rPr>
              <a:t>lowercase</a:t>
            </a:r>
            <a:r>
              <a:rPr lang="en" sz="1600">
                <a:latin typeface="Georgia"/>
                <a:ea typeface="Georgia"/>
                <a:cs typeface="Georgia"/>
                <a:sym typeface="Georgia"/>
              </a:rPr>
              <a:t>.        </a:t>
            </a:r>
            <a:endParaRPr sz="1600">
              <a:latin typeface="Georgia"/>
              <a:ea typeface="Georgia"/>
              <a:cs typeface="Georgia"/>
              <a:sym typeface="Georgia"/>
            </a:endParaRPr>
          </a:p>
          <a:p>
            <a:pPr indent="0" lvl="0" marL="457200" rtl="0" algn="l">
              <a:lnSpc>
                <a:spcPct val="115000"/>
              </a:lnSpc>
              <a:spcBef>
                <a:spcPts val="0"/>
              </a:spcBef>
              <a:spcAft>
                <a:spcPts val="0"/>
              </a:spcAft>
              <a:buNone/>
            </a:pPr>
            <a:r>
              <a:rPr lang="en" sz="1600">
                <a:latin typeface="Georgia"/>
                <a:ea typeface="Georgia"/>
                <a:cs typeface="Georgia"/>
                <a:sym typeface="Georgia"/>
              </a:rPr>
              <a:t>        </a:t>
            </a:r>
            <a:endParaRPr sz="1600">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We may want the words, but without the punctuation like commas and quotes. We also want to keep contractions together.Python provides a constant called string.punctuation that provides a great list of punctuation characters.</a:t>
            </a:r>
            <a:r>
              <a:rPr lang="en" sz="1600">
                <a:latin typeface="Georgia"/>
                <a:ea typeface="Georgia"/>
                <a:cs typeface="Georgia"/>
                <a:sym typeface="Georgia"/>
              </a:rPr>
              <a:t>       </a:t>
            </a:r>
            <a:endParaRPr sz="1600">
              <a:latin typeface="Georgia"/>
              <a:ea typeface="Georgia"/>
              <a:cs typeface="Georgia"/>
              <a:sym typeface="Georgia"/>
            </a:endParaRPr>
          </a:p>
          <a:p>
            <a:pPr indent="0" lvl="0" marL="457200" rtl="0" algn="l">
              <a:lnSpc>
                <a:spcPct val="115000"/>
              </a:lnSpc>
              <a:spcBef>
                <a:spcPts val="0"/>
              </a:spcBef>
              <a:spcAft>
                <a:spcPts val="0"/>
              </a:spcAft>
              <a:buNone/>
            </a:pPr>
            <a:r>
              <a:rPr lang="en" sz="1600">
                <a:latin typeface="Georgia"/>
                <a:ea typeface="Georgia"/>
                <a:cs typeface="Georgia"/>
                <a:sym typeface="Georgia"/>
              </a:rPr>
              <a:t>            </a:t>
            </a:r>
            <a:endParaRPr sz="1600">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Removes hanging 's' and other letters earlier specified with apostrophe.</a:t>
            </a:r>
            <a:endParaRPr sz="1600">
              <a:latin typeface="Georgia"/>
              <a:ea typeface="Georgia"/>
              <a:cs typeface="Georgia"/>
              <a:sym typeface="Georgia"/>
            </a:endParaRPr>
          </a:p>
          <a:p>
            <a:pPr indent="0" lvl="0" marL="457200" rtl="0" algn="l">
              <a:lnSpc>
                <a:spcPct val="115000"/>
              </a:lnSpc>
              <a:spcBef>
                <a:spcPts val="0"/>
              </a:spcBef>
              <a:spcAft>
                <a:spcPts val="0"/>
              </a:spcAft>
              <a:buNone/>
            </a:pPr>
            <a:r>
              <a:t/>
            </a:r>
            <a:endParaRPr sz="1600">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Since the numbers are not useful in analysis we may remove them.</a:t>
            </a:r>
            <a:endParaRPr sz="1600">
              <a:latin typeface="Georgia"/>
              <a:ea typeface="Georgia"/>
              <a:cs typeface="Georgia"/>
              <a:sym typeface="Georgia"/>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9" name="Shape 269"/>
        <p:cNvGrpSpPr/>
        <p:nvPr/>
      </p:nvGrpSpPr>
      <p:grpSpPr>
        <a:xfrm>
          <a:off x="0" y="0"/>
          <a:ext cx="0" cy="0"/>
          <a:chOff x="0" y="0"/>
          <a:chExt cx="0" cy="0"/>
        </a:xfrm>
      </p:grpSpPr>
      <p:sp>
        <p:nvSpPr>
          <p:cNvPr id="270" name="Google Shape;270;p50"/>
          <p:cNvSpPr txBox="1"/>
          <p:nvPr>
            <p:ph type="title"/>
          </p:nvPr>
        </p:nvSpPr>
        <p:spPr>
          <a:xfrm>
            <a:off x="2424900" y="206000"/>
            <a:ext cx="42942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Georgia"/>
                <a:ea typeface="Georgia"/>
                <a:cs typeface="Georgia"/>
                <a:sym typeface="Georgia"/>
              </a:rPr>
              <a:t>Text Pre-processing</a:t>
            </a:r>
            <a:endParaRPr b="1">
              <a:latin typeface="Georgia"/>
              <a:ea typeface="Georgia"/>
              <a:cs typeface="Georgia"/>
              <a:sym typeface="Georgia"/>
            </a:endParaRPr>
          </a:p>
        </p:txBody>
      </p:sp>
      <p:sp>
        <p:nvSpPr>
          <p:cNvPr id="271" name="Google Shape;271;p50"/>
          <p:cNvSpPr txBox="1"/>
          <p:nvPr>
            <p:ph idx="1" type="body"/>
          </p:nvPr>
        </p:nvSpPr>
        <p:spPr>
          <a:xfrm>
            <a:off x="311700" y="1171600"/>
            <a:ext cx="8520600" cy="3838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Once we have cleaned the data, we can build a vocabulary representing our dataset.</a:t>
            </a:r>
            <a:endParaRPr sz="1600">
              <a:latin typeface="Georgia"/>
              <a:ea typeface="Georgia"/>
              <a:cs typeface="Georgia"/>
              <a:sym typeface="Georgia"/>
            </a:endParaRPr>
          </a:p>
          <a:p>
            <a:pPr indent="0" lvl="0" marL="457200" rtl="0" algn="l">
              <a:lnSpc>
                <a:spcPct val="115000"/>
              </a:lnSpc>
              <a:spcBef>
                <a:spcPts val="0"/>
              </a:spcBef>
              <a:spcAft>
                <a:spcPts val="0"/>
              </a:spcAft>
              <a:buNone/>
            </a:pPr>
            <a:r>
              <a:t/>
            </a:r>
            <a:endParaRPr sz="1600">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Text data must be encoded as numbers to be used as input or output for machine learning and deep learning models.</a:t>
            </a:r>
            <a:endParaRPr sz="1600">
              <a:latin typeface="Georgia"/>
              <a:ea typeface="Georgia"/>
              <a:cs typeface="Georgia"/>
              <a:sym typeface="Georgia"/>
            </a:endParaRPr>
          </a:p>
          <a:p>
            <a:pPr indent="0" lvl="0" marL="457200" rtl="0" algn="l">
              <a:lnSpc>
                <a:spcPct val="115000"/>
              </a:lnSpc>
              <a:spcBef>
                <a:spcPts val="0"/>
              </a:spcBef>
              <a:spcAft>
                <a:spcPts val="0"/>
              </a:spcAft>
              <a:buNone/>
            </a:pPr>
            <a:r>
              <a:t/>
            </a:r>
            <a:endParaRPr sz="1600">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fit_on_text : Creates a vocabulary based on word frequency</a:t>
            </a:r>
            <a:endParaRPr sz="1600">
              <a:latin typeface="Georgia"/>
              <a:ea typeface="Georgia"/>
              <a:cs typeface="Georgia"/>
              <a:sym typeface="Georgia"/>
            </a:endParaRPr>
          </a:p>
          <a:p>
            <a:pPr indent="0" lvl="0" marL="457200" rtl="0" algn="l">
              <a:lnSpc>
                <a:spcPct val="115000"/>
              </a:lnSpc>
              <a:spcBef>
                <a:spcPts val="0"/>
              </a:spcBef>
              <a:spcAft>
                <a:spcPts val="0"/>
              </a:spcAft>
              <a:buNone/>
            </a:pPr>
            <a:r>
              <a:t/>
            </a:r>
            <a:endParaRPr sz="1600">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text_to_sequence Transforms each text into sequences of integers. Takes each word from the text and replaces with corresponding integer value from word_inde</a:t>
            </a:r>
            <a:r>
              <a:rPr lang="en" sz="1600">
                <a:latin typeface="Georgia"/>
                <a:ea typeface="Georgia"/>
                <a:cs typeface="Georgia"/>
                <a:sym typeface="Georgia"/>
              </a:rPr>
              <a:t>x</a:t>
            </a:r>
            <a:endParaRPr sz="1600">
              <a:latin typeface="Georgia"/>
              <a:ea typeface="Georgia"/>
              <a:cs typeface="Georgia"/>
              <a:sym typeface="Georgia"/>
            </a:endParaRPr>
          </a:p>
          <a:p>
            <a:pPr indent="0" lvl="0" marL="0" rtl="0" algn="l">
              <a:lnSpc>
                <a:spcPct val="115000"/>
              </a:lnSpc>
              <a:spcBef>
                <a:spcPts val="0"/>
              </a:spcBef>
              <a:spcAft>
                <a:spcPts val="0"/>
              </a:spcAft>
              <a:buNone/>
            </a:pPr>
            <a:r>
              <a:rPr lang="en"/>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51"/>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
                <a:latin typeface="Times New Roman"/>
                <a:ea typeface="Times New Roman"/>
                <a:cs typeface="Times New Roman"/>
                <a:sym typeface="Times New Roman"/>
              </a:rPr>
              <a:t>Glove Vectors</a:t>
            </a:r>
            <a:endParaRPr b="1">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0" name="Shape 280"/>
        <p:cNvGrpSpPr/>
        <p:nvPr/>
      </p:nvGrpSpPr>
      <p:grpSpPr>
        <a:xfrm>
          <a:off x="0" y="0"/>
          <a:ext cx="0" cy="0"/>
          <a:chOff x="0" y="0"/>
          <a:chExt cx="0" cy="0"/>
        </a:xfrm>
      </p:grpSpPr>
      <p:sp>
        <p:nvSpPr>
          <p:cNvPr id="281" name="Google Shape;281;p52"/>
          <p:cNvSpPr txBox="1"/>
          <p:nvPr>
            <p:ph type="title"/>
          </p:nvPr>
        </p:nvSpPr>
        <p:spPr>
          <a:xfrm>
            <a:off x="2992950" y="90025"/>
            <a:ext cx="3158100" cy="6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latin typeface="Georgia"/>
                <a:ea typeface="Georgia"/>
                <a:cs typeface="Georgia"/>
                <a:sym typeface="Georgia"/>
              </a:rPr>
              <a:t>Glove vectors</a:t>
            </a:r>
            <a:endParaRPr b="1">
              <a:latin typeface="Georgia"/>
              <a:ea typeface="Georgia"/>
              <a:cs typeface="Georgia"/>
              <a:sym typeface="Georgia"/>
            </a:endParaRPr>
          </a:p>
        </p:txBody>
      </p:sp>
      <p:sp>
        <p:nvSpPr>
          <p:cNvPr id="282" name="Google Shape;282;p52"/>
          <p:cNvSpPr txBox="1"/>
          <p:nvPr>
            <p:ph idx="1" type="body"/>
          </p:nvPr>
        </p:nvSpPr>
        <p:spPr>
          <a:xfrm>
            <a:off x="311700" y="703225"/>
            <a:ext cx="8520600" cy="33972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Font typeface="Georgia"/>
              <a:buChar char="●"/>
            </a:pPr>
            <a:r>
              <a:rPr lang="en" sz="1600">
                <a:latin typeface="Georgia"/>
                <a:ea typeface="Georgia"/>
                <a:cs typeface="Georgia"/>
                <a:sym typeface="Georgia"/>
              </a:rPr>
              <a:t>Glove is an unsupervised learning algorithm for obtaining vector representations for words. Training is performed on aggregated global word-word co-occurrence statistics from a corpus, and the resulting representations showcase interesting linear substructures of the word vector space.</a:t>
            </a:r>
            <a:r>
              <a:rPr lang="en" sz="1600">
                <a:latin typeface="Georgia"/>
                <a:ea typeface="Georgia"/>
                <a:cs typeface="Georgia"/>
                <a:sym typeface="Georgia"/>
              </a:rPr>
              <a:t>              </a:t>
            </a:r>
            <a:endParaRPr sz="1600">
              <a:latin typeface="Georgia"/>
              <a:ea typeface="Georgia"/>
              <a:cs typeface="Georgia"/>
              <a:sym typeface="Georgia"/>
            </a:endParaRPr>
          </a:p>
          <a:p>
            <a:pPr indent="0" lvl="0" marL="457200" rtl="0" algn="just">
              <a:lnSpc>
                <a:spcPct val="115000"/>
              </a:lnSpc>
              <a:spcBef>
                <a:spcPts val="0"/>
              </a:spcBef>
              <a:spcAft>
                <a:spcPts val="0"/>
              </a:spcAft>
              <a:buNone/>
            </a:pPr>
            <a:r>
              <a:t/>
            </a:r>
            <a:endParaRPr sz="1600">
              <a:latin typeface="Georgia"/>
              <a:ea typeface="Georgia"/>
              <a:cs typeface="Georgia"/>
              <a:sym typeface="Georgia"/>
            </a:endParaRPr>
          </a:p>
          <a:p>
            <a:pPr indent="-330200" lvl="0" marL="457200" rtl="0" algn="just">
              <a:lnSpc>
                <a:spcPct val="115000"/>
              </a:lnSpc>
              <a:spcBef>
                <a:spcPts val="0"/>
              </a:spcBef>
              <a:spcAft>
                <a:spcPts val="0"/>
              </a:spcAft>
              <a:buSzPts val="1600"/>
              <a:buFont typeface="Georgia"/>
              <a:buChar char="●"/>
            </a:pPr>
            <a:r>
              <a:rPr lang="en" sz="1600">
                <a:latin typeface="Georgia"/>
                <a:ea typeface="Georgia"/>
                <a:cs typeface="Georgia"/>
                <a:sym typeface="Georgia"/>
              </a:rPr>
              <a:t> The Euclidean distance (or cosine similarity) between two word vectors provides an effective method for measuring the linguistic or semantic similarity of the corresponding words.</a:t>
            </a:r>
            <a:endParaRPr sz="1600">
              <a:latin typeface="Georgia"/>
              <a:ea typeface="Georgia"/>
              <a:cs typeface="Georgia"/>
              <a:sym typeface="Georgia"/>
            </a:endParaRPr>
          </a:p>
          <a:p>
            <a:pPr indent="0" lvl="0" marL="457200" rtl="0" algn="just">
              <a:lnSpc>
                <a:spcPct val="115000"/>
              </a:lnSpc>
              <a:spcBef>
                <a:spcPts val="0"/>
              </a:spcBef>
              <a:spcAft>
                <a:spcPts val="0"/>
              </a:spcAft>
              <a:buNone/>
            </a:pPr>
            <a:r>
              <a:t/>
            </a:r>
            <a:endParaRPr sz="1600">
              <a:latin typeface="Georgia"/>
              <a:ea typeface="Georgia"/>
              <a:cs typeface="Georgia"/>
              <a:sym typeface="Georgia"/>
            </a:endParaRPr>
          </a:p>
          <a:p>
            <a:pPr indent="-342900" lvl="0" marL="457200" rtl="0" algn="just">
              <a:lnSpc>
                <a:spcPct val="115000"/>
              </a:lnSpc>
              <a:spcBef>
                <a:spcPts val="0"/>
              </a:spcBef>
              <a:spcAft>
                <a:spcPts val="0"/>
              </a:spcAft>
              <a:buSzPts val="1800"/>
              <a:buChar char="●"/>
            </a:pPr>
            <a:r>
              <a:rPr lang="en" sz="1600">
                <a:latin typeface="Georgia"/>
                <a:ea typeface="Georgia"/>
                <a:cs typeface="Georgia"/>
                <a:sym typeface="Georgia"/>
              </a:rPr>
              <a:t>Sometimes, the nearest neighbors according to this metric reveal rare but relevant words that lie outside an average human's vocabulary.  </a:t>
            </a:r>
            <a:r>
              <a:rPr lang="en"/>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6" name="Shape 286"/>
        <p:cNvGrpSpPr/>
        <p:nvPr/>
      </p:nvGrpSpPr>
      <p:grpSpPr>
        <a:xfrm>
          <a:off x="0" y="0"/>
          <a:ext cx="0" cy="0"/>
          <a:chOff x="0" y="0"/>
          <a:chExt cx="0" cy="0"/>
        </a:xfrm>
      </p:grpSpPr>
      <p:sp>
        <p:nvSpPr>
          <p:cNvPr id="287" name="Google Shape;287;p5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latin typeface="Georgia"/>
                <a:ea typeface="Georgia"/>
                <a:cs typeface="Georgia"/>
                <a:sym typeface="Georgia"/>
              </a:rPr>
              <a:t>Glove Vector Representation</a:t>
            </a:r>
            <a:endParaRPr b="1">
              <a:latin typeface="Georgia"/>
              <a:ea typeface="Georgia"/>
              <a:cs typeface="Georgia"/>
              <a:sym typeface="Georgia"/>
            </a:endParaRPr>
          </a:p>
        </p:txBody>
      </p:sp>
      <p:pic>
        <p:nvPicPr>
          <p:cNvPr id="288" name="Google Shape;288;p53"/>
          <p:cNvPicPr preferRelativeResize="0"/>
          <p:nvPr/>
        </p:nvPicPr>
        <p:blipFill>
          <a:blip r:embed="rId3">
            <a:alphaModFix/>
          </a:blip>
          <a:stretch>
            <a:fillRect/>
          </a:stretch>
        </p:blipFill>
        <p:spPr>
          <a:xfrm>
            <a:off x="4769550" y="1101275"/>
            <a:ext cx="3368750" cy="3780475"/>
          </a:xfrm>
          <a:prstGeom prst="rect">
            <a:avLst/>
          </a:prstGeom>
          <a:noFill/>
          <a:ln cap="flat" cmpd="sng" w="28575">
            <a:solidFill>
              <a:srgbClr val="000000"/>
            </a:solidFill>
            <a:prstDash val="solid"/>
            <a:round/>
            <a:headEnd len="sm" w="sm" type="none"/>
            <a:tailEnd len="sm" w="sm" type="none"/>
          </a:ln>
        </p:spPr>
      </p:pic>
      <p:pic>
        <p:nvPicPr>
          <p:cNvPr id="289" name="Google Shape;289;p53"/>
          <p:cNvPicPr preferRelativeResize="0"/>
          <p:nvPr/>
        </p:nvPicPr>
        <p:blipFill>
          <a:blip r:embed="rId4">
            <a:alphaModFix/>
          </a:blip>
          <a:stretch>
            <a:fillRect/>
          </a:stretch>
        </p:blipFill>
        <p:spPr>
          <a:xfrm>
            <a:off x="915875" y="1101275"/>
            <a:ext cx="3007823" cy="3780475"/>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4" name="Shape 114"/>
        <p:cNvGrpSpPr/>
        <p:nvPr/>
      </p:nvGrpSpPr>
      <p:grpSpPr>
        <a:xfrm>
          <a:off x="0" y="0"/>
          <a:ext cx="0" cy="0"/>
          <a:chOff x="0" y="0"/>
          <a:chExt cx="0" cy="0"/>
        </a:xfrm>
      </p:grpSpPr>
      <p:sp>
        <p:nvSpPr>
          <p:cNvPr id="115" name="Google Shape;115;p27"/>
          <p:cNvSpPr txBox="1"/>
          <p:nvPr/>
        </p:nvSpPr>
        <p:spPr>
          <a:xfrm flipH="1">
            <a:off x="4106275" y="1049734"/>
            <a:ext cx="3567000" cy="561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Project Concept and Initiation</a:t>
            </a:r>
            <a:endParaRPr b="1">
              <a:latin typeface="Times New Roman"/>
              <a:ea typeface="Times New Roman"/>
              <a:cs typeface="Times New Roman"/>
              <a:sym typeface="Times New Roman"/>
            </a:endParaRPr>
          </a:p>
        </p:txBody>
      </p:sp>
      <p:sp>
        <p:nvSpPr>
          <p:cNvPr id="116" name="Google Shape;116;p27"/>
          <p:cNvSpPr txBox="1"/>
          <p:nvPr/>
        </p:nvSpPr>
        <p:spPr>
          <a:xfrm flipH="1">
            <a:off x="4106275" y="1541076"/>
            <a:ext cx="3567000" cy="454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Data Set</a:t>
            </a:r>
            <a:endParaRPr b="1">
              <a:latin typeface="Times New Roman"/>
              <a:ea typeface="Times New Roman"/>
              <a:cs typeface="Times New Roman"/>
              <a:sym typeface="Times New Roman"/>
            </a:endParaRPr>
          </a:p>
        </p:txBody>
      </p:sp>
      <p:sp>
        <p:nvSpPr>
          <p:cNvPr id="117" name="Google Shape;117;p27"/>
          <p:cNvSpPr txBox="1"/>
          <p:nvPr/>
        </p:nvSpPr>
        <p:spPr>
          <a:xfrm flipH="1">
            <a:off x="4106275" y="674675"/>
            <a:ext cx="3567000" cy="561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18" name="Google Shape;118;p27"/>
          <p:cNvSpPr txBox="1"/>
          <p:nvPr/>
        </p:nvSpPr>
        <p:spPr>
          <a:xfrm>
            <a:off x="2225821" y="26075"/>
            <a:ext cx="4362000" cy="946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Times New Roman"/>
                <a:ea typeface="Times New Roman"/>
                <a:cs typeface="Times New Roman"/>
                <a:sym typeface="Times New Roman"/>
              </a:rPr>
              <a:t>TABLE OF CONTENTS</a:t>
            </a:r>
            <a:endParaRPr b="1" sz="1800">
              <a:latin typeface="Times New Roman"/>
              <a:ea typeface="Times New Roman"/>
              <a:cs typeface="Times New Roman"/>
              <a:sym typeface="Times New Roman"/>
            </a:endParaRPr>
          </a:p>
        </p:txBody>
      </p:sp>
      <p:sp>
        <p:nvSpPr>
          <p:cNvPr id="119" name="Google Shape;119;p27"/>
          <p:cNvSpPr txBox="1"/>
          <p:nvPr/>
        </p:nvSpPr>
        <p:spPr>
          <a:xfrm flipH="1">
            <a:off x="4106275" y="1811289"/>
            <a:ext cx="3567000" cy="561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Flow of Model</a:t>
            </a:r>
            <a:endParaRPr b="1">
              <a:latin typeface="Times New Roman"/>
              <a:ea typeface="Times New Roman"/>
              <a:cs typeface="Times New Roman"/>
              <a:sym typeface="Times New Roman"/>
            </a:endParaRPr>
          </a:p>
        </p:txBody>
      </p:sp>
      <p:sp>
        <p:nvSpPr>
          <p:cNvPr id="120" name="Google Shape;120;p27"/>
          <p:cNvSpPr txBox="1"/>
          <p:nvPr/>
        </p:nvSpPr>
        <p:spPr>
          <a:xfrm flipH="1">
            <a:off x="4106275" y="2170327"/>
            <a:ext cx="3567000" cy="561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Convolution and Feature Extraction</a:t>
            </a:r>
            <a:endParaRPr b="1">
              <a:latin typeface="Times New Roman"/>
              <a:ea typeface="Times New Roman"/>
              <a:cs typeface="Times New Roman"/>
              <a:sym typeface="Times New Roman"/>
            </a:endParaRPr>
          </a:p>
        </p:txBody>
      </p:sp>
      <p:sp>
        <p:nvSpPr>
          <p:cNvPr id="121" name="Google Shape;121;p27"/>
          <p:cNvSpPr txBox="1"/>
          <p:nvPr/>
        </p:nvSpPr>
        <p:spPr>
          <a:xfrm>
            <a:off x="2599375" y="902312"/>
            <a:ext cx="1230600" cy="45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dk1"/>
                </a:solidFill>
                <a:latin typeface="Times New Roman"/>
                <a:ea typeface="Times New Roman"/>
                <a:cs typeface="Times New Roman"/>
                <a:sym typeface="Times New Roman"/>
              </a:rPr>
              <a:t>01</a:t>
            </a:r>
            <a:endParaRPr b="1">
              <a:solidFill>
                <a:schemeClr val="dk1"/>
              </a:solidFill>
              <a:latin typeface="Times New Roman"/>
              <a:ea typeface="Times New Roman"/>
              <a:cs typeface="Times New Roman"/>
              <a:sym typeface="Times New Roman"/>
            </a:endParaRPr>
          </a:p>
        </p:txBody>
      </p:sp>
      <p:sp>
        <p:nvSpPr>
          <p:cNvPr id="122" name="Google Shape;122;p27"/>
          <p:cNvSpPr txBox="1"/>
          <p:nvPr/>
        </p:nvSpPr>
        <p:spPr>
          <a:xfrm>
            <a:off x="2599375" y="1231883"/>
            <a:ext cx="1230600" cy="45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dk1"/>
                </a:solidFill>
                <a:latin typeface="Times New Roman"/>
                <a:ea typeface="Times New Roman"/>
                <a:cs typeface="Times New Roman"/>
                <a:sym typeface="Times New Roman"/>
              </a:rPr>
              <a:t>02</a:t>
            </a:r>
            <a:endParaRPr b="1">
              <a:solidFill>
                <a:schemeClr val="dk1"/>
              </a:solidFill>
              <a:latin typeface="Times New Roman"/>
              <a:ea typeface="Times New Roman"/>
              <a:cs typeface="Times New Roman"/>
              <a:sym typeface="Times New Roman"/>
            </a:endParaRPr>
          </a:p>
        </p:txBody>
      </p:sp>
      <p:sp>
        <p:nvSpPr>
          <p:cNvPr id="123" name="Google Shape;123;p27"/>
          <p:cNvSpPr txBox="1"/>
          <p:nvPr/>
        </p:nvSpPr>
        <p:spPr>
          <a:xfrm>
            <a:off x="2599375" y="1611326"/>
            <a:ext cx="1230600" cy="45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dk1"/>
                </a:solidFill>
                <a:latin typeface="Times New Roman"/>
                <a:ea typeface="Times New Roman"/>
                <a:cs typeface="Times New Roman"/>
                <a:sym typeface="Times New Roman"/>
              </a:rPr>
              <a:t>03</a:t>
            </a:r>
            <a:endParaRPr b="1">
              <a:solidFill>
                <a:schemeClr val="dk1"/>
              </a:solidFill>
              <a:latin typeface="Times New Roman"/>
              <a:ea typeface="Times New Roman"/>
              <a:cs typeface="Times New Roman"/>
              <a:sym typeface="Times New Roman"/>
            </a:endParaRPr>
          </a:p>
        </p:txBody>
      </p:sp>
      <p:sp>
        <p:nvSpPr>
          <p:cNvPr id="124" name="Google Shape;124;p27"/>
          <p:cNvSpPr txBox="1"/>
          <p:nvPr/>
        </p:nvSpPr>
        <p:spPr>
          <a:xfrm>
            <a:off x="2599375" y="2025414"/>
            <a:ext cx="1230600" cy="45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dk1"/>
                </a:solidFill>
                <a:latin typeface="Times New Roman"/>
                <a:ea typeface="Times New Roman"/>
                <a:cs typeface="Times New Roman"/>
                <a:sym typeface="Times New Roman"/>
              </a:rPr>
              <a:t>04</a:t>
            </a:r>
            <a:endParaRPr b="1">
              <a:solidFill>
                <a:schemeClr val="dk1"/>
              </a:solidFill>
              <a:latin typeface="Times New Roman"/>
              <a:ea typeface="Times New Roman"/>
              <a:cs typeface="Times New Roman"/>
              <a:sym typeface="Times New Roman"/>
            </a:endParaRPr>
          </a:p>
        </p:txBody>
      </p:sp>
      <p:sp>
        <p:nvSpPr>
          <p:cNvPr id="125" name="Google Shape;125;p27"/>
          <p:cNvSpPr txBox="1"/>
          <p:nvPr/>
        </p:nvSpPr>
        <p:spPr>
          <a:xfrm>
            <a:off x="2599375" y="2344489"/>
            <a:ext cx="1230600" cy="45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dk1"/>
                </a:solidFill>
                <a:latin typeface="Times New Roman"/>
                <a:ea typeface="Times New Roman"/>
                <a:cs typeface="Times New Roman"/>
                <a:sym typeface="Times New Roman"/>
              </a:rPr>
              <a:t>05</a:t>
            </a:r>
            <a:endParaRPr b="1">
              <a:solidFill>
                <a:schemeClr val="dk1"/>
              </a:solidFill>
              <a:latin typeface="Times New Roman"/>
              <a:ea typeface="Times New Roman"/>
              <a:cs typeface="Times New Roman"/>
              <a:sym typeface="Times New Roman"/>
            </a:endParaRPr>
          </a:p>
        </p:txBody>
      </p:sp>
      <p:sp>
        <p:nvSpPr>
          <p:cNvPr id="126" name="Google Shape;126;p27"/>
          <p:cNvSpPr txBox="1"/>
          <p:nvPr/>
        </p:nvSpPr>
        <p:spPr>
          <a:xfrm flipH="1">
            <a:off x="4106275" y="2564377"/>
            <a:ext cx="3567000" cy="561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Text Processing</a:t>
            </a:r>
            <a:endParaRPr b="1">
              <a:latin typeface="Times New Roman"/>
              <a:ea typeface="Times New Roman"/>
              <a:cs typeface="Times New Roman"/>
              <a:sym typeface="Times New Roman"/>
            </a:endParaRPr>
          </a:p>
        </p:txBody>
      </p:sp>
      <p:sp>
        <p:nvSpPr>
          <p:cNvPr id="127" name="Google Shape;127;p27"/>
          <p:cNvSpPr txBox="1"/>
          <p:nvPr/>
        </p:nvSpPr>
        <p:spPr>
          <a:xfrm>
            <a:off x="2599375" y="2690364"/>
            <a:ext cx="1230600" cy="45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dk1"/>
                </a:solidFill>
                <a:latin typeface="Times New Roman"/>
                <a:ea typeface="Times New Roman"/>
                <a:cs typeface="Times New Roman"/>
                <a:sym typeface="Times New Roman"/>
              </a:rPr>
              <a:t>06</a:t>
            </a:r>
            <a:endParaRPr b="1">
              <a:solidFill>
                <a:schemeClr val="dk1"/>
              </a:solidFill>
              <a:latin typeface="Times New Roman"/>
              <a:ea typeface="Times New Roman"/>
              <a:cs typeface="Times New Roman"/>
              <a:sym typeface="Times New Roman"/>
            </a:endParaRPr>
          </a:p>
        </p:txBody>
      </p:sp>
      <p:sp>
        <p:nvSpPr>
          <p:cNvPr id="128" name="Google Shape;128;p27"/>
          <p:cNvSpPr txBox="1"/>
          <p:nvPr/>
        </p:nvSpPr>
        <p:spPr>
          <a:xfrm>
            <a:off x="3043975" y="3087213"/>
            <a:ext cx="786000" cy="331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latin typeface="Times New Roman"/>
                <a:ea typeface="Times New Roman"/>
                <a:cs typeface="Times New Roman"/>
                <a:sym typeface="Times New Roman"/>
              </a:rPr>
              <a:t>07</a:t>
            </a:r>
            <a:endParaRPr b="1">
              <a:latin typeface="Times New Roman"/>
              <a:ea typeface="Times New Roman"/>
              <a:cs typeface="Times New Roman"/>
              <a:sym typeface="Times New Roman"/>
            </a:endParaRPr>
          </a:p>
        </p:txBody>
      </p:sp>
      <p:sp>
        <p:nvSpPr>
          <p:cNvPr id="129" name="Google Shape;129;p27"/>
          <p:cNvSpPr txBox="1"/>
          <p:nvPr/>
        </p:nvSpPr>
        <p:spPr>
          <a:xfrm>
            <a:off x="4106275" y="3125975"/>
            <a:ext cx="30741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Glove Vectors</a:t>
            </a:r>
            <a:endParaRPr b="1">
              <a:latin typeface="Times New Roman"/>
              <a:ea typeface="Times New Roman"/>
              <a:cs typeface="Times New Roman"/>
              <a:sym typeface="Times New Roman"/>
            </a:endParaRPr>
          </a:p>
        </p:txBody>
      </p:sp>
      <p:sp>
        <p:nvSpPr>
          <p:cNvPr id="130" name="Google Shape;130;p27"/>
          <p:cNvSpPr txBox="1"/>
          <p:nvPr/>
        </p:nvSpPr>
        <p:spPr>
          <a:xfrm>
            <a:off x="4106275" y="3490003"/>
            <a:ext cx="29133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Recurrent Neural Networks</a:t>
            </a:r>
            <a:endParaRPr b="1">
              <a:latin typeface="Times New Roman"/>
              <a:ea typeface="Times New Roman"/>
              <a:cs typeface="Times New Roman"/>
              <a:sym typeface="Times New Roman"/>
            </a:endParaRPr>
          </a:p>
        </p:txBody>
      </p:sp>
      <p:sp>
        <p:nvSpPr>
          <p:cNvPr id="131" name="Google Shape;131;p27"/>
          <p:cNvSpPr txBox="1"/>
          <p:nvPr/>
        </p:nvSpPr>
        <p:spPr>
          <a:xfrm>
            <a:off x="4106275" y="3904125"/>
            <a:ext cx="26622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Bleu Score</a:t>
            </a:r>
            <a:endParaRPr b="1">
              <a:latin typeface="Times New Roman"/>
              <a:ea typeface="Times New Roman"/>
              <a:cs typeface="Times New Roman"/>
              <a:sym typeface="Times New Roman"/>
            </a:endParaRPr>
          </a:p>
        </p:txBody>
      </p:sp>
      <p:sp>
        <p:nvSpPr>
          <p:cNvPr id="132" name="Google Shape;132;p27"/>
          <p:cNvSpPr txBox="1"/>
          <p:nvPr/>
        </p:nvSpPr>
        <p:spPr>
          <a:xfrm>
            <a:off x="4108175" y="4318250"/>
            <a:ext cx="25716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133" name="Google Shape;133;p27"/>
          <p:cNvSpPr txBox="1"/>
          <p:nvPr/>
        </p:nvSpPr>
        <p:spPr>
          <a:xfrm>
            <a:off x="3397975" y="3533075"/>
            <a:ext cx="432000" cy="28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latin typeface="Times New Roman"/>
                <a:ea typeface="Times New Roman"/>
                <a:cs typeface="Times New Roman"/>
                <a:sym typeface="Times New Roman"/>
              </a:rPr>
              <a:t>08</a:t>
            </a:r>
            <a:endParaRPr b="1">
              <a:latin typeface="Times New Roman"/>
              <a:ea typeface="Times New Roman"/>
              <a:cs typeface="Times New Roman"/>
              <a:sym typeface="Times New Roman"/>
            </a:endParaRPr>
          </a:p>
        </p:txBody>
      </p:sp>
      <p:sp>
        <p:nvSpPr>
          <p:cNvPr id="134" name="Google Shape;134;p27"/>
          <p:cNvSpPr txBox="1"/>
          <p:nvPr/>
        </p:nvSpPr>
        <p:spPr>
          <a:xfrm>
            <a:off x="3335275" y="3921500"/>
            <a:ext cx="494700" cy="28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latin typeface="Times New Roman"/>
                <a:ea typeface="Times New Roman"/>
                <a:cs typeface="Times New Roman"/>
                <a:sym typeface="Times New Roman"/>
              </a:rPr>
              <a:t>09</a:t>
            </a:r>
            <a:endParaRPr b="1">
              <a:latin typeface="Times New Roman"/>
              <a:ea typeface="Times New Roman"/>
              <a:cs typeface="Times New Roman"/>
              <a:sym typeface="Times New Roman"/>
            </a:endParaRPr>
          </a:p>
        </p:txBody>
      </p:sp>
      <p:sp>
        <p:nvSpPr>
          <p:cNvPr id="135" name="Google Shape;135;p27"/>
          <p:cNvSpPr txBox="1"/>
          <p:nvPr/>
        </p:nvSpPr>
        <p:spPr>
          <a:xfrm>
            <a:off x="3195075" y="4309925"/>
            <a:ext cx="633000" cy="28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latin typeface="Times New Roman"/>
                <a:ea typeface="Times New Roman"/>
                <a:cs typeface="Times New Roman"/>
                <a:sym typeface="Times New Roman"/>
              </a:rPr>
              <a:t>10</a:t>
            </a:r>
            <a:endParaRPr b="1">
              <a:latin typeface="Times New Roman"/>
              <a:ea typeface="Times New Roman"/>
              <a:cs typeface="Times New Roman"/>
              <a:sym typeface="Times New Roman"/>
            </a:endParaRPr>
          </a:p>
        </p:txBody>
      </p:sp>
      <p:cxnSp>
        <p:nvCxnSpPr>
          <p:cNvPr id="136" name="Google Shape;136;p27"/>
          <p:cNvCxnSpPr/>
          <p:nvPr/>
        </p:nvCxnSpPr>
        <p:spPr>
          <a:xfrm>
            <a:off x="3968125" y="743400"/>
            <a:ext cx="0" cy="4149000"/>
          </a:xfrm>
          <a:prstGeom prst="straightConnector1">
            <a:avLst/>
          </a:prstGeom>
          <a:noFill/>
          <a:ln cap="flat" cmpd="sng" w="19050">
            <a:solidFill>
              <a:srgbClr val="000000"/>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54"/>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
              <a:t>Recurrent Neural Networks</a:t>
            </a:r>
            <a:endParaRPr b="1"/>
          </a:p>
        </p:txBody>
      </p:sp>
      <p:sp>
        <p:nvSpPr>
          <p:cNvPr id="295" name="Google Shape;295;p54"/>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GRU and LSTM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9" name="Shape 299"/>
        <p:cNvGrpSpPr/>
        <p:nvPr/>
      </p:nvGrpSpPr>
      <p:grpSpPr>
        <a:xfrm>
          <a:off x="0" y="0"/>
          <a:ext cx="0" cy="0"/>
          <a:chOff x="0" y="0"/>
          <a:chExt cx="0" cy="0"/>
        </a:xfrm>
      </p:grpSpPr>
      <p:sp>
        <p:nvSpPr>
          <p:cNvPr id="300" name="Google Shape;300;p55"/>
          <p:cNvSpPr txBox="1"/>
          <p:nvPr>
            <p:ph type="title"/>
          </p:nvPr>
        </p:nvSpPr>
        <p:spPr>
          <a:xfrm>
            <a:off x="1703400" y="156325"/>
            <a:ext cx="5737200" cy="6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latin typeface="Georgia"/>
                <a:ea typeface="Georgia"/>
                <a:cs typeface="Georgia"/>
                <a:sym typeface="Georgia"/>
              </a:rPr>
              <a:t>Recurrent Neural Networks </a:t>
            </a:r>
            <a:endParaRPr b="1">
              <a:latin typeface="Georgia"/>
              <a:ea typeface="Georgia"/>
              <a:cs typeface="Georgia"/>
              <a:sym typeface="Georgia"/>
            </a:endParaRPr>
          </a:p>
        </p:txBody>
      </p:sp>
      <p:sp>
        <p:nvSpPr>
          <p:cNvPr id="301" name="Google Shape;301;p5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A recurrent neural network (RNN) is a class of artificial neural networks where connections between nodes form a directed graph along a temporal sequence. This allows it to exhibit temporal dynamic behavior</a:t>
            </a:r>
            <a:endParaRPr sz="1600">
              <a:solidFill>
                <a:srgbClr val="000000"/>
              </a:solidFill>
              <a:latin typeface="Georgia"/>
              <a:ea typeface="Georgia"/>
              <a:cs typeface="Georgia"/>
              <a:sym typeface="Georgia"/>
            </a:endParaRPr>
          </a:p>
          <a:p>
            <a:pPr indent="0" lvl="0" marL="457200" rtl="0" algn="l">
              <a:lnSpc>
                <a:spcPct val="100000"/>
              </a:lnSpc>
              <a:spcBef>
                <a:spcPts val="0"/>
              </a:spcBef>
              <a:spcAft>
                <a:spcPts val="0"/>
              </a:spcAft>
              <a:buNone/>
            </a:pPr>
            <a:r>
              <a:t/>
            </a:r>
            <a:endParaRPr sz="1600">
              <a:solidFill>
                <a:srgbClr val="000000"/>
              </a:solidFill>
              <a:latin typeface="Georgia"/>
              <a:ea typeface="Georgia"/>
              <a:cs typeface="Georgia"/>
              <a:sym typeface="Georgia"/>
            </a:endParaRPr>
          </a:p>
          <a:p>
            <a:pPr indent="-330200" lvl="0" marL="457200" rtl="0" algn="l">
              <a:lnSpc>
                <a:spcPct val="10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Long short-term memory (LSTM) is an artificial recurrent neural network (RNN) architecture used in the field of deep learning. Unlike standard feedforward neural networks, LSTM has feedback connections. It can not only process single data points (such as images), but also entire sequences of data (such as speech or video).</a:t>
            </a:r>
            <a:endParaRPr sz="1600">
              <a:solidFill>
                <a:srgbClr val="000000"/>
              </a:solidFill>
              <a:latin typeface="Georgia"/>
              <a:ea typeface="Georgia"/>
              <a:cs typeface="Georgia"/>
              <a:sym typeface="Georgia"/>
            </a:endParaRPr>
          </a:p>
          <a:p>
            <a:pPr indent="0" lvl="0" marL="457200" rtl="0" algn="l">
              <a:lnSpc>
                <a:spcPct val="100000"/>
              </a:lnSpc>
              <a:spcBef>
                <a:spcPts val="0"/>
              </a:spcBef>
              <a:spcAft>
                <a:spcPts val="0"/>
              </a:spcAft>
              <a:buNone/>
            </a:pPr>
            <a:r>
              <a:t/>
            </a:r>
            <a:endParaRPr sz="1600">
              <a:solidFill>
                <a:srgbClr val="000000"/>
              </a:solidFill>
              <a:latin typeface="Georgia"/>
              <a:ea typeface="Georgia"/>
              <a:cs typeface="Georgia"/>
              <a:sym typeface="Georgia"/>
            </a:endParaRPr>
          </a:p>
          <a:p>
            <a:pPr indent="-330200" lvl="0" marL="457200" rtl="0" algn="l">
              <a:lnSpc>
                <a:spcPct val="10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A common LSTM unit is composed of a cell, an input gate, an output gate and a forget gate. The cell remembers values over arbitrary time intervals and the three gates regulate the flow of information into and out of the cell.</a:t>
            </a:r>
            <a:endParaRPr sz="16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t/>
            </a:r>
            <a:endParaRPr sz="1600">
              <a:solidFill>
                <a:srgbClr val="000000"/>
              </a:solidFill>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5" name="Shape 305"/>
        <p:cNvGrpSpPr/>
        <p:nvPr/>
      </p:nvGrpSpPr>
      <p:grpSpPr>
        <a:xfrm>
          <a:off x="0" y="0"/>
          <a:ext cx="0" cy="0"/>
          <a:chOff x="0" y="0"/>
          <a:chExt cx="0" cy="0"/>
        </a:xfrm>
      </p:grpSpPr>
      <p:sp>
        <p:nvSpPr>
          <p:cNvPr id="306" name="Google Shape;306;p56"/>
          <p:cNvSpPr txBox="1"/>
          <p:nvPr>
            <p:ph type="title"/>
          </p:nvPr>
        </p:nvSpPr>
        <p:spPr>
          <a:xfrm>
            <a:off x="2280750" y="138875"/>
            <a:ext cx="4582500" cy="6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latin typeface="Georgia"/>
                <a:ea typeface="Georgia"/>
                <a:cs typeface="Georgia"/>
                <a:sym typeface="Georgia"/>
              </a:rPr>
              <a:t>LSTM In A Picture</a:t>
            </a:r>
            <a:endParaRPr b="1">
              <a:latin typeface="Georgia"/>
              <a:ea typeface="Georgia"/>
              <a:cs typeface="Georgia"/>
              <a:sym typeface="Georgia"/>
            </a:endParaRPr>
          </a:p>
        </p:txBody>
      </p:sp>
      <p:pic>
        <p:nvPicPr>
          <p:cNvPr id="307" name="Google Shape;307;p56"/>
          <p:cNvPicPr preferRelativeResize="0"/>
          <p:nvPr/>
        </p:nvPicPr>
        <p:blipFill>
          <a:blip r:embed="rId3">
            <a:alphaModFix/>
          </a:blip>
          <a:stretch>
            <a:fillRect/>
          </a:stretch>
        </p:blipFill>
        <p:spPr>
          <a:xfrm>
            <a:off x="311700" y="1078500"/>
            <a:ext cx="4582600" cy="3583388"/>
          </a:xfrm>
          <a:prstGeom prst="rect">
            <a:avLst/>
          </a:prstGeom>
          <a:noFill/>
          <a:ln cap="flat" cmpd="sng" w="28575">
            <a:solidFill>
              <a:srgbClr val="595959"/>
            </a:solidFill>
            <a:prstDash val="solid"/>
            <a:round/>
            <a:headEnd len="sm" w="sm" type="none"/>
            <a:tailEnd len="sm" w="sm" type="none"/>
          </a:ln>
        </p:spPr>
      </p:pic>
      <p:pic>
        <p:nvPicPr>
          <p:cNvPr id="308" name="Google Shape;308;p56"/>
          <p:cNvPicPr preferRelativeResize="0"/>
          <p:nvPr/>
        </p:nvPicPr>
        <p:blipFill>
          <a:blip r:embed="rId4">
            <a:alphaModFix/>
          </a:blip>
          <a:stretch>
            <a:fillRect/>
          </a:stretch>
        </p:blipFill>
        <p:spPr>
          <a:xfrm>
            <a:off x="5235550" y="1932562"/>
            <a:ext cx="2812900" cy="1875267"/>
          </a:xfrm>
          <a:prstGeom prst="rect">
            <a:avLst/>
          </a:prstGeom>
          <a:noFill/>
          <a:ln cap="flat" cmpd="sng" w="28575">
            <a:solidFill>
              <a:srgbClr val="595959"/>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7"/>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
              <a:t>BLEU Score</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7" name="Shape 317"/>
        <p:cNvGrpSpPr/>
        <p:nvPr/>
      </p:nvGrpSpPr>
      <p:grpSpPr>
        <a:xfrm>
          <a:off x="0" y="0"/>
          <a:ext cx="0" cy="0"/>
          <a:chOff x="0" y="0"/>
          <a:chExt cx="0" cy="0"/>
        </a:xfrm>
      </p:grpSpPr>
      <p:sp>
        <p:nvSpPr>
          <p:cNvPr id="318" name="Google Shape;318;p58"/>
          <p:cNvSpPr txBox="1"/>
          <p:nvPr>
            <p:ph type="title"/>
          </p:nvPr>
        </p:nvSpPr>
        <p:spPr>
          <a:xfrm>
            <a:off x="3004800" y="82125"/>
            <a:ext cx="3134400" cy="6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latin typeface="Georgia"/>
                <a:ea typeface="Georgia"/>
                <a:cs typeface="Georgia"/>
                <a:sym typeface="Georgia"/>
              </a:rPr>
              <a:t>BLEU Score</a:t>
            </a:r>
            <a:endParaRPr b="1">
              <a:latin typeface="Georgia"/>
              <a:ea typeface="Georgia"/>
              <a:cs typeface="Georgia"/>
              <a:sym typeface="Georgia"/>
            </a:endParaRPr>
          </a:p>
        </p:txBody>
      </p:sp>
      <p:sp>
        <p:nvSpPr>
          <p:cNvPr id="319" name="Google Shape;319;p58"/>
          <p:cNvSpPr txBox="1"/>
          <p:nvPr>
            <p:ph idx="1" type="body"/>
          </p:nvPr>
        </p:nvSpPr>
        <p:spPr>
          <a:xfrm>
            <a:off x="311700" y="695325"/>
            <a:ext cx="8520600" cy="4215600"/>
          </a:xfrm>
          <a:prstGeom prst="rect">
            <a:avLst/>
          </a:prstGeom>
          <a:noFill/>
          <a:ln>
            <a:noFill/>
          </a:ln>
        </p:spPr>
        <p:txBody>
          <a:bodyPr anchorCtr="0" anchor="t" bIns="91425" lIns="91425" spcFirstLastPara="1" rIns="91425" wrap="square" tIns="91425">
            <a:noAutofit/>
          </a:bodyPr>
          <a:lstStyle/>
          <a:p>
            <a:pPr indent="-330200" lvl="0" marL="457200" rtl="0" algn="just">
              <a:spcBef>
                <a:spcPts val="60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BLEU, or the Bilingual Evaluation Understudy, is a score for comparing a candidate translation of text to one or more reference translations.</a:t>
            </a:r>
            <a:endParaRPr sz="1600">
              <a:solidFill>
                <a:srgbClr val="000000"/>
              </a:solidFill>
              <a:highlight>
                <a:srgbClr val="FFFFFF"/>
              </a:highlight>
              <a:latin typeface="Georgia"/>
              <a:ea typeface="Georgia"/>
              <a:cs typeface="Georgia"/>
              <a:sym typeface="Georgia"/>
            </a:endParaRPr>
          </a:p>
          <a:p>
            <a:pPr indent="0" lvl="0" marL="914400" rtl="0" algn="just">
              <a:spcBef>
                <a:spcPts val="600"/>
              </a:spcBef>
              <a:spcAft>
                <a:spcPts val="0"/>
              </a:spcAft>
              <a:buNone/>
            </a:pPr>
            <a:r>
              <a:t/>
            </a:r>
            <a:endParaRPr sz="1600">
              <a:solidFill>
                <a:srgbClr val="000000"/>
              </a:solidFill>
              <a:highlight>
                <a:srgbClr val="FFFFFF"/>
              </a:highlight>
              <a:latin typeface="Georgia"/>
              <a:ea typeface="Georgia"/>
              <a:cs typeface="Georgia"/>
              <a:sym typeface="Georgia"/>
            </a:endParaRPr>
          </a:p>
          <a:p>
            <a:pPr indent="-330200" lvl="0" marL="457200" rtl="0" algn="just">
              <a:spcBef>
                <a:spcPts val="60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BLEU is evolved version of max </a:t>
            </a:r>
            <a:r>
              <a:rPr lang="en" sz="1600">
                <a:solidFill>
                  <a:srgbClr val="000000"/>
                </a:solidFill>
                <a:highlight>
                  <a:srgbClr val="FFFFFF"/>
                </a:highlight>
                <a:latin typeface="Georgia"/>
                <a:ea typeface="Georgia"/>
                <a:cs typeface="Georgia"/>
                <a:sym typeface="Georgia"/>
              </a:rPr>
              <a:t>precision</a:t>
            </a:r>
            <a:r>
              <a:rPr lang="en" sz="1600">
                <a:solidFill>
                  <a:srgbClr val="000000"/>
                </a:solidFill>
                <a:highlight>
                  <a:srgbClr val="FFFFFF"/>
                </a:highlight>
                <a:latin typeface="Georgia"/>
                <a:ea typeface="Georgia"/>
                <a:cs typeface="Georgia"/>
                <a:sym typeface="Georgia"/>
              </a:rPr>
              <a:t>.</a:t>
            </a:r>
            <a:endParaRPr sz="1600">
              <a:solidFill>
                <a:srgbClr val="000000"/>
              </a:solidFill>
              <a:highlight>
                <a:srgbClr val="FFFFFF"/>
              </a:highlight>
              <a:latin typeface="Georgia"/>
              <a:ea typeface="Georgia"/>
              <a:cs typeface="Georgia"/>
              <a:sym typeface="Georgia"/>
            </a:endParaRPr>
          </a:p>
          <a:p>
            <a:pPr indent="0" lvl="0" marL="914400" rtl="0" algn="just">
              <a:spcBef>
                <a:spcPts val="600"/>
              </a:spcBef>
              <a:spcAft>
                <a:spcPts val="0"/>
              </a:spcAft>
              <a:buNone/>
            </a:pPr>
            <a:r>
              <a:t/>
            </a:r>
            <a:endParaRPr sz="1600">
              <a:solidFill>
                <a:srgbClr val="000000"/>
              </a:solidFill>
              <a:highlight>
                <a:srgbClr val="FFFFFF"/>
              </a:highlight>
              <a:latin typeface="Georgia"/>
              <a:ea typeface="Georgia"/>
              <a:cs typeface="Georgia"/>
              <a:sym typeface="Georgia"/>
            </a:endParaRPr>
          </a:p>
          <a:p>
            <a:pPr indent="-330200" lvl="0" marL="457200" rtl="0" algn="just">
              <a:spcBef>
                <a:spcPts val="60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NLTK provides the sentence_bleu() function for evaluating a candidate sentence against one or more reference sentences.</a:t>
            </a:r>
            <a:endParaRPr sz="1600">
              <a:solidFill>
                <a:srgbClr val="000000"/>
              </a:solidFill>
              <a:highlight>
                <a:srgbClr val="FFFFFF"/>
              </a:highlight>
              <a:latin typeface="Georgia"/>
              <a:ea typeface="Georgia"/>
              <a:cs typeface="Georgia"/>
              <a:sym typeface="Georgia"/>
            </a:endParaRPr>
          </a:p>
          <a:p>
            <a:pPr indent="0" lvl="0" marL="914400" rtl="0" algn="just">
              <a:spcBef>
                <a:spcPts val="600"/>
              </a:spcBef>
              <a:spcAft>
                <a:spcPts val="0"/>
              </a:spcAft>
              <a:buNone/>
            </a:pPr>
            <a:r>
              <a:t/>
            </a:r>
            <a:endParaRPr sz="1600">
              <a:solidFill>
                <a:srgbClr val="000000"/>
              </a:solidFill>
              <a:highlight>
                <a:srgbClr val="FFFFFF"/>
              </a:highlight>
              <a:latin typeface="Georgia"/>
              <a:ea typeface="Georgia"/>
              <a:cs typeface="Georgia"/>
              <a:sym typeface="Georgia"/>
            </a:endParaRPr>
          </a:p>
          <a:p>
            <a:pPr indent="-330200" lvl="0" marL="457200" rtl="0" algn="just">
              <a:spcBef>
                <a:spcPts val="60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The reference sentences must be provided as a list of sentences where each reference is a list of tokens.</a:t>
            </a:r>
            <a:endParaRPr sz="1600">
              <a:solidFill>
                <a:srgbClr val="000000"/>
              </a:solidFill>
              <a:highlight>
                <a:srgbClr val="FFFFFF"/>
              </a:highlight>
              <a:latin typeface="Georgia"/>
              <a:ea typeface="Georgia"/>
              <a:cs typeface="Georgia"/>
              <a:sym typeface="Georgia"/>
            </a:endParaRPr>
          </a:p>
          <a:p>
            <a:pPr indent="0" lvl="0" marL="914400" rtl="0" algn="just">
              <a:spcBef>
                <a:spcPts val="600"/>
              </a:spcBef>
              <a:spcAft>
                <a:spcPts val="0"/>
              </a:spcAft>
              <a:buNone/>
            </a:pPr>
            <a:r>
              <a:t/>
            </a:r>
            <a:endParaRPr sz="1600">
              <a:solidFill>
                <a:srgbClr val="000000"/>
              </a:solidFill>
              <a:highlight>
                <a:srgbClr val="FFFFFF"/>
              </a:highlight>
              <a:latin typeface="Georgia"/>
              <a:ea typeface="Georgia"/>
              <a:cs typeface="Georgia"/>
              <a:sym typeface="Georgia"/>
            </a:endParaRPr>
          </a:p>
          <a:p>
            <a:pPr indent="-330200" lvl="0" marL="457200" rtl="0" algn="just">
              <a:spcBef>
                <a:spcPts val="60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The candidate sentence is provided as a list of tokens.</a:t>
            </a:r>
            <a:endParaRPr sz="1600">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3" name="Shape 323"/>
        <p:cNvGrpSpPr/>
        <p:nvPr/>
      </p:nvGrpSpPr>
      <p:grpSpPr>
        <a:xfrm>
          <a:off x="0" y="0"/>
          <a:ext cx="0" cy="0"/>
          <a:chOff x="0" y="0"/>
          <a:chExt cx="0" cy="0"/>
        </a:xfrm>
      </p:grpSpPr>
      <p:sp>
        <p:nvSpPr>
          <p:cNvPr id="324" name="Google Shape;324;p5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latin typeface="Georgia"/>
                <a:ea typeface="Georgia"/>
                <a:cs typeface="Georgia"/>
                <a:sym typeface="Georgia"/>
              </a:rPr>
              <a:t>BLEU Score</a:t>
            </a:r>
            <a:endParaRPr b="1">
              <a:latin typeface="Georgia"/>
              <a:ea typeface="Georgia"/>
              <a:cs typeface="Georgia"/>
              <a:sym typeface="Georgia"/>
            </a:endParaRPr>
          </a:p>
        </p:txBody>
      </p:sp>
      <p:pic>
        <p:nvPicPr>
          <p:cNvPr id="325" name="Google Shape;325;p59"/>
          <p:cNvPicPr preferRelativeResize="0"/>
          <p:nvPr/>
        </p:nvPicPr>
        <p:blipFill>
          <a:blip r:embed="rId3">
            <a:alphaModFix/>
          </a:blip>
          <a:stretch>
            <a:fillRect/>
          </a:stretch>
        </p:blipFill>
        <p:spPr>
          <a:xfrm>
            <a:off x="311700" y="1171600"/>
            <a:ext cx="4208950" cy="1661350"/>
          </a:xfrm>
          <a:prstGeom prst="rect">
            <a:avLst/>
          </a:prstGeom>
          <a:noFill/>
          <a:ln cap="flat" cmpd="sng" w="28575">
            <a:solidFill>
              <a:srgbClr val="000000"/>
            </a:solidFill>
            <a:prstDash val="solid"/>
            <a:round/>
            <a:headEnd len="sm" w="sm" type="none"/>
            <a:tailEnd len="sm" w="sm" type="none"/>
          </a:ln>
        </p:spPr>
      </p:pic>
      <p:pic>
        <p:nvPicPr>
          <p:cNvPr id="326" name="Google Shape;326;p59"/>
          <p:cNvPicPr preferRelativeResize="0"/>
          <p:nvPr/>
        </p:nvPicPr>
        <p:blipFill>
          <a:blip r:embed="rId4">
            <a:alphaModFix/>
          </a:blip>
          <a:stretch>
            <a:fillRect/>
          </a:stretch>
        </p:blipFill>
        <p:spPr>
          <a:xfrm>
            <a:off x="2755032" y="3894250"/>
            <a:ext cx="3633935" cy="990600"/>
          </a:xfrm>
          <a:prstGeom prst="rect">
            <a:avLst/>
          </a:prstGeom>
          <a:noFill/>
          <a:ln cap="flat" cmpd="sng" w="28575">
            <a:solidFill>
              <a:srgbClr val="000000"/>
            </a:solidFill>
            <a:prstDash val="solid"/>
            <a:round/>
            <a:headEnd len="sm" w="sm" type="none"/>
            <a:tailEnd len="sm" w="sm" type="none"/>
          </a:ln>
        </p:spPr>
      </p:pic>
      <p:pic>
        <p:nvPicPr>
          <p:cNvPr id="327" name="Google Shape;327;p59"/>
          <p:cNvPicPr preferRelativeResize="0"/>
          <p:nvPr/>
        </p:nvPicPr>
        <p:blipFill>
          <a:blip r:embed="rId5">
            <a:alphaModFix/>
          </a:blip>
          <a:stretch>
            <a:fillRect/>
          </a:stretch>
        </p:blipFill>
        <p:spPr>
          <a:xfrm>
            <a:off x="4635475" y="1328150"/>
            <a:ext cx="4133850" cy="990600"/>
          </a:xfrm>
          <a:prstGeom prst="rect">
            <a:avLst/>
          </a:prstGeom>
          <a:noFill/>
          <a:ln cap="flat" cmpd="sng" w="28575">
            <a:solidFill>
              <a:srgbClr val="000000"/>
            </a:solidFill>
            <a:prstDash val="solid"/>
            <a:round/>
            <a:headEnd len="sm" w="sm" type="none"/>
            <a:tailEnd len="sm" w="sm" type="none"/>
          </a:ln>
        </p:spPr>
      </p:pic>
      <p:sp>
        <p:nvSpPr>
          <p:cNvPr id="328" name="Google Shape;328;p59"/>
          <p:cNvSpPr txBox="1"/>
          <p:nvPr/>
        </p:nvSpPr>
        <p:spPr>
          <a:xfrm>
            <a:off x="512350" y="2946325"/>
            <a:ext cx="8106900" cy="735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Georgia"/>
                <a:ea typeface="Georgia"/>
                <a:cs typeface="Georgia"/>
                <a:sym typeface="Georgia"/>
              </a:rPr>
              <a:t>BP is brevity penalty. this is added because the generated caption length may be smaller or greater than </a:t>
            </a:r>
            <a:r>
              <a:rPr lang="en" sz="1600">
                <a:latin typeface="Georgia"/>
                <a:ea typeface="Georgia"/>
                <a:cs typeface="Georgia"/>
                <a:sym typeface="Georgia"/>
              </a:rPr>
              <a:t>reference</a:t>
            </a:r>
            <a:r>
              <a:rPr lang="en" sz="1600">
                <a:latin typeface="Georgia"/>
                <a:ea typeface="Georgia"/>
                <a:cs typeface="Georgia"/>
                <a:sym typeface="Georgia"/>
              </a:rPr>
              <a:t> sentence. If the length is greater then bp=1 else it is calculated as exponent of 1-ratio of lengths.</a:t>
            </a:r>
            <a:endParaRPr sz="1600">
              <a:latin typeface="Georgia"/>
              <a:ea typeface="Georgia"/>
              <a:cs typeface="Georgia"/>
              <a:sym typeface="Georgi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2" name="Shape 332"/>
        <p:cNvGrpSpPr/>
        <p:nvPr/>
      </p:nvGrpSpPr>
      <p:grpSpPr>
        <a:xfrm>
          <a:off x="0" y="0"/>
          <a:ext cx="0" cy="0"/>
          <a:chOff x="0" y="0"/>
          <a:chExt cx="0" cy="0"/>
        </a:xfrm>
      </p:grpSpPr>
      <p:sp>
        <p:nvSpPr>
          <p:cNvPr id="333" name="Google Shape;333;p60"/>
          <p:cNvSpPr txBox="1"/>
          <p:nvPr>
            <p:ph type="title"/>
          </p:nvPr>
        </p:nvSpPr>
        <p:spPr>
          <a:xfrm>
            <a:off x="3199500" y="82125"/>
            <a:ext cx="2745000" cy="6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latin typeface="Georgia"/>
                <a:ea typeface="Georgia"/>
                <a:cs typeface="Georgia"/>
                <a:sym typeface="Georgia"/>
              </a:rPr>
              <a:t>References</a:t>
            </a:r>
            <a:endParaRPr b="1">
              <a:latin typeface="Georgia"/>
              <a:ea typeface="Georgia"/>
              <a:cs typeface="Georgia"/>
              <a:sym typeface="Georgia"/>
            </a:endParaRPr>
          </a:p>
        </p:txBody>
      </p:sp>
      <p:sp>
        <p:nvSpPr>
          <p:cNvPr id="334" name="Google Shape;334;p60"/>
          <p:cNvSpPr txBox="1"/>
          <p:nvPr>
            <p:ph idx="1" type="body"/>
          </p:nvPr>
        </p:nvSpPr>
        <p:spPr>
          <a:xfrm>
            <a:off x="311700" y="695325"/>
            <a:ext cx="8520600" cy="4215600"/>
          </a:xfrm>
          <a:prstGeom prst="rect">
            <a:avLst/>
          </a:prstGeom>
          <a:noFill/>
          <a:ln>
            <a:noFill/>
          </a:ln>
        </p:spPr>
        <p:txBody>
          <a:bodyPr anchorCtr="0" anchor="t" bIns="91425" lIns="91425" spcFirstLastPara="1" rIns="91425" wrap="square" tIns="91425">
            <a:noAutofit/>
          </a:bodyPr>
          <a:lstStyle/>
          <a:p>
            <a:pPr indent="-330200" lvl="0" marL="457200" rtl="0" algn="just">
              <a:spcBef>
                <a:spcPts val="600"/>
              </a:spcBef>
              <a:spcAft>
                <a:spcPts val="0"/>
              </a:spcAft>
              <a:buSzPts val="1600"/>
              <a:buFont typeface="Georgia"/>
              <a:buChar char="●"/>
            </a:pPr>
            <a:r>
              <a:rPr lang="en" sz="1600">
                <a:latin typeface="Georgia"/>
                <a:ea typeface="Georgia"/>
                <a:cs typeface="Georgia"/>
                <a:sym typeface="Georgia"/>
              </a:rPr>
              <a:t>Oriol Vinyals, Alexander Toshev, Samy Bengio, and Dumitru Erhan: ”</a:t>
            </a:r>
            <a:r>
              <a:rPr i="1" lang="en" sz="1600">
                <a:latin typeface="Georgia"/>
                <a:ea typeface="Georgia"/>
                <a:cs typeface="Georgia"/>
                <a:sym typeface="Georgia"/>
              </a:rPr>
              <a:t>Show and Tell:Lessons Learned from the 2015 MSCOCO Image Captioning Challenge</a:t>
            </a:r>
            <a:r>
              <a:rPr lang="en" sz="1600">
                <a:latin typeface="Georgia"/>
                <a:ea typeface="Georgia"/>
                <a:cs typeface="Georgia"/>
                <a:sym typeface="Georgia"/>
              </a:rPr>
              <a:t>”</a:t>
            </a:r>
            <a:endParaRPr sz="1600">
              <a:latin typeface="Georgia"/>
              <a:ea typeface="Georgia"/>
              <a:cs typeface="Georgia"/>
              <a:sym typeface="Georgia"/>
            </a:endParaRPr>
          </a:p>
          <a:p>
            <a:pPr indent="0" lvl="0" marL="457200" rtl="0" algn="just">
              <a:spcBef>
                <a:spcPts val="600"/>
              </a:spcBef>
              <a:spcAft>
                <a:spcPts val="0"/>
              </a:spcAft>
              <a:buNone/>
            </a:pPr>
            <a:r>
              <a:t/>
            </a:r>
            <a:endParaRPr sz="1600">
              <a:latin typeface="Georgia"/>
              <a:ea typeface="Georgia"/>
              <a:cs typeface="Georgia"/>
              <a:sym typeface="Georgia"/>
            </a:endParaRPr>
          </a:p>
          <a:p>
            <a:pPr indent="-330200" lvl="0" marL="457200" rtl="0" algn="just">
              <a:spcBef>
                <a:spcPts val="600"/>
              </a:spcBef>
              <a:spcAft>
                <a:spcPts val="0"/>
              </a:spcAft>
              <a:buSzPts val="1600"/>
              <a:buFont typeface="Georgia"/>
              <a:buChar char="●"/>
            </a:pPr>
            <a:r>
              <a:rPr lang="en" sz="1600">
                <a:latin typeface="Georgia"/>
                <a:ea typeface="Georgia"/>
                <a:cs typeface="Georgia"/>
                <a:sym typeface="Georgia"/>
              </a:rPr>
              <a:t>Marc Tanti, Albert Gatt, Kenneth P. Camilleri: ”</a:t>
            </a:r>
            <a:r>
              <a:rPr i="1" lang="en" sz="1600">
                <a:latin typeface="Georgia"/>
                <a:ea typeface="Georgia"/>
                <a:cs typeface="Georgia"/>
                <a:sym typeface="Georgia"/>
              </a:rPr>
              <a:t>What is the Role of Recurrent Neural Networks (RNNs) in an Image Caption Generator?</a:t>
            </a:r>
            <a:r>
              <a:rPr lang="en" sz="1600">
                <a:latin typeface="Georgia"/>
                <a:ea typeface="Georgia"/>
                <a:cs typeface="Georgia"/>
                <a:sym typeface="Georgia"/>
              </a:rPr>
              <a:t>”</a:t>
            </a:r>
            <a:endParaRPr sz="1600">
              <a:latin typeface="Georgia"/>
              <a:ea typeface="Georgia"/>
              <a:cs typeface="Georgia"/>
              <a:sym typeface="Georgia"/>
            </a:endParaRPr>
          </a:p>
          <a:p>
            <a:pPr indent="0" lvl="0" marL="457200" rtl="0" algn="just">
              <a:spcBef>
                <a:spcPts val="600"/>
              </a:spcBef>
              <a:spcAft>
                <a:spcPts val="0"/>
              </a:spcAft>
              <a:buNone/>
            </a:pPr>
            <a:r>
              <a:t/>
            </a:r>
            <a:endParaRPr sz="1600">
              <a:latin typeface="Georgia"/>
              <a:ea typeface="Georgia"/>
              <a:cs typeface="Georgia"/>
              <a:sym typeface="Georgia"/>
            </a:endParaRPr>
          </a:p>
          <a:p>
            <a:pPr indent="-330200" lvl="0" marL="457200" rtl="0" algn="just">
              <a:spcBef>
                <a:spcPts val="600"/>
              </a:spcBef>
              <a:spcAft>
                <a:spcPts val="0"/>
              </a:spcAft>
              <a:buSzPts val="1600"/>
              <a:buFont typeface="Georgia"/>
              <a:buChar char="●"/>
            </a:pPr>
            <a:r>
              <a:rPr lang="en" sz="1600">
                <a:latin typeface="Georgia"/>
                <a:ea typeface="Georgia"/>
                <a:cs typeface="Georgia"/>
                <a:sym typeface="Georgia"/>
              </a:rPr>
              <a:t>Piyush Sharma, Nan Ding, Sebastian Goodman, Radu Soricut:”</a:t>
            </a:r>
            <a:r>
              <a:rPr i="1" lang="en" sz="1600">
                <a:latin typeface="Georgia"/>
                <a:ea typeface="Georgia"/>
                <a:cs typeface="Georgia"/>
                <a:sym typeface="Georgia"/>
              </a:rPr>
              <a:t>Conceptual Captions: A Cleaned, Hypernymed, Image Alt-text Dataset for Automatic Image Captioning </a:t>
            </a:r>
            <a:r>
              <a:rPr lang="en" sz="1600">
                <a:latin typeface="Georgia"/>
                <a:ea typeface="Georgia"/>
                <a:cs typeface="Georgia"/>
                <a:sym typeface="Georgia"/>
              </a:rPr>
              <a:t>”</a:t>
            </a:r>
            <a:endParaRPr sz="1600">
              <a:latin typeface="Georgia"/>
              <a:ea typeface="Georgia"/>
              <a:cs typeface="Georgia"/>
              <a:sym typeface="Georgia"/>
            </a:endParaRPr>
          </a:p>
          <a:p>
            <a:pPr indent="0" lvl="0" marL="457200" rtl="0" algn="just">
              <a:spcBef>
                <a:spcPts val="600"/>
              </a:spcBef>
              <a:spcAft>
                <a:spcPts val="0"/>
              </a:spcAft>
              <a:buNone/>
            </a:pPr>
            <a:r>
              <a:t/>
            </a:r>
            <a:endParaRPr sz="1600">
              <a:latin typeface="Georgia"/>
              <a:ea typeface="Georgia"/>
              <a:cs typeface="Georgia"/>
              <a:sym typeface="Georgia"/>
            </a:endParaRPr>
          </a:p>
          <a:p>
            <a:pPr indent="-330200" lvl="0" marL="457200" rtl="0" algn="just">
              <a:spcBef>
                <a:spcPts val="600"/>
              </a:spcBef>
              <a:spcAft>
                <a:spcPts val="0"/>
              </a:spcAft>
              <a:buSzPts val="1600"/>
              <a:buFont typeface="Georgia"/>
              <a:buChar char="●"/>
            </a:pPr>
            <a:r>
              <a:rPr lang="en" sz="1600">
                <a:latin typeface="Georgia"/>
                <a:ea typeface="Georgia"/>
                <a:cs typeface="Georgia"/>
                <a:sym typeface="Georgia"/>
              </a:rPr>
              <a:t>Kelvin Xu, Jimmy Lei Ba, Ryan Kiros, Kyunghyun Cho, Aaron Courville, Ruslan Salakhutdinov, Richard S. Zemel, Yoshua Bengio:</a:t>
            </a:r>
            <a:r>
              <a:rPr i="1" lang="en" sz="1600">
                <a:latin typeface="Georgia"/>
                <a:ea typeface="Georgia"/>
                <a:cs typeface="Georgia"/>
                <a:sym typeface="Georgia"/>
              </a:rPr>
              <a:t>”Show, Attend and Tell: Neural Image Caption Generation with Visual Attention”</a:t>
            </a:r>
            <a:endParaRPr i="1" sz="1600">
              <a:latin typeface="Georgia"/>
              <a:ea typeface="Georgia"/>
              <a:cs typeface="Georgia"/>
              <a:sym typeface="Georgia"/>
            </a:endParaRPr>
          </a:p>
          <a:p>
            <a:pPr indent="0" lvl="0" marL="0" rtl="0" algn="just">
              <a:spcBef>
                <a:spcPts val="600"/>
              </a:spcBef>
              <a:spcAft>
                <a:spcPts val="500"/>
              </a:spcAft>
              <a:buNone/>
            </a:pPr>
            <a:r>
              <a:t/>
            </a:r>
            <a:endParaRPr>
              <a:latin typeface="Georgia"/>
              <a:ea typeface="Georgia"/>
              <a:cs typeface="Georgia"/>
              <a:sym typeface="Georg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61"/>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a:t>Thank You</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8"/>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Introduction to Image Captioning</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304100"/>
            <a:ext cx="8520600" cy="6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latin typeface="Georgia"/>
                <a:ea typeface="Georgia"/>
                <a:cs typeface="Georgia"/>
                <a:sym typeface="Georgia"/>
              </a:rPr>
              <a:t>Introduction</a:t>
            </a:r>
            <a:endParaRPr b="1">
              <a:latin typeface="Georgia"/>
              <a:ea typeface="Georgia"/>
              <a:cs typeface="Georgia"/>
              <a:sym typeface="Georgia"/>
            </a:endParaRPr>
          </a:p>
        </p:txBody>
      </p:sp>
      <p:sp>
        <p:nvSpPr>
          <p:cNvPr id="147" name="Google Shape;147;p29"/>
          <p:cNvSpPr txBox="1"/>
          <p:nvPr>
            <p:ph idx="1" type="body"/>
          </p:nvPr>
        </p:nvSpPr>
        <p:spPr>
          <a:xfrm>
            <a:off x="311700" y="873150"/>
            <a:ext cx="5344200" cy="3687600"/>
          </a:xfrm>
          <a:prstGeom prst="rect">
            <a:avLst/>
          </a:prstGeom>
          <a:noFill/>
          <a:ln>
            <a:noFill/>
          </a:ln>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Image captioning is a task that a machine learns to generate natural language sentences to describe the salient parts of an image.</a:t>
            </a:r>
            <a:endParaRPr sz="1600">
              <a:solidFill>
                <a:srgbClr val="000000"/>
              </a:solidFill>
              <a:latin typeface="Georgia"/>
              <a:ea typeface="Georgia"/>
              <a:cs typeface="Georgia"/>
              <a:sym typeface="Georgia"/>
            </a:endParaRPr>
          </a:p>
          <a:p>
            <a:pPr indent="0" lvl="0" marL="457200" rtl="0" algn="just">
              <a:lnSpc>
                <a:spcPct val="100000"/>
              </a:lnSpc>
              <a:spcBef>
                <a:spcPts val="0"/>
              </a:spcBef>
              <a:spcAft>
                <a:spcPts val="0"/>
              </a:spcAft>
              <a:buNone/>
            </a:pPr>
            <a:r>
              <a:rPr lang="en" sz="1600">
                <a:solidFill>
                  <a:srgbClr val="000000"/>
                </a:solidFill>
                <a:latin typeface="Georgia"/>
                <a:ea typeface="Georgia"/>
                <a:cs typeface="Georgia"/>
                <a:sym typeface="Georgia"/>
              </a:rPr>
              <a:t>	</a:t>
            </a:r>
            <a:endParaRPr sz="1600">
              <a:solidFill>
                <a:srgbClr val="000000"/>
              </a:solidFill>
              <a:latin typeface="Georgia"/>
              <a:ea typeface="Georgia"/>
              <a:cs typeface="Georgia"/>
              <a:sym typeface="Georgia"/>
            </a:endParaRPr>
          </a:p>
          <a:p>
            <a:pPr indent="-330200" lvl="0" marL="457200" rtl="0" algn="just">
              <a:lnSpc>
                <a:spcPct val="10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A description must capture not only the objects contained in an image, but it also must express how these objects relate to each other as well as their attributes and the activities they are involved in. </a:t>
            </a:r>
            <a:endParaRPr sz="1600">
              <a:solidFill>
                <a:srgbClr val="000000"/>
              </a:solidFill>
              <a:latin typeface="Georgia"/>
              <a:ea typeface="Georgia"/>
              <a:cs typeface="Georgia"/>
              <a:sym typeface="Georgia"/>
            </a:endParaRPr>
          </a:p>
          <a:p>
            <a:pPr indent="0" lvl="0" marL="457200" rtl="0" algn="just">
              <a:lnSpc>
                <a:spcPct val="100000"/>
              </a:lnSpc>
              <a:spcBef>
                <a:spcPts val="0"/>
              </a:spcBef>
              <a:spcAft>
                <a:spcPts val="0"/>
              </a:spcAft>
              <a:buNone/>
            </a:pPr>
            <a:r>
              <a:t/>
            </a:r>
            <a:endParaRPr sz="1600">
              <a:solidFill>
                <a:srgbClr val="000000"/>
              </a:solidFill>
              <a:latin typeface="Georgia"/>
              <a:ea typeface="Georgia"/>
              <a:cs typeface="Georgia"/>
              <a:sym typeface="Georgia"/>
            </a:endParaRPr>
          </a:p>
          <a:p>
            <a:pPr indent="-330200" lvl="0" marL="457200" rtl="0" algn="just">
              <a:lnSpc>
                <a:spcPct val="115000"/>
              </a:lnSpc>
              <a:spcBef>
                <a:spcPts val="0"/>
              </a:spcBef>
              <a:spcAft>
                <a:spcPts val="0"/>
              </a:spcAft>
              <a:buClr>
                <a:srgbClr val="000000"/>
              </a:buClr>
              <a:buSzPts val="1600"/>
              <a:buFont typeface="Comfortaa"/>
              <a:buChar char="●"/>
            </a:pPr>
            <a:r>
              <a:rPr lang="en" sz="1600">
                <a:solidFill>
                  <a:srgbClr val="000000"/>
                </a:solidFill>
                <a:latin typeface="Georgia"/>
                <a:ea typeface="Georgia"/>
                <a:cs typeface="Georgia"/>
                <a:sym typeface="Georgia"/>
              </a:rPr>
              <a:t>Thus, accurate image captioning is a challenging task that requires advancing the state of the art of both computer vision and natural language processing.</a:t>
            </a:r>
            <a:r>
              <a:rPr lang="en" sz="1600">
                <a:solidFill>
                  <a:srgbClr val="000000"/>
                </a:solidFill>
                <a:latin typeface="Georgia"/>
                <a:ea typeface="Georgia"/>
                <a:cs typeface="Georgia"/>
                <a:sym typeface="Georgia"/>
              </a:rPr>
              <a:t>                                                            </a:t>
            </a:r>
            <a:endParaRPr sz="1600">
              <a:solidFill>
                <a:srgbClr val="000000"/>
              </a:solidFill>
              <a:latin typeface="Georgia"/>
              <a:ea typeface="Georgia"/>
              <a:cs typeface="Georgia"/>
              <a:sym typeface="Georgia"/>
            </a:endParaRPr>
          </a:p>
          <a:p>
            <a:pPr indent="-342900" lvl="0" marL="457200" rtl="0" algn="just">
              <a:lnSpc>
                <a:spcPct val="115000"/>
              </a:lnSpc>
              <a:spcBef>
                <a:spcPts val="0"/>
              </a:spcBef>
              <a:spcAft>
                <a:spcPts val="0"/>
              </a:spcAft>
              <a:buSzPts val="1800"/>
              <a:buNone/>
            </a:pPr>
            <a:r>
              <a:rPr lang="en" sz="1600">
                <a:solidFill>
                  <a:srgbClr val="000000"/>
                </a:solidFill>
                <a:latin typeface="Georgia"/>
                <a:ea typeface="Georgia"/>
                <a:cs typeface="Georgia"/>
                <a:sym typeface="Georgia"/>
              </a:rPr>
              <a:t>                                                </a:t>
            </a:r>
            <a:endParaRPr sz="1600">
              <a:solidFill>
                <a:srgbClr val="000000"/>
              </a:solidFill>
              <a:latin typeface="Georgia"/>
              <a:ea typeface="Georgia"/>
              <a:cs typeface="Georgia"/>
              <a:sym typeface="Georgia"/>
            </a:endParaRPr>
          </a:p>
          <a:p>
            <a:pPr indent="-342900" lvl="0" marL="457200" rtl="0" algn="just">
              <a:lnSpc>
                <a:spcPct val="115000"/>
              </a:lnSpc>
              <a:spcBef>
                <a:spcPts val="0"/>
              </a:spcBef>
              <a:spcAft>
                <a:spcPts val="0"/>
              </a:spcAft>
              <a:buSzPts val="1800"/>
              <a:buNone/>
            </a:pPr>
            <a:r>
              <a:rPr lang="en" sz="1600">
                <a:solidFill>
                  <a:srgbClr val="000000"/>
                </a:solidFill>
                <a:latin typeface="Georgia"/>
                <a:ea typeface="Georgia"/>
                <a:cs typeface="Georgia"/>
                <a:sym typeface="Georgia"/>
              </a:rPr>
              <a:t>                                     </a:t>
            </a:r>
            <a:endParaRPr sz="1600">
              <a:solidFill>
                <a:srgbClr val="000000"/>
              </a:solidFill>
              <a:latin typeface="Georgia"/>
              <a:ea typeface="Georgia"/>
              <a:cs typeface="Georgia"/>
              <a:sym typeface="Georgia"/>
            </a:endParaRPr>
          </a:p>
          <a:p>
            <a:pPr indent="-342900" lvl="0" marL="457200" rtl="0" algn="just">
              <a:lnSpc>
                <a:spcPct val="115000"/>
              </a:lnSpc>
              <a:spcBef>
                <a:spcPts val="0"/>
              </a:spcBef>
              <a:spcAft>
                <a:spcPts val="0"/>
              </a:spcAft>
              <a:buSzPts val="1800"/>
              <a:buNone/>
            </a:pPr>
            <a:r>
              <a:t/>
            </a:r>
            <a:endParaRPr sz="1600">
              <a:solidFill>
                <a:srgbClr val="000000"/>
              </a:solidFill>
              <a:latin typeface="Georgia"/>
              <a:ea typeface="Georgia"/>
              <a:cs typeface="Georgia"/>
              <a:sym typeface="Georgia"/>
            </a:endParaRPr>
          </a:p>
        </p:txBody>
      </p:sp>
      <p:pic>
        <p:nvPicPr>
          <p:cNvPr id="148" name="Google Shape;148;p29"/>
          <p:cNvPicPr preferRelativeResize="0"/>
          <p:nvPr/>
        </p:nvPicPr>
        <p:blipFill>
          <a:blip r:embed="rId3">
            <a:alphaModFix/>
          </a:blip>
          <a:stretch>
            <a:fillRect/>
          </a:stretch>
        </p:blipFill>
        <p:spPr>
          <a:xfrm>
            <a:off x="5791550" y="1022525"/>
            <a:ext cx="2857500" cy="1600200"/>
          </a:xfrm>
          <a:prstGeom prst="rect">
            <a:avLst/>
          </a:prstGeom>
          <a:noFill/>
          <a:ln>
            <a:noFill/>
          </a:ln>
        </p:spPr>
      </p:pic>
      <p:sp>
        <p:nvSpPr>
          <p:cNvPr id="149" name="Google Shape;149;p29"/>
          <p:cNvSpPr txBox="1"/>
          <p:nvPr/>
        </p:nvSpPr>
        <p:spPr>
          <a:xfrm>
            <a:off x="5791550" y="2727950"/>
            <a:ext cx="2857500" cy="148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latin typeface="Georgia"/>
                <a:ea typeface="Georgia"/>
                <a:cs typeface="Georgia"/>
                <a:sym typeface="Georgia"/>
              </a:rPr>
              <a:t>CAN YOU WRITE A CAPTION?</a:t>
            </a:r>
            <a:endParaRPr sz="30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0"/>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PROJECT CONCEPT AND INITIATION</a:t>
            </a:r>
            <a:endParaRPr b="1" sz="36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8" name="Shape 158"/>
        <p:cNvGrpSpPr/>
        <p:nvPr/>
      </p:nvGrpSpPr>
      <p:grpSpPr>
        <a:xfrm>
          <a:off x="0" y="0"/>
          <a:ext cx="0" cy="0"/>
          <a:chOff x="0" y="0"/>
          <a:chExt cx="0" cy="0"/>
        </a:xfrm>
      </p:grpSpPr>
      <p:sp>
        <p:nvSpPr>
          <p:cNvPr id="159" name="Google Shape;159;p31"/>
          <p:cNvSpPr txBox="1"/>
          <p:nvPr>
            <p:ph type="title"/>
          </p:nvPr>
        </p:nvSpPr>
        <p:spPr>
          <a:xfrm>
            <a:off x="3295950" y="153150"/>
            <a:ext cx="25521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Georgia"/>
                <a:ea typeface="Georgia"/>
                <a:cs typeface="Georgia"/>
                <a:sym typeface="Georgia"/>
              </a:rPr>
              <a:t>1.1 Abstract</a:t>
            </a:r>
            <a:endParaRPr b="1">
              <a:latin typeface="Georgia"/>
              <a:ea typeface="Georgia"/>
              <a:cs typeface="Georgia"/>
              <a:sym typeface="Georgia"/>
            </a:endParaRPr>
          </a:p>
        </p:txBody>
      </p:sp>
      <p:sp>
        <p:nvSpPr>
          <p:cNvPr id="160" name="Google Shape;160;p31"/>
          <p:cNvSpPr txBox="1"/>
          <p:nvPr>
            <p:ph idx="1" type="body"/>
          </p:nvPr>
        </p:nvSpPr>
        <p:spPr>
          <a:xfrm>
            <a:off x="311700" y="873150"/>
            <a:ext cx="8520600" cy="33972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None/>
            </a:pPr>
            <a:r>
              <a:t/>
            </a:r>
            <a:endParaRPr sz="1200">
              <a:latin typeface="Comfortaa"/>
              <a:ea typeface="Comfortaa"/>
              <a:cs typeface="Comfortaa"/>
              <a:sym typeface="Comfortaa"/>
            </a:endParaRPr>
          </a:p>
          <a:p>
            <a:pPr indent="-323850" lvl="0" marL="457200" rtl="0" algn="just">
              <a:lnSpc>
                <a:spcPct val="115000"/>
              </a:lnSpc>
              <a:spcBef>
                <a:spcPts val="0"/>
              </a:spcBef>
              <a:spcAft>
                <a:spcPts val="0"/>
              </a:spcAft>
              <a:buSzPts val="1500"/>
              <a:buFont typeface="Georgia"/>
              <a:buChar char="●"/>
            </a:pPr>
            <a:r>
              <a:rPr lang="en" sz="1500">
                <a:latin typeface="Georgia"/>
                <a:ea typeface="Georgia"/>
                <a:cs typeface="Georgia"/>
                <a:sym typeface="Georgia"/>
              </a:rPr>
              <a:t>The visual world is populated with a vast number of objects, the most appropriate labelling of which is often ambiguous, task specific, or admits multiple equally correct answers. </a:t>
            </a:r>
            <a:endParaRPr sz="1500">
              <a:latin typeface="Georgia"/>
              <a:ea typeface="Georgia"/>
              <a:cs typeface="Georgia"/>
              <a:sym typeface="Georgia"/>
            </a:endParaRPr>
          </a:p>
          <a:p>
            <a:pPr indent="-323850" lvl="0" marL="457200" rtl="0" algn="just">
              <a:lnSpc>
                <a:spcPct val="136000"/>
              </a:lnSpc>
              <a:spcBef>
                <a:spcPts val="0"/>
              </a:spcBef>
              <a:spcAft>
                <a:spcPts val="0"/>
              </a:spcAft>
              <a:buSzPts val="1500"/>
              <a:buFont typeface="Georgia"/>
              <a:buChar char="●"/>
            </a:pPr>
            <a:r>
              <a:rPr lang="en" sz="1500">
                <a:latin typeface="Georgia"/>
                <a:ea typeface="Georgia"/>
                <a:cs typeface="Georgia"/>
                <a:sym typeface="Georgia"/>
              </a:rPr>
              <a:t>A quick glance is sufficient for a human to understand and describe what is happening in the picture. The task is to transform a sentence S written in its source language, into its translation T in the target language, by maximising the probability P(T|S). </a:t>
            </a:r>
            <a:endParaRPr sz="1500">
              <a:latin typeface="Georgia"/>
              <a:ea typeface="Georgia"/>
              <a:cs typeface="Georgia"/>
              <a:sym typeface="Georgia"/>
            </a:endParaRPr>
          </a:p>
          <a:p>
            <a:pPr indent="-323850" lvl="0" marL="457200" rtl="0" algn="just">
              <a:lnSpc>
                <a:spcPct val="115000"/>
              </a:lnSpc>
              <a:spcBef>
                <a:spcPts val="0"/>
              </a:spcBef>
              <a:spcAft>
                <a:spcPts val="0"/>
              </a:spcAft>
              <a:buSzPts val="1500"/>
              <a:buFont typeface="Georgia"/>
              <a:buChar char="●"/>
            </a:pPr>
            <a:r>
              <a:rPr lang="en" sz="1500">
                <a:latin typeface="Georgia"/>
                <a:ea typeface="Georgia"/>
                <a:cs typeface="Georgia"/>
                <a:sym typeface="Georgia"/>
              </a:rPr>
              <a:t>A combination of Convolutional Neural Networks (CNNs) and Recurrent Neural Networks (RNNs) which seeks to progress directly from image features to text can be progressed to define a single end-to-end model to maximize the likelihood of the target description sentence , given an image, instead of requiring sophisticated data preparation or a pipeline of specifically designed models. </a:t>
            </a:r>
            <a:endParaRPr sz="1500">
              <a:latin typeface="Georgia"/>
              <a:ea typeface="Georgia"/>
              <a:cs typeface="Georgia"/>
              <a:sym typeface="Georgia"/>
            </a:endParaRPr>
          </a:p>
          <a:p>
            <a:pPr indent="-304800" lvl="0" marL="457200" rtl="0" algn="just">
              <a:lnSpc>
                <a:spcPct val="115000"/>
              </a:lnSpc>
              <a:spcBef>
                <a:spcPts val="0"/>
              </a:spcBef>
              <a:spcAft>
                <a:spcPts val="0"/>
              </a:spcAft>
              <a:buSzPts val="1200"/>
              <a:buFont typeface="Comfortaa"/>
              <a:buChar char="●"/>
            </a:pPr>
            <a:r>
              <a:rPr lang="en" sz="1500">
                <a:latin typeface="Georgia"/>
                <a:ea typeface="Georgia"/>
                <a:cs typeface="Georgia"/>
                <a:sym typeface="Georgia"/>
              </a:rPr>
              <a:t>Thus we can develop a generative model, a probabilistic framework, based on deep recurrent architecture that combines advances in computer vision and machine translation to generate natural sentences describing an image.</a:t>
            </a:r>
            <a:r>
              <a:rPr lang="en" sz="1300">
                <a:latin typeface="Georgia"/>
                <a:ea typeface="Georgia"/>
                <a:cs typeface="Georgia"/>
                <a:sym typeface="Georgia"/>
              </a:rPr>
              <a:t>                </a:t>
            </a:r>
            <a:r>
              <a:rPr lang="en" sz="1200">
                <a:latin typeface="Comfortaa"/>
                <a:ea typeface="Comfortaa"/>
                <a:cs typeface="Comfortaa"/>
                <a:sym typeface="Comfortaa"/>
              </a:rPr>
              <a:t>                                              </a:t>
            </a:r>
            <a:endParaRPr sz="1200">
              <a:latin typeface="Comfortaa"/>
              <a:ea typeface="Comfortaa"/>
              <a:cs typeface="Comfortaa"/>
              <a:sym typeface="Comfortaa"/>
            </a:endParaRPr>
          </a:p>
          <a:p>
            <a:pPr indent="-342900" lvl="0" marL="457200" rtl="0" algn="just">
              <a:lnSpc>
                <a:spcPct val="115000"/>
              </a:lnSpc>
              <a:spcBef>
                <a:spcPts val="0"/>
              </a:spcBef>
              <a:spcAft>
                <a:spcPts val="0"/>
              </a:spcAft>
              <a:buSzPts val="1800"/>
              <a:buNone/>
            </a:pPr>
            <a:r>
              <a:rPr lang="en" sz="1200">
                <a:latin typeface="Comfortaa"/>
                <a:ea typeface="Comfortaa"/>
                <a:cs typeface="Comfortaa"/>
                <a:sym typeface="Comfortaa"/>
              </a:rPr>
              <a:t>                                                </a:t>
            </a:r>
            <a:endParaRPr sz="1200">
              <a:latin typeface="Comfortaa"/>
              <a:ea typeface="Comfortaa"/>
              <a:cs typeface="Comfortaa"/>
              <a:sym typeface="Comfortaa"/>
            </a:endParaRPr>
          </a:p>
          <a:p>
            <a:pPr indent="-342900" lvl="0" marL="457200" rtl="0" algn="just">
              <a:lnSpc>
                <a:spcPct val="115000"/>
              </a:lnSpc>
              <a:spcBef>
                <a:spcPts val="0"/>
              </a:spcBef>
              <a:spcAft>
                <a:spcPts val="0"/>
              </a:spcAft>
              <a:buSzPts val="1800"/>
              <a:buNone/>
            </a:pPr>
            <a:r>
              <a:rPr lang="en" sz="1200">
                <a:latin typeface="Comfortaa"/>
                <a:ea typeface="Comfortaa"/>
                <a:cs typeface="Comfortaa"/>
                <a:sym typeface="Comfortaa"/>
              </a:rPr>
              <a:t>                                     </a:t>
            </a:r>
            <a:endParaRPr sz="1200">
              <a:latin typeface="Comfortaa"/>
              <a:ea typeface="Comfortaa"/>
              <a:cs typeface="Comfortaa"/>
              <a:sym typeface="Comfortaa"/>
            </a:endParaRPr>
          </a:p>
          <a:p>
            <a:pPr indent="-342900" lvl="0" marL="457200" rtl="0" algn="just">
              <a:lnSpc>
                <a:spcPct val="115000"/>
              </a:lnSpc>
              <a:spcBef>
                <a:spcPts val="0"/>
              </a:spcBef>
              <a:spcAft>
                <a:spcPts val="0"/>
              </a:spcAft>
              <a:buSzPts val="1800"/>
              <a:buNone/>
            </a:pPr>
            <a:r>
              <a:t/>
            </a:r>
            <a:endParaRPr sz="1200">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4" name="Shape 164"/>
        <p:cNvGrpSpPr/>
        <p:nvPr/>
      </p:nvGrpSpPr>
      <p:grpSpPr>
        <a:xfrm>
          <a:off x="0" y="0"/>
          <a:ext cx="0" cy="0"/>
          <a:chOff x="0" y="0"/>
          <a:chExt cx="0" cy="0"/>
        </a:xfrm>
      </p:grpSpPr>
      <p:sp>
        <p:nvSpPr>
          <p:cNvPr id="165" name="Google Shape;165;p32"/>
          <p:cNvSpPr txBox="1"/>
          <p:nvPr>
            <p:ph type="title"/>
          </p:nvPr>
        </p:nvSpPr>
        <p:spPr>
          <a:xfrm>
            <a:off x="3090900" y="239925"/>
            <a:ext cx="29622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Georgia"/>
                <a:ea typeface="Georgia"/>
                <a:cs typeface="Georgia"/>
                <a:sym typeface="Georgia"/>
              </a:rPr>
              <a:t>1.2 Objectives</a:t>
            </a:r>
            <a:endParaRPr b="1">
              <a:latin typeface="Georgia"/>
              <a:ea typeface="Georgia"/>
              <a:cs typeface="Georgia"/>
              <a:sym typeface="Georgia"/>
            </a:endParaRPr>
          </a:p>
        </p:txBody>
      </p:sp>
      <p:sp>
        <p:nvSpPr>
          <p:cNvPr id="166" name="Google Shape;166;p3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Font typeface="Georgia"/>
              <a:buChar char="●"/>
            </a:pPr>
            <a:r>
              <a:rPr lang="en" sz="1400">
                <a:latin typeface="Georgia"/>
                <a:ea typeface="Georgia"/>
                <a:cs typeface="Georgia"/>
                <a:sym typeface="Georgia"/>
              </a:rPr>
              <a:t>Image captioning is a task that a machine learns to generate natural language sentences to describe the salient parts of an image. Being able to automatically describe the content of an image using properly formed English sentences is a very challenging task.</a:t>
            </a:r>
            <a:endParaRPr sz="1400">
              <a:latin typeface="Georgia"/>
              <a:ea typeface="Georgia"/>
              <a:cs typeface="Georgia"/>
              <a:sym typeface="Georgia"/>
            </a:endParaRPr>
          </a:p>
          <a:p>
            <a:pPr indent="0" lvl="0" marL="457200" rtl="0" algn="just">
              <a:lnSpc>
                <a:spcPct val="115000"/>
              </a:lnSpc>
              <a:spcBef>
                <a:spcPts val="0"/>
              </a:spcBef>
              <a:spcAft>
                <a:spcPts val="0"/>
              </a:spcAft>
              <a:buNone/>
            </a:pPr>
            <a:r>
              <a:t/>
            </a:r>
            <a:endParaRPr sz="1400">
              <a:latin typeface="Georgia"/>
              <a:ea typeface="Georgia"/>
              <a:cs typeface="Georgia"/>
              <a:sym typeface="Georgia"/>
            </a:endParaRPr>
          </a:p>
          <a:p>
            <a:pPr indent="-317500" lvl="0" marL="457200" rtl="0" algn="just">
              <a:lnSpc>
                <a:spcPct val="115000"/>
              </a:lnSpc>
              <a:spcBef>
                <a:spcPts val="0"/>
              </a:spcBef>
              <a:spcAft>
                <a:spcPts val="0"/>
              </a:spcAft>
              <a:buSzPts val="1400"/>
              <a:buFont typeface="Georgia"/>
              <a:buChar char="●"/>
            </a:pPr>
            <a:r>
              <a:rPr lang="en" sz="1400">
                <a:latin typeface="Georgia"/>
                <a:ea typeface="Georgia"/>
                <a:cs typeface="Georgia"/>
                <a:sym typeface="Georgia"/>
              </a:rPr>
              <a:t>Generating complete and natural image descriptions automatically has large potential effects, such as titles attached to news images, descriptions associated with medical images, text-based image retrieval, information accessed for blind users, human-robot interaction. These applications in image captioning have important theoretical and practical research value.      </a:t>
            </a:r>
            <a:endParaRPr sz="1400">
              <a:latin typeface="Georgia"/>
              <a:ea typeface="Georgia"/>
              <a:cs typeface="Georgia"/>
              <a:sym typeface="Georgia"/>
            </a:endParaRPr>
          </a:p>
          <a:p>
            <a:pPr indent="0" lvl="0" marL="457200" rtl="0" algn="just">
              <a:lnSpc>
                <a:spcPct val="115000"/>
              </a:lnSpc>
              <a:spcBef>
                <a:spcPts val="0"/>
              </a:spcBef>
              <a:spcAft>
                <a:spcPts val="0"/>
              </a:spcAft>
              <a:buNone/>
            </a:pPr>
            <a:r>
              <a:rPr lang="en" sz="1400">
                <a:latin typeface="Georgia"/>
                <a:ea typeface="Georgia"/>
                <a:cs typeface="Georgia"/>
                <a:sym typeface="Georgia"/>
              </a:rPr>
              <a:t>                  </a:t>
            </a:r>
            <a:endParaRPr sz="1400">
              <a:latin typeface="Georgia"/>
              <a:ea typeface="Georgia"/>
              <a:cs typeface="Georgia"/>
              <a:sym typeface="Georgia"/>
            </a:endParaRPr>
          </a:p>
          <a:p>
            <a:pPr indent="-317500" lvl="0" marL="457200" rtl="0" algn="just">
              <a:lnSpc>
                <a:spcPct val="115000"/>
              </a:lnSpc>
              <a:spcBef>
                <a:spcPts val="0"/>
              </a:spcBef>
              <a:spcAft>
                <a:spcPts val="0"/>
              </a:spcAft>
              <a:buSzPts val="1400"/>
              <a:buFont typeface="Georgia"/>
              <a:buChar char="●"/>
            </a:pPr>
            <a:r>
              <a:rPr lang="en" sz="1400">
                <a:latin typeface="Georgia"/>
                <a:ea typeface="Georgia"/>
                <a:cs typeface="Georgia"/>
                <a:sym typeface="Georgia"/>
              </a:rPr>
              <a:t>The meaningful description generation process of high level image semantics requires not only the understanding of objects or scene recognition in the image, but also the ability to analyse their states, understand the relationship among them and generate a semantically and syntactically correct sentence.</a:t>
            </a:r>
            <a:endParaRPr sz="14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0" name="Shape 170"/>
        <p:cNvGrpSpPr/>
        <p:nvPr/>
      </p:nvGrpSpPr>
      <p:grpSpPr>
        <a:xfrm>
          <a:off x="0" y="0"/>
          <a:ext cx="0" cy="0"/>
          <a:chOff x="0" y="0"/>
          <a:chExt cx="0" cy="0"/>
        </a:xfrm>
      </p:grpSpPr>
      <p:sp>
        <p:nvSpPr>
          <p:cNvPr id="171" name="Google Shape;171;p33"/>
          <p:cNvSpPr txBox="1"/>
          <p:nvPr>
            <p:ph type="title"/>
          </p:nvPr>
        </p:nvSpPr>
        <p:spPr>
          <a:xfrm>
            <a:off x="2282250" y="263575"/>
            <a:ext cx="45795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chemeClr val="dk1"/>
                </a:solidFill>
                <a:latin typeface="Georgia"/>
                <a:ea typeface="Georgia"/>
                <a:cs typeface="Georgia"/>
                <a:sym typeface="Georgia"/>
              </a:rPr>
              <a:t>1.3 Literature Review</a:t>
            </a:r>
            <a:endParaRPr b="1">
              <a:solidFill>
                <a:schemeClr val="dk1"/>
              </a:solidFill>
              <a:latin typeface="Georgia"/>
              <a:ea typeface="Georgia"/>
              <a:cs typeface="Georgia"/>
              <a:sym typeface="Georgia"/>
            </a:endParaRPr>
          </a:p>
        </p:txBody>
      </p:sp>
      <p:sp>
        <p:nvSpPr>
          <p:cNvPr id="172" name="Google Shape;172;p3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Font typeface="Georgia"/>
              <a:buChar char="●"/>
            </a:pPr>
            <a:r>
              <a:rPr lang="en" sz="1600">
                <a:latin typeface="Georgia"/>
                <a:ea typeface="Georgia"/>
                <a:cs typeface="Georgia"/>
                <a:sym typeface="Georgia"/>
              </a:rPr>
              <a:t>The first significant work in solving image captioning tasks was done by Ali Farhadi [4] where three spaces are defined namely the image space, meaning space and the sentence space where mapping is done from the respective image and sentence space to the meaning space.</a:t>
            </a:r>
            <a:endParaRPr sz="1600">
              <a:latin typeface="Georgia"/>
              <a:ea typeface="Georgia"/>
              <a:cs typeface="Georgia"/>
              <a:sym typeface="Georgia"/>
            </a:endParaRPr>
          </a:p>
          <a:p>
            <a:pPr indent="0" lvl="0" marL="457200" rtl="0" algn="just">
              <a:lnSpc>
                <a:spcPct val="115000"/>
              </a:lnSpc>
              <a:spcBef>
                <a:spcPts val="0"/>
              </a:spcBef>
              <a:spcAft>
                <a:spcPts val="0"/>
              </a:spcAft>
              <a:buNone/>
            </a:pPr>
            <a:r>
              <a:t/>
            </a:r>
            <a:endParaRPr sz="1600">
              <a:latin typeface="Georgia"/>
              <a:ea typeface="Georgia"/>
              <a:cs typeface="Georgia"/>
              <a:sym typeface="Georgia"/>
            </a:endParaRPr>
          </a:p>
          <a:p>
            <a:pPr indent="0" lvl="0" marL="0" rtl="0" algn="just">
              <a:lnSpc>
                <a:spcPct val="115000"/>
              </a:lnSpc>
              <a:spcBef>
                <a:spcPts val="0"/>
              </a:spcBef>
              <a:spcAft>
                <a:spcPts val="0"/>
              </a:spcAft>
              <a:buNone/>
            </a:pPr>
            <a:r>
              <a:t/>
            </a:r>
            <a:endParaRPr sz="1600">
              <a:latin typeface="Georgia"/>
              <a:ea typeface="Georgia"/>
              <a:cs typeface="Georgia"/>
              <a:sym typeface="Georgia"/>
            </a:endParaRPr>
          </a:p>
          <a:p>
            <a:pPr indent="-330200" lvl="0" marL="457200" rtl="0" algn="just">
              <a:lnSpc>
                <a:spcPct val="115000"/>
              </a:lnSpc>
              <a:spcBef>
                <a:spcPts val="0"/>
              </a:spcBef>
              <a:spcAft>
                <a:spcPts val="0"/>
              </a:spcAft>
              <a:buSzPts val="1600"/>
              <a:buFont typeface="Georgia"/>
              <a:buChar char="●"/>
            </a:pPr>
            <a:r>
              <a:rPr lang="en" sz="1600">
                <a:latin typeface="Georgia"/>
                <a:ea typeface="Georgia"/>
                <a:cs typeface="Georgia"/>
                <a:sym typeface="Georgia"/>
              </a:rPr>
              <a:t>O.Vinyals and team, in the work [1], introduced a novel approach of using (CNN) and (RNN) for image captioning tasks. Convolutional neural networks were used to extract features from the images. So, CNN acts as a encoder, first for classification of tasks and the last layer output is provided as the input to (RNN). (RNN) acts as a decoder that generates sentences. LSTM networks (Long Short Term Memory) was the type of RNN used.</a:t>
            </a:r>
            <a:endParaRPr sz="16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