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8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0EF4-3126-2CC2-1DFB-352A52059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785365"/>
            <a:ext cx="8637073" cy="2541431"/>
          </a:xfrm>
        </p:spPr>
        <p:txBody>
          <a:bodyPr/>
          <a:lstStyle/>
          <a:p>
            <a:r>
              <a:rPr lang="en-US" dirty="0"/>
              <a:t>Research on</a:t>
            </a:r>
            <a:br>
              <a:rPr lang="en-US" dirty="0"/>
            </a:br>
            <a:r>
              <a:rPr lang="en-US" dirty="0"/>
              <a:t>Apache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61B0-665A-283B-3E98-F16EEB5F5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Mrunal Kiran</a:t>
            </a:r>
          </a:p>
          <a:p>
            <a:r>
              <a:rPr lang="en-US" dirty="0"/>
              <a:t>Data warehousing (ITMD-526)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E3BFDA3-89E8-65E3-D065-1109F930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519" y="2126586"/>
            <a:ext cx="5170374" cy="14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9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09DC1B-01D8-397E-B616-52262C0B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Total events over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BE4C-E8B0-0D79-97AC-E73CD24E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How does overall event volume change day‑to‑day over the month?</a:t>
            </a:r>
          </a:p>
          <a:p>
            <a:r>
              <a:rPr lang="en-US" dirty="0"/>
              <a:t> Daily sum of all events (</a:t>
            </a:r>
            <a:r>
              <a:rPr lang="en-US" dirty="0" err="1"/>
              <a:t>cnt</a:t>
            </a:r>
            <a:r>
              <a:rPr lang="en-US" dirty="0"/>
              <a:t>) against </a:t>
            </a:r>
            <a:r>
              <a:rPr lang="en-US" dirty="0" err="1"/>
              <a:t>event_date</a:t>
            </a:r>
            <a:r>
              <a:rPr lang="en-US" dirty="0"/>
              <a:t>.</a:t>
            </a:r>
          </a:p>
        </p:txBody>
      </p:sp>
      <p:pic>
        <p:nvPicPr>
          <p:cNvPr id="5" name="Picture 4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8C83CFB8-33D5-1475-C9EC-24C92D5E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95853"/>
            <a:ext cx="5174224" cy="3599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1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2E61FB-9D4E-42FE-6FA4-43603F5A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Count vs average revenue by region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331A-9042-260C-33DE-34C128F7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Across regions, is there a relationship between event volume and per‑event revenue?</a:t>
            </a:r>
          </a:p>
          <a:p>
            <a:r>
              <a:rPr lang="en-US" dirty="0"/>
              <a:t>Each point is a (</a:t>
            </a:r>
            <a:r>
              <a:rPr lang="en-US" dirty="0" err="1"/>
              <a:t>cnt</a:t>
            </a:r>
            <a:r>
              <a:rPr lang="en-US" dirty="0"/>
              <a:t>, </a:t>
            </a:r>
            <a:r>
              <a:rPr lang="en-US" dirty="0" err="1"/>
              <a:t>avg_revenue</a:t>
            </a:r>
            <a:r>
              <a:rPr lang="en-US" dirty="0"/>
              <a:t>) pair for one region &amp; </a:t>
            </a:r>
            <a:r>
              <a:rPr lang="en-US" dirty="0" err="1"/>
              <a:t>event_type</a:t>
            </a:r>
            <a:r>
              <a:rPr lang="en-US" dirty="0"/>
              <a:t> combination; color = region.</a:t>
            </a:r>
          </a:p>
        </p:txBody>
      </p:sp>
      <p:pic>
        <p:nvPicPr>
          <p:cNvPr id="5" name="Picture 4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22261F80-B9F1-1E8D-C964-40714A72D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0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DCF-6720-B8C3-72B5-11066AFD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A653-9920-AF00-E14D-6C92098B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Apache Iceberg?</a:t>
            </a:r>
          </a:p>
          <a:p>
            <a:r>
              <a:rPr lang="en-US" dirty="0"/>
              <a:t>Competitors:  Then vs Now</a:t>
            </a:r>
          </a:p>
          <a:p>
            <a:r>
              <a:rPr lang="en-US" dirty="0"/>
              <a:t>Key Competitors Overview</a:t>
            </a:r>
          </a:p>
          <a:p>
            <a:r>
              <a:rPr lang="en-US" dirty="0"/>
              <a:t>Why Choose Apache Iceberg?</a:t>
            </a:r>
          </a:p>
          <a:p>
            <a:r>
              <a:rPr lang="en-US" dirty="0"/>
              <a:t>Demo and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7A4-D6DF-0825-517B-509EABB8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Iceberg?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52CB6-AFB6-0D83-C0BD-87B967A0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•⁠  ⁠Open table format for large analytic datasets</a:t>
            </a:r>
          </a:p>
          <a:p>
            <a:pPr marL="0" indent="0">
              <a:buNone/>
            </a:pPr>
            <a:r>
              <a:rPr lang="en-US" dirty="0"/>
              <a:t>	•	ACID transactions, schema evolution &amp; time travel</a:t>
            </a:r>
          </a:p>
          <a:p>
            <a:pPr marL="0" indent="0">
              <a:buNone/>
            </a:pPr>
            <a:r>
              <a:rPr lang="en-US" dirty="0"/>
              <a:t>	•	Optimized metadata with hidden partitioning</a:t>
            </a:r>
          </a:p>
          <a:p>
            <a:pPr marL="0" indent="0">
              <a:buNone/>
            </a:pPr>
            <a:r>
              <a:rPr lang="en-US" dirty="0"/>
              <a:t>	•	Compatible with Spark, Flink, Trino, and more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8E06-4459-547B-226A-F65B0C31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Competitors:  Then vs Now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C0F3-74B7-BD6F-1D1D-4CCEE9B8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2018:</a:t>
            </a:r>
          </a:p>
          <a:p>
            <a:pPr marL="0" indent="0">
              <a:buNone/>
            </a:pPr>
            <a:r>
              <a:rPr lang="en-US" dirty="0"/>
              <a:t>------ Apache Hive</a:t>
            </a:r>
          </a:p>
          <a:p>
            <a:pPr marL="0" indent="0">
              <a:buNone/>
            </a:pPr>
            <a:r>
              <a:rPr lang="en-US" dirty="0"/>
              <a:t>------ Presto</a:t>
            </a:r>
          </a:p>
          <a:p>
            <a:pPr marL="0" indent="0">
              <a:buNone/>
            </a:pPr>
            <a:r>
              <a:rPr lang="en-US" dirty="0"/>
              <a:t>------ Hudi</a:t>
            </a:r>
          </a:p>
          <a:p>
            <a:r>
              <a:rPr lang="en-US" dirty="0"/>
              <a:t>Now:</a:t>
            </a:r>
          </a:p>
          <a:p>
            <a:pPr marL="0" indent="0">
              <a:buNone/>
            </a:pPr>
            <a:r>
              <a:rPr lang="en-US" dirty="0"/>
              <a:t>------ Delta Lake</a:t>
            </a:r>
          </a:p>
          <a:p>
            <a:pPr marL="0" indent="0">
              <a:buNone/>
            </a:pPr>
            <a:r>
              <a:rPr lang="en-US" dirty="0"/>
              <a:t>------ Apache Hudi</a:t>
            </a:r>
          </a:p>
          <a:p>
            <a:pPr marL="0" indent="0">
              <a:buNone/>
            </a:pPr>
            <a:r>
              <a:rPr lang="en-US" dirty="0"/>
              <a:t>------ AWS lake formation</a:t>
            </a:r>
          </a:p>
        </p:txBody>
      </p:sp>
    </p:spTree>
    <p:extLst>
      <p:ext uri="{BB962C8B-B14F-4D97-AF65-F5344CB8AC3E}">
        <p14:creationId xmlns:p14="http://schemas.microsoft.com/office/powerpoint/2010/main" val="146830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8C94-979E-A1FA-1059-0201FB6F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EA7-6ECE-4FFB-75DD-C6464108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Delta Lake: </a:t>
            </a:r>
            <a:r>
              <a:rPr lang="en-US" dirty="0"/>
              <a:t>Databricks‑built, strong Spark integration</a:t>
            </a:r>
          </a:p>
          <a:p>
            <a:r>
              <a:rPr lang="en-US" b="1" dirty="0"/>
              <a:t>Apache Hudi: </a:t>
            </a:r>
            <a:r>
              <a:rPr lang="en-US" dirty="0"/>
              <a:t>Facebook‑origin, incremental ingestion focus</a:t>
            </a:r>
          </a:p>
          <a:p>
            <a:r>
              <a:rPr lang="en-US" b="1" dirty="0"/>
              <a:t>AWS Lake Formation:  </a:t>
            </a:r>
            <a:r>
              <a:rPr lang="en-US" dirty="0"/>
              <a:t>AWS‑managed data lake service</a:t>
            </a:r>
          </a:p>
        </p:txBody>
      </p:sp>
    </p:spTree>
    <p:extLst>
      <p:ext uri="{BB962C8B-B14F-4D97-AF65-F5344CB8AC3E}">
        <p14:creationId xmlns:p14="http://schemas.microsoft.com/office/powerpoint/2010/main" val="17551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E8B1-766E-CAEE-5B44-A5F4B65F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Apache Iceberg?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56CC-B927-AF8C-DE4F-F0D91927B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Vendor‑neutral, open‑source format</a:t>
            </a:r>
          </a:p>
          <a:p>
            <a:r>
              <a:rPr lang="en-US" dirty="0"/>
              <a:t>High‑performance with metadata pruning</a:t>
            </a:r>
          </a:p>
          <a:p>
            <a:r>
              <a:rPr lang="en-US" dirty="0"/>
              <a:t>Full ACID support &amp; rollback capabilities</a:t>
            </a:r>
          </a:p>
          <a:p>
            <a:r>
              <a:rPr lang="en-US" dirty="0"/>
              <a:t>Seamless schema evolution &amp; time travel</a:t>
            </a:r>
          </a:p>
          <a:p>
            <a:r>
              <a:rPr lang="en-US" dirty="0"/>
              <a:t>Broad engine and cloud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405473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5165-908E-3422-8979-8BBC07D8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E9BB-F4B2-18EA-8B8B-FEC39238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⁠Configure spark‑shell with Iceberg settings</a:t>
            </a:r>
          </a:p>
          <a:p>
            <a:r>
              <a:rPr lang="en-US" dirty="0"/>
              <a:t>Create namespace &amp; table in Iceberg</a:t>
            </a:r>
          </a:p>
          <a:p>
            <a:r>
              <a:rPr lang="en-US" dirty="0"/>
              <a:t>Load and query synthetic data</a:t>
            </a:r>
          </a:p>
          <a:p>
            <a:r>
              <a:rPr lang="en-US" dirty="0"/>
              <a:t>Use time travel and inspect snapshots</a:t>
            </a:r>
          </a:p>
          <a:p>
            <a:r>
              <a:rPr lang="en-US" dirty="0"/>
              <a:t>Export aggregated data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321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92BC3-0681-83B8-8FB0-8E254A24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eVENT type 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623FEB-6431-BE9B-A0A3-59DC9A1E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r>
              <a:rPr lang="en-US" dirty="0"/>
              <a:t>Question: What share of our total events does each event type represent?</a:t>
            </a:r>
          </a:p>
          <a:p>
            <a:r>
              <a:rPr lang="en-US" dirty="0"/>
              <a:t>The slice size for each </a:t>
            </a:r>
            <a:r>
              <a:rPr lang="en-US" dirty="0" err="1"/>
              <a:t>event_type</a:t>
            </a:r>
            <a:r>
              <a:rPr lang="en-US" dirty="0"/>
              <a:t> (click, download, signup, purchase, view) shows its percentage of the overall 5 000 events.</a:t>
            </a:r>
          </a:p>
        </p:txBody>
      </p:sp>
      <p:pic>
        <p:nvPicPr>
          <p:cNvPr id="10" name="Picture 9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07F40DDE-E31A-42F5-C412-4E7F2ACA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128652"/>
            <a:ext cx="4637119" cy="4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8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CE84A0-0E57-2A5B-A8DF-37D87252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Average revenue by event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4623-A413-1355-14DF-F91D6613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Question: Which event types generate the highest average revenue per event?</a:t>
            </a:r>
          </a:p>
          <a:p>
            <a:r>
              <a:rPr lang="en-US" dirty="0"/>
              <a:t>For each </a:t>
            </a:r>
            <a:r>
              <a:rPr lang="en-US" dirty="0" err="1"/>
              <a:t>event_type</a:t>
            </a:r>
            <a:r>
              <a:rPr lang="en-US" dirty="0"/>
              <a:t>, the average of the revenue field (in dollars).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C0C104F7-8DFE-F271-7BB4-814FF581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1895853"/>
            <a:ext cx="5276087" cy="3146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864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1570</TotalTime>
  <Words>368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Research on Apache</vt:lpstr>
      <vt:lpstr>cONTENT</vt:lpstr>
      <vt:lpstr>What is Apache Iceberg? </vt:lpstr>
      <vt:lpstr>Competitors:  Then vs Now </vt:lpstr>
      <vt:lpstr>Key Competitors</vt:lpstr>
      <vt:lpstr>Why Choose Apache Iceberg?</vt:lpstr>
      <vt:lpstr>DEMO OUTLINE</vt:lpstr>
      <vt:lpstr>eVENT type distribution</vt:lpstr>
      <vt:lpstr>Average revenue by event type</vt:lpstr>
      <vt:lpstr>Total events over time</vt:lpstr>
      <vt:lpstr>Count vs average revenue by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 Kiran</dc:creator>
  <cp:lastModifiedBy>Mrunal Kiran</cp:lastModifiedBy>
  <cp:revision>1</cp:revision>
  <dcterms:created xsi:type="dcterms:W3CDTF">2025-04-20T22:00:21Z</dcterms:created>
  <dcterms:modified xsi:type="dcterms:W3CDTF">2025-04-22T00:11:04Z</dcterms:modified>
</cp:coreProperties>
</file>