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300" r:id="rId2"/>
    <p:sldId id="256" r:id="rId3"/>
    <p:sldId id="259" r:id="rId4"/>
    <p:sldId id="294" r:id="rId5"/>
    <p:sldId id="261" r:id="rId6"/>
    <p:sldId id="263" r:id="rId7"/>
    <p:sldId id="289" r:id="rId8"/>
    <p:sldId id="296" r:id="rId9"/>
    <p:sldId id="297" r:id="rId10"/>
    <p:sldId id="298" r:id="rId11"/>
    <p:sldId id="278" r:id="rId12"/>
    <p:sldId id="262" r:id="rId13"/>
    <p:sldId id="292" r:id="rId14"/>
    <p:sldId id="299" r:id="rId15"/>
    <p:sldId id="293" r:id="rId16"/>
  </p:sldIdLst>
  <p:sldSz cx="9144000" cy="5143500" type="screen16x9"/>
  <p:notesSz cx="6858000" cy="9144000"/>
  <p:embeddedFontLst>
    <p:embeddedFont>
      <p:font typeface="Bahnschrift" panose="020B0502040204020203" pitchFamily="34" charset="0"/>
      <p:regular r:id="rId18"/>
      <p:bold r:id="rId19"/>
    </p:embeddedFont>
    <p:embeddedFont>
      <p:font typeface="Bahnschrift Light" panose="020B0502040204020203" pitchFamily="34" charset="0"/>
      <p:regular r:id="rId20"/>
    </p:embeddedFont>
    <p:embeddedFont>
      <p:font typeface="Barlow" panose="00000800000000000000" pitchFamily="2"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Fira Sans Black" panose="020B0A03050000020004" pitchFamily="34" charset="0"/>
      <p:bold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5CBECD61-E933-4E1F-8EFA-0723D66AB81A}">
          <p14:sldIdLst>
            <p14:sldId id="300"/>
            <p14:sldId id="256"/>
            <p14:sldId id="259"/>
            <p14:sldId id="294"/>
            <p14:sldId id="261"/>
            <p14:sldId id="263"/>
            <p14:sldId id="289"/>
            <p14:sldId id="296"/>
            <p14:sldId id="297"/>
            <p14:sldId id="298"/>
            <p14:sldId id="278"/>
            <p14:sldId id="262"/>
            <p14:sldId id="292"/>
            <p14:sldId id="299"/>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24C1BB-FC15-42C9-900F-19D2DCCA8813}">
  <a:tblStyle styleId="{8B24C1BB-FC15-42C9-900F-19D2DCCA88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64" d="100"/>
          <a:sy n="64" d="100"/>
        </p:scale>
        <p:origin x="38" y="38"/>
      </p:cViewPr>
      <p:guideLst/>
    </p:cSldViewPr>
  </p:slideViewPr>
  <p:notesTextViewPr>
    <p:cViewPr>
      <p:scale>
        <a:sx n="1" d="1"/>
        <a:sy n="1" d="1"/>
      </p:scale>
      <p:origin x="0" y="0"/>
    </p:cViewPr>
  </p:notesTextViewPr>
  <p:sorterViewPr>
    <p:cViewPr>
      <p:scale>
        <a:sx n="100" d="100"/>
        <a:sy n="100" d="100"/>
      </p:scale>
      <p:origin x="0" y="-209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2"/>
        <p:cNvGrpSpPr/>
        <p:nvPr/>
      </p:nvGrpSpPr>
      <p:grpSpPr>
        <a:xfrm>
          <a:off x="0" y="0"/>
          <a:ext cx="0" cy="0"/>
          <a:chOff x="0" y="0"/>
          <a:chExt cx="0" cy="0"/>
        </a:xfrm>
      </p:grpSpPr>
      <p:sp>
        <p:nvSpPr>
          <p:cNvPr id="3353" name="Google Shape;3353;g9646c4d463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4" name="Google Shape;3354;g9646c4d463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62ef911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962ef911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62ef911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962ef911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763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62ef911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962ef911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803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498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9646c4d463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9646c4d463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49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36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01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50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oogle Shape;3657;p40">
            <a:extLst>
              <a:ext uri="{FF2B5EF4-FFF2-40B4-BE49-F238E27FC236}">
                <a16:creationId xmlns:a16="http://schemas.microsoft.com/office/drawing/2014/main" id="{B8A47602-C07F-9FEF-E0AC-C5A025EA6B57}"/>
              </a:ext>
            </a:extLst>
          </p:cNvPr>
          <p:cNvGrpSpPr/>
          <p:nvPr/>
        </p:nvGrpSpPr>
        <p:grpSpPr>
          <a:xfrm>
            <a:off x="6344696" y="1409864"/>
            <a:ext cx="2746735" cy="3671105"/>
            <a:chOff x="783125" y="1463225"/>
            <a:chExt cx="2497032" cy="3337368"/>
          </a:xfrm>
        </p:grpSpPr>
        <p:sp>
          <p:nvSpPr>
            <p:cNvPr id="61" name="Google Shape;3658;p40">
              <a:extLst>
                <a:ext uri="{FF2B5EF4-FFF2-40B4-BE49-F238E27FC236}">
                  <a16:creationId xmlns:a16="http://schemas.microsoft.com/office/drawing/2014/main" id="{9BE76F60-7F45-DFB4-E47F-C35451307382}"/>
                </a:ext>
              </a:extLst>
            </p:cNvPr>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3659;p40">
              <a:extLst>
                <a:ext uri="{FF2B5EF4-FFF2-40B4-BE49-F238E27FC236}">
                  <a16:creationId xmlns:a16="http://schemas.microsoft.com/office/drawing/2014/main" id="{26CDDB2B-CA88-FE3D-B965-165413D33033}"/>
                </a:ext>
              </a:extLst>
            </p:cNvPr>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3660;p40">
              <a:extLst>
                <a:ext uri="{FF2B5EF4-FFF2-40B4-BE49-F238E27FC236}">
                  <a16:creationId xmlns:a16="http://schemas.microsoft.com/office/drawing/2014/main" id="{D2A5B37C-0F58-5C12-FAFE-A05875D222F4}"/>
                </a:ext>
              </a:extLst>
            </p:cNvPr>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3661;p40">
              <a:extLst>
                <a:ext uri="{FF2B5EF4-FFF2-40B4-BE49-F238E27FC236}">
                  <a16:creationId xmlns:a16="http://schemas.microsoft.com/office/drawing/2014/main" id="{883B34C3-B9A5-02AD-855D-F53B785AAE1C}"/>
                </a:ext>
              </a:extLst>
            </p:cNvPr>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3662;p40">
              <a:extLst>
                <a:ext uri="{FF2B5EF4-FFF2-40B4-BE49-F238E27FC236}">
                  <a16:creationId xmlns:a16="http://schemas.microsoft.com/office/drawing/2014/main" id="{78AF58FE-767D-392D-E203-C1B748E98E9B}"/>
                </a:ext>
              </a:extLst>
            </p:cNvPr>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3663;p40">
              <a:extLst>
                <a:ext uri="{FF2B5EF4-FFF2-40B4-BE49-F238E27FC236}">
                  <a16:creationId xmlns:a16="http://schemas.microsoft.com/office/drawing/2014/main" id="{9B550A7C-2DEA-050B-DBA6-B3CFBA91BB67}"/>
                </a:ext>
              </a:extLst>
            </p:cNvPr>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3664;p40">
              <a:extLst>
                <a:ext uri="{FF2B5EF4-FFF2-40B4-BE49-F238E27FC236}">
                  <a16:creationId xmlns:a16="http://schemas.microsoft.com/office/drawing/2014/main" id="{2E127994-5CEB-5D3F-BA24-1A2D32E8B384}"/>
                </a:ext>
              </a:extLst>
            </p:cNvPr>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3665;p40">
              <a:extLst>
                <a:ext uri="{FF2B5EF4-FFF2-40B4-BE49-F238E27FC236}">
                  <a16:creationId xmlns:a16="http://schemas.microsoft.com/office/drawing/2014/main" id="{C627E779-739A-1D68-98D6-4A3B3BBA1865}"/>
                </a:ext>
              </a:extLst>
            </p:cNvPr>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3666;p40">
              <a:extLst>
                <a:ext uri="{FF2B5EF4-FFF2-40B4-BE49-F238E27FC236}">
                  <a16:creationId xmlns:a16="http://schemas.microsoft.com/office/drawing/2014/main" id="{DDD39297-5A7A-48B3-ADF1-C48E17E21642}"/>
                </a:ext>
              </a:extLst>
            </p:cNvPr>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3667;p40">
              <a:extLst>
                <a:ext uri="{FF2B5EF4-FFF2-40B4-BE49-F238E27FC236}">
                  <a16:creationId xmlns:a16="http://schemas.microsoft.com/office/drawing/2014/main" id="{2C418B72-F872-E7D8-D435-1560D66C1062}"/>
                </a:ext>
              </a:extLst>
            </p:cNvPr>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668;p40">
              <a:extLst>
                <a:ext uri="{FF2B5EF4-FFF2-40B4-BE49-F238E27FC236}">
                  <a16:creationId xmlns:a16="http://schemas.microsoft.com/office/drawing/2014/main" id="{F8F31ABD-1586-38FA-39EF-C23A78FCAD06}"/>
                </a:ext>
              </a:extLst>
            </p:cNvPr>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3669;p40">
              <a:extLst>
                <a:ext uri="{FF2B5EF4-FFF2-40B4-BE49-F238E27FC236}">
                  <a16:creationId xmlns:a16="http://schemas.microsoft.com/office/drawing/2014/main" id="{BCAE01DA-110E-408D-1B70-04A1768B67E5}"/>
                </a:ext>
              </a:extLst>
            </p:cNvPr>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3670;p40">
              <a:extLst>
                <a:ext uri="{FF2B5EF4-FFF2-40B4-BE49-F238E27FC236}">
                  <a16:creationId xmlns:a16="http://schemas.microsoft.com/office/drawing/2014/main" id="{AEA7FA03-9D5C-2858-828E-C4283AD2BF73}"/>
                </a:ext>
              </a:extLst>
            </p:cNvPr>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671;p40">
              <a:extLst>
                <a:ext uri="{FF2B5EF4-FFF2-40B4-BE49-F238E27FC236}">
                  <a16:creationId xmlns:a16="http://schemas.microsoft.com/office/drawing/2014/main" id="{02FBE0D2-AB9D-46EF-5A7C-14F26F43C8C2}"/>
                </a:ext>
              </a:extLst>
            </p:cNvPr>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672;p40">
              <a:extLst>
                <a:ext uri="{FF2B5EF4-FFF2-40B4-BE49-F238E27FC236}">
                  <a16:creationId xmlns:a16="http://schemas.microsoft.com/office/drawing/2014/main" id="{D26B027E-6C40-6931-6CD2-8067EF3C1076}"/>
                </a:ext>
              </a:extLst>
            </p:cNvPr>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673;p40">
              <a:extLst>
                <a:ext uri="{FF2B5EF4-FFF2-40B4-BE49-F238E27FC236}">
                  <a16:creationId xmlns:a16="http://schemas.microsoft.com/office/drawing/2014/main" id="{8A3FCBA2-D6C4-35F5-46DD-772096B9ED65}"/>
                </a:ext>
              </a:extLst>
            </p:cNvPr>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674;p40">
              <a:extLst>
                <a:ext uri="{FF2B5EF4-FFF2-40B4-BE49-F238E27FC236}">
                  <a16:creationId xmlns:a16="http://schemas.microsoft.com/office/drawing/2014/main" id="{AD971FEB-9D54-11A4-6876-D121A632A8D9}"/>
                </a:ext>
              </a:extLst>
            </p:cNvPr>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675;p40">
              <a:extLst>
                <a:ext uri="{FF2B5EF4-FFF2-40B4-BE49-F238E27FC236}">
                  <a16:creationId xmlns:a16="http://schemas.microsoft.com/office/drawing/2014/main" id="{9AEC7D2F-65A7-88D8-A705-421FB5E8BB9A}"/>
                </a:ext>
              </a:extLst>
            </p:cNvPr>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676;p40">
              <a:extLst>
                <a:ext uri="{FF2B5EF4-FFF2-40B4-BE49-F238E27FC236}">
                  <a16:creationId xmlns:a16="http://schemas.microsoft.com/office/drawing/2014/main" id="{B38E45ED-C4F4-874E-3ED2-80627C20D162}"/>
                </a:ext>
              </a:extLst>
            </p:cNvPr>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677;p40">
              <a:extLst>
                <a:ext uri="{FF2B5EF4-FFF2-40B4-BE49-F238E27FC236}">
                  <a16:creationId xmlns:a16="http://schemas.microsoft.com/office/drawing/2014/main" id="{532FC3E8-BAEB-0E76-11F2-F9E63C78A656}"/>
                </a:ext>
              </a:extLst>
            </p:cNvPr>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678;p40">
              <a:extLst>
                <a:ext uri="{FF2B5EF4-FFF2-40B4-BE49-F238E27FC236}">
                  <a16:creationId xmlns:a16="http://schemas.microsoft.com/office/drawing/2014/main" id="{658AB43C-0648-3E5D-8F2E-3DFF7DBD57D3}"/>
                </a:ext>
              </a:extLst>
            </p:cNvPr>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679;p40">
              <a:extLst>
                <a:ext uri="{FF2B5EF4-FFF2-40B4-BE49-F238E27FC236}">
                  <a16:creationId xmlns:a16="http://schemas.microsoft.com/office/drawing/2014/main" id="{2B1F5D8D-A434-08C5-37FE-1B261C02E668}"/>
                </a:ext>
              </a:extLst>
            </p:cNvPr>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680;p40">
              <a:extLst>
                <a:ext uri="{FF2B5EF4-FFF2-40B4-BE49-F238E27FC236}">
                  <a16:creationId xmlns:a16="http://schemas.microsoft.com/office/drawing/2014/main" id="{3E55C298-DECC-45A9-7E02-88A2B53F6849}"/>
                </a:ext>
              </a:extLst>
            </p:cNvPr>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3681;p40">
              <a:extLst>
                <a:ext uri="{FF2B5EF4-FFF2-40B4-BE49-F238E27FC236}">
                  <a16:creationId xmlns:a16="http://schemas.microsoft.com/office/drawing/2014/main" id="{871F0D36-654F-C5C8-F7D6-7F9DF4F55CAA}"/>
                </a:ext>
              </a:extLst>
            </p:cNvPr>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3682;p40">
              <a:extLst>
                <a:ext uri="{FF2B5EF4-FFF2-40B4-BE49-F238E27FC236}">
                  <a16:creationId xmlns:a16="http://schemas.microsoft.com/office/drawing/2014/main" id="{0ED8F594-CD8D-7490-3DA1-C0557AB09A0E}"/>
                </a:ext>
              </a:extLst>
            </p:cNvPr>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3683;p40">
              <a:extLst>
                <a:ext uri="{FF2B5EF4-FFF2-40B4-BE49-F238E27FC236}">
                  <a16:creationId xmlns:a16="http://schemas.microsoft.com/office/drawing/2014/main" id="{2FFB2C28-6C4F-CD80-D083-888789C9A37F}"/>
                </a:ext>
              </a:extLst>
            </p:cNvPr>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684;p40">
              <a:extLst>
                <a:ext uri="{FF2B5EF4-FFF2-40B4-BE49-F238E27FC236}">
                  <a16:creationId xmlns:a16="http://schemas.microsoft.com/office/drawing/2014/main" id="{849C40C5-C5C9-56CE-C278-BCE2839E2206}"/>
                </a:ext>
              </a:extLst>
            </p:cNvPr>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3685;p40">
              <a:extLst>
                <a:ext uri="{FF2B5EF4-FFF2-40B4-BE49-F238E27FC236}">
                  <a16:creationId xmlns:a16="http://schemas.microsoft.com/office/drawing/2014/main" id="{B9BDE99E-6E03-1504-7275-D301F9CDBC27}"/>
                </a:ext>
              </a:extLst>
            </p:cNvPr>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686;p40">
              <a:extLst>
                <a:ext uri="{FF2B5EF4-FFF2-40B4-BE49-F238E27FC236}">
                  <a16:creationId xmlns:a16="http://schemas.microsoft.com/office/drawing/2014/main" id="{FC5860DE-10FE-5B04-A4EC-791258114DCD}"/>
                </a:ext>
              </a:extLst>
            </p:cNvPr>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3687;p40">
              <a:extLst>
                <a:ext uri="{FF2B5EF4-FFF2-40B4-BE49-F238E27FC236}">
                  <a16:creationId xmlns:a16="http://schemas.microsoft.com/office/drawing/2014/main" id="{37FB7E2F-4064-FF9A-8B2D-EE501AE77E65}"/>
                </a:ext>
              </a:extLst>
            </p:cNvPr>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3688;p40">
              <a:extLst>
                <a:ext uri="{FF2B5EF4-FFF2-40B4-BE49-F238E27FC236}">
                  <a16:creationId xmlns:a16="http://schemas.microsoft.com/office/drawing/2014/main" id="{F507446F-C4C6-A4FF-1BE2-2DDCA6E84BC6}"/>
                </a:ext>
              </a:extLst>
            </p:cNvPr>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3689;p40">
              <a:extLst>
                <a:ext uri="{FF2B5EF4-FFF2-40B4-BE49-F238E27FC236}">
                  <a16:creationId xmlns:a16="http://schemas.microsoft.com/office/drawing/2014/main" id="{54A77CB7-58BA-A31A-D71E-CCA788718417}"/>
                </a:ext>
              </a:extLst>
            </p:cNvPr>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3690;p40">
              <a:extLst>
                <a:ext uri="{FF2B5EF4-FFF2-40B4-BE49-F238E27FC236}">
                  <a16:creationId xmlns:a16="http://schemas.microsoft.com/office/drawing/2014/main" id="{A440FCB6-44CD-DD0E-9846-868F2577D985}"/>
                </a:ext>
              </a:extLst>
            </p:cNvPr>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3691;p40">
              <a:extLst>
                <a:ext uri="{FF2B5EF4-FFF2-40B4-BE49-F238E27FC236}">
                  <a16:creationId xmlns:a16="http://schemas.microsoft.com/office/drawing/2014/main" id="{DD521E21-8B49-BDD3-641F-5F2982056172}"/>
                </a:ext>
              </a:extLst>
            </p:cNvPr>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3692;p40">
              <a:extLst>
                <a:ext uri="{FF2B5EF4-FFF2-40B4-BE49-F238E27FC236}">
                  <a16:creationId xmlns:a16="http://schemas.microsoft.com/office/drawing/2014/main" id="{CC54AB8A-CCA7-9442-A735-A6B8AAF2336B}"/>
                </a:ext>
              </a:extLst>
            </p:cNvPr>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3693;p40">
              <a:extLst>
                <a:ext uri="{FF2B5EF4-FFF2-40B4-BE49-F238E27FC236}">
                  <a16:creationId xmlns:a16="http://schemas.microsoft.com/office/drawing/2014/main" id="{09EC1950-07FF-715C-D28B-9F3CD808458C}"/>
                </a:ext>
              </a:extLst>
            </p:cNvPr>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3694;p40">
              <a:extLst>
                <a:ext uri="{FF2B5EF4-FFF2-40B4-BE49-F238E27FC236}">
                  <a16:creationId xmlns:a16="http://schemas.microsoft.com/office/drawing/2014/main" id="{81B31649-F5BF-A551-CAA3-AAE27C0E61B1}"/>
                </a:ext>
              </a:extLst>
            </p:cNvPr>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3695;p40">
              <a:extLst>
                <a:ext uri="{FF2B5EF4-FFF2-40B4-BE49-F238E27FC236}">
                  <a16:creationId xmlns:a16="http://schemas.microsoft.com/office/drawing/2014/main" id="{13A5F499-05FC-2F95-3DD4-3CB018A83C36}"/>
                </a:ext>
              </a:extLst>
            </p:cNvPr>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3696;p40">
              <a:extLst>
                <a:ext uri="{FF2B5EF4-FFF2-40B4-BE49-F238E27FC236}">
                  <a16:creationId xmlns:a16="http://schemas.microsoft.com/office/drawing/2014/main" id="{8D85D924-B0DD-1D77-E35A-71F42AE8CC6C}"/>
                </a:ext>
              </a:extLst>
            </p:cNvPr>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3697;p40">
              <a:extLst>
                <a:ext uri="{FF2B5EF4-FFF2-40B4-BE49-F238E27FC236}">
                  <a16:creationId xmlns:a16="http://schemas.microsoft.com/office/drawing/2014/main" id="{511754EE-1A46-5D87-538E-A11DD8D882B8}"/>
                </a:ext>
              </a:extLst>
            </p:cNvPr>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3698;p40">
              <a:extLst>
                <a:ext uri="{FF2B5EF4-FFF2-40B4-BE49-F238E27FC236}">
                  <a16:creationId xmlns:a16="http://schemas.microsoft.com/office/drawing/2014/main" id="{BA0ED089-50C1-090A-F711-24C43B49486F}"/>
                </a:ext>
              </a:extLst>
            </p:cNvPr>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3699;p40">
              <a:extLst>
                <a:ext uri="{FF2B5EF4-FFF2-40B4-BE49-F238E27FC236}">
                  <a16:creationId xmlns:a16="http://schemas.microsoft.com/office/drawing/2014/main" id="{9D8D3A82-145F-3C1C-187C-DEB005B881BA}"/>
                </a:ext>
              </a:extLst>
            </p:cNvPr>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3700;p40">
              <a:extLst>
                <a:ext uri="{FF2B5EF4-FFF2-40B4-BE49-F238E27FC236}">
                  <a16:creationId xmlns:a16="http://schemas.microsoft.com/office/drawing/2014/main" id="{5B385B8C-41A9-C1CF-0E82-1AC7C3B90BFC}"/>
                </a:ext>
              </a:extLst>
            </p:cNvPr>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3701;p40">
              <a:extLst>
                <a:ext uri="{FF2B5EF4-FFF2-40B4-BE49-F238E27FC236}">
                  <a16:creationId xmlns:a16="http://schemas.microsoft.com/office/drawing/2014/main" id="{D6D35CD7-886F-F421-A49D-0DB15B4843D4}"/>
                </a:ext>
              </a:extLst>
            </p:cNvPr>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3702;p40">
              <a:extLst>
                <a:ext uri="{FF2B5EF4-FFF2-40B4-BE49-F238E27FC236}">
                  <a16:creationId xmlns:a16="http://schemas.microsoft.com/office/drawing/2014/main" id="{BA244B91-892D-95BE-74B9-D185FB9FC042}"/>
                </a:ext>
              </a:extLst>
            </p:cNvPr>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3703;p40">
              <a:extLst>
                <a:ext uri="{FF2B5EF4-FFF2-40B4-BE49-F238E27FC236}">
                  <a16:creationId xmlns:a16="http://schemas.microsoft.com/office/drawing/2014/main" id="{967EA16A-4492-AEEC-BB7C-C92449D56853}"/>
                </a:ext>
              </a:extLst>
            </p:cNvPr>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3704;p40">
              <a:extLst>
                <a:ext uri="{FF2B5EF4-FFF2-40B4-BE49-F238E27FC236}">
                  <a16:creationId xmlns:a16="http://schemas.microsoft.com/office/drawing/2014/main" id="{7A007773-C455-6709-6C6C-D32A0E0DF50D}"/>
                </a:ext>
              </a:extLst>
            </p:cNvPr>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3705;p40">
              <a:extLst>
                <a:ext uri="{FF2B5EF4-FFF2-40B4-BE49-F238E27FC236}">
                  <a16:creationId xmlns:a16="http://schemas.microsoft.com/office/drawing/2014/main" id="{F5DE5760-B2DD-3FEC-C969-4EAEB0F7ECC2}"/>
                </a:ext>
              </a:extLst>
            </p:cNvPr>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3706;p40">
              <a:extLst>
                <a:ext uri="{FF2B5EF4-FFF2-40B4-BE49-F238E27FC236}">
                  <a16:creationId xmlns:a16="http://schemas.microsoft.com/office/drawing/2014/main" id="{6D85D696-B6FB-E34D-5DFB-783935118D2A}"/>
                </a:ext>
              </a:extLst>
            </p:cNvPr>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3707;p40">
              <a:extLst>
                <a:ext uri="{FF2B5EF4-FFF2-40B4-BE49-F238E27FC236}">
                  <a16:creationId xmlns:a16="http://schemas.microsoft.com/office/drawing/2014/main" id="{9EFE36FA-DC85-8D67-F147-D43C6559C3B1}"/>
                </a:ext>
              </a:extLst>
            </p:cNvPr>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3708;p40">
              <a:extLst>
                <a:ext uri="{FF2B5EF4-FFF2-40B4-BE49-F238E27FC236}">
                  <a16:creationId xmlns:a16="http://schemas.microsoft.com/office/drawing/2014/main" id="{BD22DFF8-4D01-BD65-B72E-20EAB4690572}"/>
                </a:ext>
              </a:extLst>
            </p:cNvPr>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3709;p40">
              <a:extLst>
                <a:ext uri="{FF2B5EF4-FFF2-40B4-BE49-F238E27FC236}">
                  <a16:creationId xmlns:a16="http://schemas.microsoft.com/office/drawing/2014/main" id="{7414A608-6623-B572-E1CC-D43DE5E733BC}"/>
                </a:ext>
              </a:extLst>
            </p:cNvPr>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3710;p40">
              <a:extLst>
                <a:ext uri="{FF2B5EF4-FFF2-40B4-BE49-F238E27FC236}">
                  <a16:creationId xmlns:a16="http://schemas.microsoft.com/office/drawing/2014/main" id="{F8FE0EA0-C7F8-FA13-5BD1-FF160C8BADF5}"/>
                </a:ext>
              </a:extLst>
            </p:cNvPr>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3711;p40">
              <a:extLst>
                <a:ext uri="{FF2B5EF4-FFF2-40B4-BE49-F238E27FC236}">
                  <a16:creationId xmlns:a16="http://schemas.microsoft.com/office/drawing/2014/main" id="{B754826B-6CD3-A0CD-3C3B-1224886BF532}"/>
                </a:ext>
              </a:extLst>
            </p:cNvPr>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3712;p40">
              <a:extLst>
                <a:ext uri="{FF2B5EF4-FFF2-40B4-BE49-F238E27FC236}">
                  <a16:creationId xmlns:a16="http://schemas.microsoft.com/office/drawing/2014/main" id="{0B382459-F11A-FFB0-57DB-B03935A06D0A}"/>
                </a:ext>
              </a:extLst>
            </p:cNvPr>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3713;p40">
              <a:extLst>
                <a:ext uri="{FF2B5EF4-FFF2-40B4-BE49-F238E27FC236}">
                  <a16:creationId xmlns:a16="http://schemas.microsoft.com/office/drawing/2014/main" id="{3D7E0D2E-C5AB-F02E-D135-53BB31ACC133}"/>
                </a:ext>
              </a:extLst>
            </p:cNvPr>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3714;p40">
              <a:extLst>
                <a:ext uri="{FF2B5EF4-FFF2-40B4-BE49-F238E27FC236}">
                  <a16:creationId xmlns:a16="http://schemas.microsoft.com/office/drawing/2014/main" id="{C19B9DFF-E583-01EA-2848-7FA62CC5212C}"/>
                </a:ext>
              </a:extLst>
            </p:cNvPr>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3715;p40">
              <a:extLst>
                <a:ext uri="{FF2B5EF4-FFF2-40B4-BE49-F238E27FC236}">
                  <a16:creationId xmlns:a16="http://schemas.microsoft.com/office/drawing/2014/main" id="{CDB6E214-D850-7062-EE3B-22BCE1C5D5E3}"/>
                </a:ext>
              </a:extLst>
            </p:cNvPr>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3716;p40">
              <a:extLst>
                <a:ext uri="{FF2B5EF4-FFF2-40B4-BE49-F238E27FC236}">
                  <a16:creationId xmlns:a16="http://schemas.microsoft.com/office/drawing/2014/main" id="{CEA7250B-0304-E214-FF55-76575441F1FE}"/>
                </a:ext>
              </a:extLst>
            </p:cNvPr>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3717;p40">
              <a:extLst>
                <a:ext uri="{FF2B5EF4-FFF2-40B4-BE49-F238E27FC236}">
                  <a16:creationId xmlns:a16="http://schemas.microsoft.com/office/drawing/2014/main" id="{22DD479D-3277-ED38-052E-5FCEBD68ACD9}"/>
                </a:ext>
              </a:extLst>
            </p:cNvPr>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3718;p40">
              <a:extLst>
                <a:ext uri="{FF2B5EF4-FFF2-40B4-BE49-F238E27FC236}">
                  <a16:creationId xmlns:a16="http://schemas.microsoft.com/office/drawing/2014/main" id="{4FB93EEF-0CB2-A94D-C903-09A03657703E}"/>
                </a:ext>
              </a:extLst>
            </p:cNvPr>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3719;p40">
              <a:extLst>
                <a:ext uri="{FF2B5EF4-FFF2-40B4-BE49-F238E27FC236}">
                  <a16:creationId xmlns:a16="http://schemas.microsoft.com/office/drawing/2014/main" id="{49CB191C-952D-902F-DCB6-0D75BBCE0BF6}"/>
                </a:ext>
              </a:extLst>
            </p:cNvPr>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3720;p40">
              <a:extLst>
                <a:ext uri="{FF2B5EF4-FFF2-40B4-BE49-F238E27FC236}">
                  <a16:creationId xmlns:a16="http://schemas.microsoft.com/office/drawing/2014/main" id="{27F5BED9-FAA5-9CEB-CF19-AEDAAD28C6B5}"/>
                </a:ext>
              </a:extLst>
            </p:cNvPr>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3721;p40">
              <a:extLst>
                <a:ext uri="{FF2B5EF4-FFF2-40B4-BE49-F238E27FC236}">
                  <a16:creationId xmlns:a16="http://schemas.microsoft.com/office/drawing/2014/main" id="{4B1CFF2E-0A4B-2309-937E-20B13590649B}"/>
                </a:ext>
              </a:extLst>
            </p:cNvPr>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3722;p40">
              <a:extLst>
                <a:ext uri="{FF2B5EF4-FFF2-40B4-BE49-F238E27FC236}">
                  <a16:creationId xmlns:a16="http://schemas.microsoft.com/office/drawing/2014/main" id="{092F9C50-CFA9-3D69-D7B9-5D9BB9B4B26A}"/>
                </a:ext>
              </a:extLst>
            </p:cNvPr>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3723;p40">
              <a:extLst>
                <a:ext uri="{FF2B5EF4-FFF2-40B4-BE49-F238E27FC236}">
                  <a16:creationId xmlns:a16="http://schemas.microsoft.com/office/drawing/2014/main" id="{4D8C6162-65BB-CC4A-7200-344A562B7A22}"/>
                </a:ext>
              </a:extLst>
            </p:cNvPr>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3724;p40">
              <a:extLst>
                <a:ext uri="{FF2B5EF4-FFF2-40B4-BE49-F238E27FC236}">
                  <a16:creationId xmlns:a16="http://schemas.microsoft.com/office/drawing/2014/main" id="{DAD9778D-E2E1-3877-363F-21DD285587B5}"/>
                </a:ext>
              </a:extLst>
            </p:cNvPr>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3725;p40">
              <a:extLst>
                <a:ext uri="{FF2B5EF4-FFF2-40B4-BE49-F238E27FC236}">
                  <a16:creationId xmlns:a16="http://schemas.microsoft.com/office/drawing/2014/main" id="{891F969F-2FFC-FADF-204B-4B1B88D2B894}"/>
                </a:ext>
              </a:extLst>
            </p:cNvPr>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3726;p40">
              <a:extLst>
                <a:ext uri="{FF2B5EF4-FFF2-40B4-BE49-F238E27FC236}">
                  <a16:creationId xmlns:a16="http://schemas.microsoft.com/office/drawing/2014/main" id="{F1EDDCA7-3789-D3E4-EFDA-AE551F3760E1}"/>
                </a:ext>
              </a:extLst>
            </p:cNvPr>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3727;p40">
              <a:extLst>
                <a:ext uri="{FF2B5EF4-FFF2-40B4-BE49-F238E27FC236}">
                  <a16:creationId xmlns:a16="http://schemas.microsoft.com/office/drawing/2014/main" id="{4882C5D6-5BC4-0551-C2FA-F50AE8D03834}"/>
                </a:ext>
              </a:extLst>
            </p:cNvPr>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3728;p40">
              <a:extLst>
                <a:ext uri="{FF2B5EF4-FFF2-40B4-BE49-F238E27FC236}">
                  <a16:creationId xmlns:a16="http://schemas.microsoft.com/office/drawing/2014/main" id="{762FE433-10E1-487F-61E9-8E82C18D3726}"/>
                </a:ext>
              </a:extLst>
            </p:cNvPr>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3729;p40">
              <a:extLst>
                <a:ext uri="{FF2B5EF4-FFF2-40B4-BE49-F238E27FC236}">
                  <a16:creationId xmlns:a16="http://schemas.microsoft.com/office/drawing/2014/main" id="{D2CE7259-CE59-4984-FA8A-8C2D2E45A31A}"/>
                </a:ext>
              </a:extLst>
            </p:cNvPr>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3730;p40">
              <a:extLst>
                <a:ext uri="{FF2B5EF4-FFF2-40B4-BE49-F238E27FC236}">
                  <a16:creationId xmlns:a16="http://schemas.microsoft.com/office/drawing/2014/main" id="{D02DA9E8-A4BB-3A9C-D238-E76CF377CE9D}"/>
                </a:ext>
              </a:extLst>
            </p:cNvPr>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3731;p40">
              <a:extLst>
                <a:ext uri="{FF2B5EF4-FFF2-40B4-BE49-F238E27FC236}">
                  <a16:creationId xmlns:a16="http://schemas.microsoft.com/office/drawing/2014/main" id="{A29B599D-4B2D-97E1-D109-8822C32A0CF3}"/>
                </a:ext>
              </a:extLst>
            </p:cNvPr>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3732;p40">
              <a:extLst>
                <a:ext uri="{FF2B5EF4-FFF2-40B4-BE49-F238E27FC236}">
                  <a16:creationId xmlns:a16="http://schemas.microsoft.com/office/drawing/2014/main" id="{15BDCD9B-BE2F-0CC9-908C-DB95DB307214}"/>
                </a:ext>
              </a:extLst>
            </p:cNvPr>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644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4" name="Google Shape;933;p23">
            <a:extLst>
              <a:ext uri="{FF2B5EF4-FFF2-40B4-BE49-F238E27FC236}">
                <a16:creationId xmlns:a16="http://schemas.microsoft.com/office/drawing/2014/main" id="{E59107D6-3DDF-B854-9F12-465C64B3C7FB}"/>
              </a:ext>
            </a:extLst>
          </p:cNvPr>
          <p:cNvSpPr/>
          <p:nvPr/>
        </p:nvSpPr>
        <p:spPr>
          <a:xfrm>
            <a:off x="691654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33;p23">
            <a:extLst>
              <a:ext uri="{FF2B5EF4-FFF2-40B4-BE49-F238E27FC236}">
                <a16:creationId xmlns:a16="http://schemas.microsoft.com/office/drawing/2014/main" id="{495D2169-548C-9458-19A1-6020D5529CBC}"/>
              </a:ext>
            </a:extLst>
          </p:cNvPr>
          <p:cNvSpPr/>
          <p:nvPr/>
        </p:nvSpPr>
        <p:spPr>
          <a:xfrm>
            <a:off x="465836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33;p23">
            <a:extLst>
              <a:ext uri="{FF2B5EF4-FFF2-40B4-BE49-F238E27FC236}">
                <a16:creationId xmlns:a16="http://schemas.microsoft.com/office/drawing/2014/main" id="{A44810F2-4281-F91F-C45A-8EC5585E6C40}"/>
              </a:ext>
            </a:extLst>
          </p:cNvPr>
          <p:cNvSpPr/>
          <p:nvPr/>
        </p:nvSpPr>
        <p:spPr>
          <a:xfrm>
            <a:off x="237790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txBox="1">
            <a:spLocks noGrp="1"/>
          </p:cNvSpPr>
          <p:nvPr>
            <p:ph type="title"/>
          </p:nvPr>
        </p:nvSpPr>
        <p:spPr>
          <a:xfrm>
            <a:off x="457200" y="2711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Advantages</a:t>
            </a:r>
            <a:endParaRPr dirty="0"/>
          </a:p>
        </p:txBody>
      </p:sp>
      <p:sp>
        <p:nvSpPr>
          <p:cNvPr id="883" name="Google Shape;883;p23"/>
          <p:cNvSpPr/>
          <p:nvPr/>
        </p:nvSpPr>
        <p:spPr>
          <a:xfrm>
            <a:off x="7647709" y="970988"/>
            <a:ext cx="527990" cy="527990"/>
          </a:xfrm>
          <a:custGeom>
            <a:avLst/>
            <a:gdLst/>
            <a:ahLst/>
            <a:cxnLst/>
            <a:rect l="l" t="t" r="r" b="b"/>
            <a:pathLst>
              <a:path w="15801" h="15801" extrusionOk="0">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7670799" y="1011253"/>
            <a:ext cx="464301" cy="447126"/>
          </a:xfrm>
          <a:custGeom>
            <a:avLst/>
            <a:gdLst/>
            <a:ahLst/>
            <a:cxnLst/>
            <a:rect l="l" t="t" r="r" b="b"/>
            <a:pathLst>
              <a:path w="13895" h="13381" extrusionOk="0">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a:ea typeface="Fira Sans"/>
                <a:cs typeface="Fira Sans"/>
                <a:sym typeface="Fira Sans"/>
              </a:rPr>
              <a:t>04</a:t>
            </a:r>
            <a:endParaRPr sz="1800" b="1" dirty="0">
              <a:latin typeface="Fira Sans"/>
              <a:ea typeface="Fira Sans"/>
              <a:cs typeface="Fira Sans"/>
              <a:sym typeface="Fira Sans"/>
            </a:endParaRPr>
          </a:p>
        </p:txBody>
      </p:sp>
      <p:sp>
        <p:nvSpPr>
          <p:cNvPr id="886" name="Google Shape;886;p23"/>
          <p:cNvSpPr/>
          <p:nvPr/>
        </p:nvSpPr>
        <p:spPr>
          <a:xfrm>
            <a:off x="3051832" y="970620"/>
            <a:ext cx="527957" cy="527957"/>
          </a:xfrm>
          <a:custGeom>
            <a:avLst/>
            <a:gdLst/>
            <a:ahLst/>
            <a:cxnLst/>
            <a:rect l="l" t="t" r="r" b="b"/>
            <a:pathLst>
              <a:path w="15800" h="15800" extrusionOk="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3074889" y="1011253"/>
            <a:ext cx="464736" cy="446759"/>
          </a:xfrm>
          <a:custGeom>
            <a:avLst/>
            <a:gdLst/>
            <a:ahLst/>
            <a:cxnLst/>
            <a:rect l="l" t="t" r="r" b="b"/>
            <a:pathLst>
              <a:path w="13908" h="13370" extrusionOk="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02</a:t>
            </a:r>
            <a:endParaRPr/>
          </a:p>
        </p:txBody>
      </p:sp>
      <p:sp>
        <p:nvSpPr>
          <p:cNvPr id="933" name="Google Shape;933;p23"/>
          <p:cNvSpPr/>
          <p:nvPr/>
        </p:nvSpPr>
        <p:spPr>
          <a:xfrm>
            <a:off x="134869"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23"/>
          <p:cNvSpPr/>
          <p:nvPr/>
        </p:nvSpPr>
        <p:spPr>
          <a:xfrm>
            <a:off x="817133" y="964812"/>
            <a:ext cx="527990" cy="527957"/>
          </a:xfrm>
          <a:custGeom>
            <a:avLst/>
            <a:gdLst/>
            <a:ahLst/>
            <a:cxnLst/>
            <a:rect l="l" t="t" r="r" b="b"/>
            <a:pathLst>
              <a:path w="15801" h="15800" extrusionOk="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840222" y="1005077"/>
            <a:ext cx="464702" cy="447126"/>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01</a:t>
            </a:r>
            <a:endParaRPr dirty="0"/>
          </a:p>
        </p:txBody>
      </p:sp>
      <p:sp>
        <p:nvSpPr>
          <p:cNvPr id="937" name="Google Shape;937;p23"/>
          <p:cNvSpPr/>
          <p:nvPr/>
        </p:nvSpPr>
        <p:spPr>
          <a:xfrm>
            <a:off x="5349754" y="995142"/>
            <a:ext cx="527990" cy="527957"/>
          </a:xfrm>
          <a:custGeom>
            <a:avLst/>
            <a:gdLst/>
            <a:ahLst/>
            <a:cxnLst/>
            <a:rect l="l" t="t" r="r" b="b"/>
            <a:pathLst>
              <a:path w="15801" h="15800" extrusionOk="0">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5372844" y="1035775"/>
            <a:ext cx="464335" cy="446759"/>
          </a:xfrm>
          <a:custGeom>
            <a:avLst/>
            <a:gdLst/>
            <a:ahLst/>
            <a:cxnLst/>
            <a:rect l="l" t="t" r="r" b="b"/>
            <a:pathLst>
              <a:path w="13896" h="13370" extrusionOk="0">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03</a:t>
            </a:r>
            <a:endParaRPr dirty="0"/>
          </a:p>
        </p:txBody>
      </p:sp>
      <p:sp>
        <p:nvSpPr>
          <p:cNvPr id="989" name="Google Shape;989;p23"/>
          <p:cNvSpPr txBox="1"/>
          <p:nvPr/>
        </p:nvSpPr>
        <p:spPr>
          <a:xfrm>
            <a:off x="134869" y="1599400"/>
            <a:ext cx="1998134" cy="822331"/>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Transparency Aspect</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5" name="Google Shape;989;p23">
            <a:extLst>
              <a:ext uri="{FF2B5EF4-FFF2-40B4-BE49-F238E27FC236}">
                <a16:creationId xmlns:a16="http://schemas.microsoft.com/office/drawing/2014/main" id="{D2B9F0F1-781D-A0D0-A2F1-D30CC0E0C9C5}"/>
              </a:ext>
            </a:extLst>
          </p:cNvPr>
          <p:cNvSpPr txBox="1"/>
          <p:nvPr/>
        </p:nvSpPr>
        <p:spPr>
          <a:xfrm>
            <a:off x="2395443"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Tested Code</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6" name="Google Shape;990;p23">
            <a:extLst>
              <a:ext uri="{FF2B5EF4-FFF2-40B4-BE49-F238E27FC236}">
                <a16:creationId xmlns:a16="http://schemas.microsoft.com/office/drawing/2014/main" id="{174FB0FF-7D42-4783-36B0-ABDE14286972}"/>
              </a:ext>
            </a:extLst>
          </p:cNvPr>
          <p:cNvSpPr txBox="1"/>
          <p:nvPr/>
        </p:nvSpPr>
        <p:spPr>
          <a:xfrm>
            <a:off x="2218836" y="2155958"/>
            <a:ext cx="2376666"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Open source code outlives its original authors because it is constantly updated through active open source communities. Open standards and peer review ensure that open source code is tested appropriately and often.</a:t>
            </a:r>
            <a:endParaRPr lang="en-US" dirty="0">
              <a:solidFill>
                <a:srgbClr val="000000"/>
              </a:solidFill>
              <a:latin typeface="Fira Sans"/>
              <a:ea typeface="Fira Sans"/>
              <a:cs typeface="Fira Sans"/>
              <a:sym typeface="Fira Sans"/>
            </a:endParaRPr>
          </a:p>
          <a:p>
            <a:pPr marL="0" lvl="0" indent="0" rtl="0">
              <a:spcBef>
                <a:spcPts val="0"/>
              </a:spcBef>
              <a:spcAft>
                <a:spcPts val="0"/>
              </a:spcAft>
              <a:buNone/>
            </a:pPr>
            <a:endParaRPr dirty="0">
              <a:solidFill>
                <a:srgbClr val="000000"/>
              </a:solidFill>
              <a:latin typeface="Fira Sans"/>
              <a:ea typeface="Fira Sans"/>
              <a:cs typeface="Fira Sans"/>
              <a:sym typeface="Fira Sans"/>
            </a:endParaRPr>
          </a:p>
        </p:txBody>
      </p:sp>
      <p:sp>
        <p:nvSpPr>
          <p:cNvPr id="7" name="Google Shape;989;p23">
            <a:extLst>
              <a:ext uri="{FF2B5EF4-FFF2-40B4-BE49-F238E27FC236}">
                <a16:creationId xmlns:a16="http://schemas.microsoft.com/office/drawing/2014/main" id="{B6CC86EB-0DC5-7FE2-865D-FAA8AF2DFA68}"/>
              </a:ext>
            </a:extLst>
          </p:cNvPr>
          <p:cNvSpPr txBox="1"/>
          <p:nvPr/>
        </p:nvSpPr>
        <p:spPr>
          <a:xfrm>
            <a:off x="4677795"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More Flexibility for Users</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8" name="Google Shape;990;p23">
            <a:extLst>
              <a:ext uri="{FF2B5EF4-FFF2-40B4-BE49-F238E27FC236}">
                <a16:creationId xmlns:a16="http://schemas.microsoft.com/office/drawing/2014/main" id="{CF6BF955-3994-D09E-A94A-4D8F307681EF}"/>
              </a:ext>
            </a:extLst>
          </p:cNvPr>
          <p:cNvSpPr txBox="1"/>
          <p:nvPr/>
        </p:nvSpPr>
        <p:spPr>
          <a:xfrm>
            <a:off x="4487327" y="2091403"/>
            <a:ext cx="2437837" cy="2865247"/>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You can use open source code to address problems that are unique to your business or community. You aren’t locked in to using the code in any one specific way, and you can rely on community help and peer review when you implement new solutions.</a:t>
            </a:r>
            <a:endParaRPr lang="en-US" dirty="0">
              <a:solidFill>
                <a:srgbClr val="000000"/>
              </a:solidFill>
              <a:latin typeface="Fira Sans"/>
              <a:ea typeface="Fira Sans"/>
              <a:cs typeface="Fira Sans"/>
              <a:sym typeface="Fira Sans"/>
            </a:endParaRPr>
          </a:p>
        </p:txBody>
      </p:sp>
      <p:sp>
        <p:nvSpPr>
          <p:cNvPr id="9" name="Google Shape;989;p23">
            <a:extLst>
              <a:ext uri="{FF2B5EF4-FFF2-40B4-BE49-F238E27FC236}">
                <a16:creationId xmlns:a16="http://schemas.microsoft.com/office/drawing/2014/main" id="{0134C934-1583-8F0B-E423-162105ABD5A9}"/>
              </a:ext>
            </a:extLst>
          </p:cNvPr>
          <p:cNvSpPr txBox="1"/>
          <p:nvPr/>
        </p:nvSpPr>
        <p:spPr>
          <a:xfrm>
            <a:off x="6906898" y="1402829"/>
            <a:ext cx="2077821" cy="822331"/>
          </a:xfrm>
          <a:prstGeom prst="rect">
            <a:avLst/>
          </a:prstGeom>
          <a:noFill/>
          <a:ln>
            <a:noFill/>
          </a:ln>
        </p:spPr>
        <p:txBody>
          <a:bodyPr spcFirstLastPara="1" wrap="square" lIns="91425" tIns="91425" rIns="91425" bIns="91425" anchor="ctr" anchorCtr="0">
            <a:noAutofit/>
          </a:bodyPr>
          <a:lstStyle/>
          <a:p>
            <a:pPr algn="ctr"/>
            <a:r>
              <a:rPr lang="en-US" sz="1600" b="1" dirty="0">
                <a:latin typeface="Barlow" panose="00000800000000000000" pitchFamily="2" charset="0"/>
              </a:rPr>
              <a:t>Peer review</a:t>
            </a:r>
            <a:endParaRPr sz="1600" b="1" dirty="0">
              <a:solidFill>
                <a:srgbClr val="000000"/>
              </a:solidFill>
              <a:latin typeface="Barlow" panose="00000800000000000000" pitchFamily="2" charset="0"/>
              <a:ea typeface="Fira Sans"/>
              <a:cs typeface="Fira Sans"/>
              <a:sym typeface="Fira Sans"/>
            </a:endParaRPr>
          </a:p>
        </p:txBody>
      </p:sp>
      <p:sp>
        <p:nvSpPr>
          <p:cNvPr id="10" name="Google Shape;990;p23">
            <a:extLst>
              <a:ext uri="{FF2B5EF4-FFF2-40B4-BE49-F238E27FC236}">
                <a16:creationId xmlns:a16="http://schemas.microsoft.com/office/drawing/2014/main" id="{70CD4A7E-98A5-4DB6-4EE4-C3C51A88266D}"/>
              </a:ext>
            </a:extLst>
          </p:cNvPr>
          <p:cNvSpPr txBox="1"/>
          <p:nvPr/>
        </p:nvSpPr>
        <p:spPr>
          <a:xfrm>
            <a:off x="6747368" y="1886493"/>
            <a:ext cx="2427107" cy="3142385"/>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Because the source code is freely accessible and the open source community is very active, open source code is actively checked and improved upon by peer programmers. Think of it as living code.</a:t>
            </a:r>
            <a:endParaRPr dirty="0">
              <a:solidFill>
                <a:srgbClr val="000000"/>
              </a:solidFill>
              <a:latin typeface="Fira Sans"/>
              <a:ea typeface="Fira Sans"/>
              <a:cs typeface="Fira Sans"/>
              <a:sym typeface="Fira Sans"/>
            </a:endParaRPr>
          </a:p>
        </p:txBody>
      </p:sp>
      <p:sp>
        <p:nvSpPr>
          <p:cNvPr id="11" name="Google Shape;990;p23">
            <a:extLst>
              <a:ext uri="{FF2B5EF4-FFF2-40B4-BE49-F238E27FC236}">
                <a16:creationId xmlns:a16="http://schemas.microsoft.com/office/drawing/2014/main" id="{F328FF9E-67E4-84E8-99C7-5A56916F70EC}"/>
              </a:ext>
            </a:extLst>
          </p:cNvPr>
          <p:cNvSpPr txBox="1"/>
          <p:nvPr/>
        </p:nvSpPr>
        <p:spPr>
          <a:xfrm>
            <a:off x="-17123" y="2113781"/>
            <a:ext cx="2352584"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Need to know exactly what kinds of data are moving where, or what kinds of changes have happened in the code? Open source allows you to check and track that for yourself, without having to rely on vendor promises.</a:t>
            </a:r>
            <a:endParaRPr dirty="0">
              <a:solidFill>
                <a:srgbClr val="000000"/>
              </a:solidFill>
              <a:latin typeface="Fira Sans"/>
              <a:ea typeface="Fira Sans"/>
              <a:cs typeface="Fira Sans"/>
              <a:sym typeface="Fira Sans"/>
            </a:endParaRPr>
          </a:p>
        </p:txBody>
      </p:sp>
    </p:spTree>
    <p:extLst>
      <p:ext uri="{BB962C8B-B14F-4D97-AF65-F5344CB8AC3E}">
        <p14:creationId xmlns:p14="http://schemas.microsoft.com/office/powerpoint/2010/main" val="906678002"/>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5"/>
        <p:cNvGrpSpPr/>
        <p:nvPr/>
      </p:nvGrpSpPr>
      <p:grpSpPr>
        <a:xfrm>
          <a:off x="0" y="0"/>
          <a:ext cx="0" cy="0"/>
          <a:chOff x="0" y="0"/>
          <a:chExt cx="0" cy="0"/>
        </a:xfrm>
      </p:grpSpPr>
      <p:sp>
        <p:nvSpPr>
          <p:cNvPr id="3356" name="Google Shape;3356;p37"/>
          <p:cNvSpPr txBox="1">
            <a:spLocks noGrp="1"/>
          </p:cNvSpPr>
          <p:nvPr>
            <p:ph type="title"/>
          </p:nvPr>
        </p:nvSpPr>
        <p:spPr>
          <a:xfrm>
            <a:off x="792702" y="291364"/>
            <a:ext cx="78940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Misconception</a:t>
            </a:r>
            <a:endParaRPr dirty="0"/>
          </a:p>
        </p:txBody>
      </p:sp>
      <p:grpSp>
        <p:nvGrpSpPr>
          <p:cNvPr id="3357" name="Google Shape;3357;p37"/>
          <p:cNvGrpSpPr/>
          <p:nvPr/>
        </p:nvGrpSpPr>
        <p:grpSpPr>
          <a:xfrm>
            <a:off x="3919994" y="997362"/>
            <a:ext cx="4373174" cy="1887012"/>
            <a:chOff x="4870982" y="2298149"/>
            <a:chExt cx="3614193" cy="546600"/>
          </a:xfrm>
        </p:grpSpPr>
        <p:sp>
          <p:nvSpPr>
            <p:cNvPr id="3358" name="Google Shape;3358;p37"/>
            <p:cNvSpPr/>
            <p:nvPr/>
          </p:nvSpPr>
          <p:spPr>
            <a:xfrm>
              <a:off x="4875875" y="2298149"/>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rtl="0">
                <a:spcBef>
                  <a:spcPts val="0"/>
                </a:spcBef>
                <a:spcAft>
                  <a:spcPts val="0"/>
                </a:spcAft>
                <a:buClr>
                  <a:srgbClr val="000000"/>
                </a:buClr>
                <a:buSzPts val="1100"/>
                <a:buFont typeface="Arial"/>
                <a:buNone/>
              </a:pPr>
              <a:endParaRPr lang="en-US" sz="1600" dirty="0">
                <a:solidFill>
                  <a:schemeClr val="dk1"/>
                </a:solidFill>
                <a:latin typeface="Fira Sans"/>
                <a:ea typeface="Fira Sans"/>
                <a:cs typeface="Fira Sans"/>
                <a:sym typeface="Fira Sans"/>
              </a:endParaRPr>
            </a:p>
          </p:txBody>
        </p:sp>
        <p:sp>
          <p:nvSpPr>
            <p:cNvPr id="3359" name="Google Shape;3359;p37"/>
            <p:cNvSpPr/>
            <p:nvPr/>
          </p:nvSpPr>
          <p:spPr>
            <a:xfrm>
              <a:off x="4870982" y="2298150"/>
              <a:ext cx="373807" cy="130860"/>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dirty="0">
                  <a:solidFill>
                    <a:schemeClr val="lt1"/>
                  </a:solidFill>
                  <a:latin typeface="Fira Sans"/>
                  <a:ea typeface="Fira Sans"/>
                  <a:cs typeface="Fira Sans"/>
                  <a:sym typeface="Fira Sans"/>
                </a:rPr>
                <a:t>1</a:t>
              </a:r>
              <a:endParaRPr b="1" dirty="0">
                <a:solidFill>
                  <a:schemeClr val="lt1"/>
                </a:solidFill>
                <a:latin typeface="Fira Sans"/>
                <a:ea typeface="Fira Sans"/>
                <a:cs typeface="Fira Sans"/>
                <a:sym typeface="Fira Sans"/>
              </a:endParaRPr>
            </a:p>
          </p:txBody>
        </p:sp>
      </p:grpSp>
      <p:grpSp>
        <p:nvGrpSpPr>
          <p:cNvPr id="3360" name="Google Shape;3360;p37"/>
          <p:cNvGrpSpPr/>
          <p:nvPr/>
        </p:nvGrpSpPr>
        <p:grpSpPr>
          <a:xfrm>
            <a:off x="4461594" y="3127691"/>
            <a:ext cx="4367254" cy="1825922"/>
            <a:chOff x="4875875" y="3115608"/>
            <a:chExt cx="3609300" cy="547368"/>
          </a:xfrm>
        </p:grpSpPr>
        <p:sp>
          <p:nvSpPr>
            <p:cNvPr id="3361" name="Google Shape;3361;p37"/>
            <p:cNvSpPr/>
            <p:nvPr/>
          </p:nvSpPr>
          <p:spPr>
            <a:xfrm>
              <a:off x="4875875" y="3116376"/>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r" rtl="0">
                <a:spcBef>
                  <a:spcPts val="0"/>
                </a:spcBef>
                <a:spcAft>
                  <a:spcPts val="0"/>
                </a:spcAft>
                <a:buClr>
                  <a:srgbClr val="000000"/>
                </a:buClr>
                <a:buSzPts val="1100"/>
                <a:buFont typeface="Arial"/>
                <a:buNone/>
              </a:pPr>
              <a:endParaRPr sz="1200" dirty="0">
                <a:solidFill>
                  <a:schemeClr val="dk1"/>
                </a:solidFill>
                <a:latin typeface="Fira Sans"/>
                <a:ea typeface="Fira Sans"/>
                <a:cs typeface="Fira Sans"/>
                <a:sym typeface="Fira Sans"/>
              </a:endParaRPr>
            </a:p>
          </p:txBody>
        </p:sp>
        <p:sp>
          <p:nvSpPr>
            <p:cNvPr id="3362" name="Google Shape;3362;p37"/>
            <p:cNvSpPr/>
            <p:nvPr/>
          </p:nvSpPr>
          <p:spPr>
            <a:xfrm>
              <a:off x="4875875" y="3115608"/>
              <a:ext cx="411188" cy="143940"/>
            </a:xfrm>
            <a:custGeom>
              <a:avLst/>
              <a:gdLst/>
              <a:ahLst/>
              <a:cxnLst/>
              <a:rect l="l" t="t" r="r" b="b"/>
              <a:pathLst>
                <a:path w="27554" h="27520" extrusionOk="0">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dirty="0">
                  <a:solidFill>
                    <a:schemeClr val="lt1"/>
                  </a:solidFill>
                  <a:latin typeface="Fira Sans"/>
                  <a:ea typeface="Fira Sans"/>
                  <a:cs typeface="Fira Sans"/>
                  <a:sym typeface="Fira Sans"/>
                </a:rPr>
                <a:t>2</a:t>
              </a:r>
              <a:endParaRPr b="1" dirty="0">
                <a:solidFill>
                  <a:schemeClr val="lt1"/>
                </a:solidFill>
                <a:latin typeface="Fira Sans"/>
                <a:ea typeface="Fira Sans"/>
                <a:cs typeface="Fira Sans"/>
                <a:sym typeface="Fira Sans"/>
              </a:endParaRPr>
            </a:p>
          </p:txBody>
        </p:sp>
      </p:grpSp>
      <p:grpSp>
        <p:nvGrpSpPr>
          <p:cNvPr id="3363" name="Google Shape;3363;p37"/>
          <p:cNvGrpSpPr/>
          <p:nvPr/>
        </p:nvGrpSpPr>
        <p:grpSpPr>
          <a:xfrm>
            <a:off x="-3030065" y="2696590"/>
            <a:ext cx="3609300" cy="573747"/>
            <a:chOff x="-3030065" y="2696590"/>
            <a:chExt cx="3609300" cy="573747"/>
          </a:xfrm>
        </p:grpSpPr>
        <p:sp>
          <p:nvSpPr>
            <p:cNvPr id="3364" name="Google Shape;3364;p37"/>
            <p:cNvSpPr/>
            <p:nvPr/>
          </p:nvSpPr>
          <p:spPr>
            <a:xfrm>
              <a:off x="-3030065" y="2696590"/>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r" rtl="0">
                <a:spcBef>
                  <a:spcPts val="0"/>
                </a:spcBef>
                <a:spcAft>
                  <a:spcPts val="0"/>
                </a:spcAft>
                <a:buClr>
                  <a:srgbClr val="000000"/>
                </a:buClr>
                <a:buSzPts val="1100"/>
                <a:buFont typeface="Arial"/>
                <a:buNone/>
              </a:pPr>
              <a:endParaRPr sz="1200" dirty="0">
                <a:solidFill>
                  <a:schemeClr val="dk1"/>
                </a:solidFill>
                <a:latin typeface="Fira Sans"/>
                <a:ea typeface="Fira Sans"/>
                <a:cs typeface="Fira Sans"/>
                <a:sym typeface="Fira Sans"/>
              </a:endParaRPr>
            </a:p>
          </p:txBody>
        </p:sp>
        <p:sp>
          <p:nvSpPr>
            <p:cNvPr id="3365" name="Google Shape;3365;p37"/>
            <p:cNvSpPr/>
            <p:nvPr/>
          </p:nvSpPr>
          <p:spPr>
            <a:xfrm>
              <a:off x="-2489071" y="2723701"/>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dirty="0">
                  <a:solidFill>
                    <a:schemeClr val="lt1"/>
                  </a:solidFill>
                  <a:latin typeface="Fira Sans"/>
                  <a:ea typeface="Fira Sans"/>
                  <a:cs typeface="Fira Sans"/>
                  <a:sym typeface="Fira Sans"/>
                </a:rPr>
                <a:t>3</a:t>
              </a:r>
              <a:endParaRPr b="1" dirty="0">
                <a:solidFill>
                  <a:schemeClr val="lt1"/>
                </a:solidFill>
                <a:latin typeface="Fira Sans"/>
                <a:ea typeface="Fira Sans"/>
                <a:cs typeface="Fira Sans"/>
                <a:sym typeface="Fira Sans"/>
              </a:endParaRPr>
            </a:p>
          </p:txBody>
        </p:sp>
      </p:grpSp>
      <p:grpSp>
        <p:nvGrpSpPr>
          <p:cNvPr id="3367" name="Google Shape;3367;p37"/>
          <p:cNvGrpSpPr/>
          <p:nvPr/>
        </p:nvGrpSpPr>
        <p:grpSpPr>
          <a:xfrm>
            <a:off x="-1006072" y="1271750"/>
            <a:ext cx="4357952" cy="5991287"/>
            <a:chOff x="-1006072" y="1271750"/>
            <a:chExt cx="4357952" cy="5991287"/>
          </a:xfrm>
        </p:grpSpPr>
        <p:sp>
          <p:nvSpPr>
            <p:cNvPr id="3368" name="Google Shape;3368;p37"/>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7"/>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7"/>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7"/>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7"/>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7"/>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7"/>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7"/>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7"/>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7"/>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7"/>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7"/>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7"/>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7"/>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7"/>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7"/>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7"/>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7"/>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7"/>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7"/>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7"/>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7"/>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7"/>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7"/>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7"/>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7"/>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7"/>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7"/>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7"/>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7"/>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7"/>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7"/>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7"/>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7"/>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7"/>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7"/>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7"/>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7"/>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7"/>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7"/>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7"/>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7"/>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7"/>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7"/>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7"/>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7"/>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7"/>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7"/>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7"/>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7"/>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7"/>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7"/>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7"/>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7"/>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7"/>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7"/>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7"/>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7"/>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7"/>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7"/>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7"/>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7"/>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7"/>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7"/>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7"/>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7"/>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7"/>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7"/>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7"/>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7"/>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7"/>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7"/>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7"/>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7"/>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7"/>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7"/>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7"/>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D1264BD-5F80-ECD7-50B9-B7AD07C3D758}"/>
              </a:ext>
            </a:extLst>
          </p:cNvPr>
          <p:cNvSpPr txBox="1"/>
          <p:nvPr/>
        </p:nvSpPr>
        <p:spPr>
          <a:xfrm>
            <a:off x="4060566" y="1491422"/>
            <a:ext cx="4013518" cy="1446550"/>
          </a:xfrm>
          <a:prstGeom prst="rect">
            <a:avLst/>
          </a:prstGeom>
          <a:noFill/>
        </p:spPr>
        <p:txBody>
          <a:bodyPr wrap="square" rtlCol="0">
            <a:spAutoFit/>
          </a:bodyPr>
          <a:lstStyle/>
          <a:p>
            <a:pPr marL="285750" indent="-285750">
              <a:buFont typeface="Arial" panose="020B0604020202020204" pitchFamily="34" charset="0"/>
              <a:buChar char="•"/>
            </a:pPr>
            <a:r>
              <a:rPr lang="en-US" sz="1500" dirty="0">
                <a:effectLst/>
                <a:latin typeface="Arial" panose="020B0604020202020204" pitchFamily="34" charset="0"/>
              </a:rPr>
              <a:t>Too little control over what code goes into a project.</a:t>
            </a:r>
            <a:endParaRPr lang="en-US" sz="1500" dirty="0">
              <a:latin typeface="Arial" panose="020B0604020202020204" pitchFamily="34" charset="0"/>
            </a:endParaRPr>
          </a:p>
          <a:p>
            <a:pPr marL="285750" indent="-285750">
              <a:buFont typeface="Arial" panose="020B0604020202020204" pitchFamily="34" charset="0"/>
              <a:buChar char="•"/>
            </a:pPr>
            <a:r>
              <a:rPr lang="en-US" sz="1500" dirty="0">
                <a:effectLst/>
                <a:latin typeface="Arial" panose="020B0604020202020204" pitchFamily="34" charset="0"/>
              </a:rPr>
              <a:t>“If anyone can contribute, how can we trust the result?”</a:t>
            </a:r>
          </a:p>
          <a:p>
            <a:endParaRPr lang="en-US" dirty="0">
              <a:effectLst/>
              <a:latin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40F4FE87-344B-7077-9D60-5AE5709A36B7}"/>
              </a:ext>
            </a:extLst>
          </p:cNvPr>
          <p:cNvSpPr txBox="1"/>
          <p:nvPr/>
        </p:nvSpPr>
        <p:spPr>
          <a:xfrm>
            <a:off x="4599241" y="3621647"/>
            <a:ext cx="3408733" cy="769441"/>
          </a:xfrm>
          <a:prstGeom prst="rect">
            <a:avLst/>
          </a:prstGeom>
          <a:noFill/>
        </p:spPr>
        <p:txBody>
          <a:bodyPr wrap="square" rtlCol="0">
            <a:spAutoFit/>
          </a:bodyPr>
          <a:lstStyle/>
          <a:p>
            <a:pPr marL="285750" indent="-285750">
              <a:buFont typeface="Arial" panose="020B0604020202020204" pitchFamily="34" charset="0"/>
              <a:buChar char="•"/>
            </a:pPr>
            <a:r>
              <a:rPr lang="en-US" sz="1500" dirty="0"/>
              <a:t>Open Source Is Less Secure Than Proprietary Software</a:t>
            </a:r>
          </a:p>
          <a:p>
            <a:endParaRPr lang="en-US" dirty="0"/>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4D93F52-4A00-2B46-6612-96EF8627D80B}"/>
              </a:ext>
            </a:extLst>
          </p:cNvPr>
          <p:cNvSpPr/>
          <p:nvPr/>
        </p:nvSpPr>
        <p:spPr>
          <a:xfrm>
            <a:off x="6161268" y="1078586"/>
            <a:ext cx="2893659" cy="3765994"/>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31C7F63-FF39-1C85-4D02-70D376EF9D06}"/>
              </a:ext>
            </a:extLst>
          </p:cNvPr>
          <p:cNvSpPr/>
          <p:nvPr/>
        </p:nvSpPr>
        <p:spPr>
          <a:xfrm>
            <a:off x="99414" y="1084881"/>
            <a:ext cx="2893659" cy="3765994"/>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2" name="Google Shape;602;p21"/>
          <p:cNvGrpSpPr/>
          <p:nvPr/>
        </p:nvGrpSpPr>
        <p:grpSpPr>
          <a:xfrm>
            <a:off x="3209544" y="1590674"/>
            <a:ext cx="2557100" cy="2445333"/>
            <a:chOff x="3277844" y="2519899"/>
            <a:chExt cx="2557100" cy="2445333"/>
          </a:xfrm>
          <a:effectLst>
            <a:outerShdw blurRad="50800" dist="38100" dir="2700000" algn="tl" rotWithShape="0">
              <a:prstClr val="black">
                <a:alpha val="40000"/>
              </a:prstClr>
            </a:outerShdw>
          </a:effectLst>
        </p:grpSpPr>
        <p:sp>
          <p:nvSpPr>
            <p:cNvPr id="60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&amp; Solution</a:t>
            </a:r>
            <a:endParaRPr dirty="0"/>
          </a:p>
        </p:txBody>
      </p:sp>
      <p:sp>
        <p:nvSpPr>
          <p:cNvPr id="657" name="Google Shape;657;p21"/>
          <p:cNvSpPr txBox="1"/>
          <p:nvPr/>
        </p:nvSpPr>
        <p:spPr>
          <a:xfrm>
            <a:off x="944550" y="1879125"/>
            <a:ext cx="1189800" cy="183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663" name="Google Shape;663;p21"/>
          <p:cNvSpPr txBox="1"/>
          <p:nvPr/>
        </p:nvSpPr>
        <p:spPr>
          <a:xfrm>
            <a:off x="220980" y="1429228"/>
            <a:ext cx="2510178" cy="3063240"/>
          </a:xfrm>
          <a:prstGeom prst="rect">
            <a:avLst/>
          </a:prstGeom>
          <a:noFill/>
          <a:ln>
            <a:noFill/>
          </a:ln>
        </p:spPr>
        <p:txBody>
          <a:bodyPr spcFirstLastPara="1" wrap="square" lIns="0" tIns="91425" rIns="0" bIns="91425" anchor="ctr" anchorCtr="0">
            <a:noAutofit/>
          </a:bodyPr>
          <a:lstStyle/>
          <a:p>
            <a:pPr marL="457200" indent="-457200">
              <a:buFont typeface="+mj-lt"/>
              <a:buAutoNum type="arabicPeriod"/>
            </a:pPr>
            <a:r>
              <a:rPr lang="en-US" sz="2000" b="1" dirty="0">
                <a:effectLst/>
                <a:latin typeface="Bahnschrift" panose="020B0502040204020203" pitchFamily="34" charset="0"/>
                <a:cs typeface="Aharoni" panose="02010803020104030203" pitchFamily="2" charset="-79"/>
              </a:rPr>
              <a:t>Challenge: Lack of Qualified Reviewers, Security problems are subtle and often missed even by expert programmers.</a:t>
            </a:r>
          </a:p>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4" name="Google Shape;663;p21">
            <a:extLst>
              <a:ext uri="{FF2B5EF4-FFF2-40B4-BE49-F238E27FC236}">
                <a16:creationId xmlns:a16="http://schemas.microsoft.com/office/drawing/2014/main" id="{262EDC30-8FAB-98E9-FA64-1E47CEEC7AA6}"/>
              </a:ext>
            </a:extLst>
          </p:cNvPr>
          <p:cNvSpPr txBox="1"/>
          <p:nvPr/>
        </p:nvSpPr>
        <p:spPr>
          <a:xfrm>
            <a:off x="6290906" y="1429963"/>
            <a:ext cx="2663009" cy="3063240"/>
          </a:xfrm>
          <a:prstGeom prst="rect">
            <a:avLst/>
          </a:prstGeom>
          <a:noFill/>
          <a:ln>
            <a:noFill/>
          </a:ln>
        </p:spPr>
        <p:txBody>
          <a:bodyPr spcFirstLastPara="1" wrap="square" lIns="0" tIns="91425" rIns="0" bIns="91425" anchor="ctr" anchorCtr="0">
            <a:noAutofit/>
          </a:bodyPr>
          <a:lstStyle/>
          <a:p>
            <a:pPr marL="342900" indent="-342900">
              <a:buFont typeface="Arial" panose="020B0604020202020204" pitchFamily="34" charset="0"/>
              <a:buChar char="•"/>
            </a:pPr>
            <a:r>
              <a:rPr lang="en-US" sz="2000" b="1" dirty="0">
                <a:effectLst/>
                <a:latin typeface="Bahnschrift" panose="020B0502040204020203" pitchFamily="34" charset="0"/>
              </a:rPr>
              <a:t>Solution: Finding, Training, and</a:t>
            </a:r>
            <a:br>
              <a:rPr lang="en-US" sz="2000" b="1" dirty="0">
                <a:latin typeface="Bahnschrift" panose="020B0502040204020203" pitchFamily="34" charset="0"/>
              </a:rPr>
            </a:br>
            <a:r>
              <a:rPr lang="en-US" sz="2000" b="1" dirty="0">
                <a:effectLst/>
                <a:latin typeface="Bahnschrift" panose="020B0502040204020203" pitchFamily="34" charset="0"/>
              </a:rPr>
              <a:t>Incentivizing Bug Hunters.</a:t>
            </a:r>
            <a:endParaRPr lang="en-US" sz="2000" b="1" dirty="0">
              <a:latin typeface="Bahnschrift" panose="020B0502040204020203" pitchFamily="34" charset="0"/>
            </a:endParaRPr>
          </a:p>
          <a:p>
            <a:pPr marL="342900" indent="-342900">
              <a:buFont typeface="Arial" panose="020B0604020202020204" pitchFamily="34" charset="0"/>
              <a:buChar char="•"/>
            </a:pPr>
            <a:r>
              <a:rPr lang="en-US" sz="2000" b="1" dirty="0">
                <a:effectLst/>
                <a:latin typeface="Bahnschrift" panose="020B0502040204020203" pitchFamily="34" charset="0"/>
              </a:rPr>
              <a:t>Training, Reviewers to spot problems.</a:t>
            </a:r>
          </a:p>
          <a:p>
            <a:pPr marL="342900" indent="-342900">
              <a:buFont typeface="Arial" panose="020B0604020202020204" pitchFamily="34" charset="0"/>
              <a:buChar char="•"/>
            </a:pPr>
            <a:r>
              <a:rPr lang="en-US" sz="2000" b="1" dirty="0">
                <a:effectLst/>
                <a:latin typeface="Bahnschrift" panose="020B0502040204020203" pitchFamily="34" charset="0"/>
              </a:rPr>
              <a:t>Netscape Bug Bounty Program.</a:t>
            </a:r>
            <a:endParaRPr lang="en-US" sz="2000" b="1" dirty="0">
              <a:latin typeface="Bahnschrift" panose="020B0502040204020203" pitchFamily="34" charset="0"/>
            </a:endParaRPr>
          </a:p>
          <a:p>
            <a:endParaRPr lang="en-US" sz="2000" b="1" dirty="0">
              <a:effectLst/>
              <a:latin typeface="Bahnschrift" panose="020B0502040204020203" pitchFamily="34" charset="0"/>
              <a:cs typeface="Aharoni" panose="02010803020104030203" pitchFamily="2" charset="-79"/>
            </a:endParaRPr>
          </a:p>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4D93F52-4A00-2B46-6612-96EF8627D80B}"/>
              </a:ext>
            </a:extLst>
          </p:cNvPr>
          <p:cNvSpPr/>
          <p:nvPr/>
        </p:nvSpPr>
        <p:spPr>
          <a:xfrm>
            <a:off x="6161268" y="1078586"/>
            <a:ext cx="2893659" cy="3765994"/>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31C7F63-FF39-1C85-4D02-70D376EF9D06}"/>
              </a:ext>
            </a:extLst>
          </p:cNvPr>
          <p:cNvSpPr/>
          <p:nvPr/>
        </p:nvSpPr>
        <p:spPr>
          <a:xfrm>
            <a:off x="99414" y="1084881"/>
            <a:ext cx="2893659" cy="3765994"/>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2" name="Google Shape;602;p21"/>
          <p:cNvGrpSpPr/>
          <p:nvPr/>
        </p:nvGrpSpPr>
        <p:grpSpPr>
          <a:xfrm>
            <a:off x="3209544" y="1590674"/>
            <a:ext cx="2557100" cy="2445333"/>
            <a:chOff x="3277844" y="2519899"/>
            <a:chExt cx="2557100" cy="2445333"/>
          </a:xfrm>
          <a:effectLst>
            <a:outerShdw blurRad="50800" dist="38100" dir="2700000" algn="tl" rotWithShape="0">
              <a:prstClr val="black">
                <a:alpha val="40000"/>
              </a:prstClr>
            </a:outerShdw>
          </a:effectLst>
        </p:grpSpPr>
        <p:sp>
          <p:nvSpPr>
            <p:cNvPr id="60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&amp; Solution</a:t>
            </a:r>
            <a:endParaRPr dirty="0"/>
          </a:p>
        </p:txBody>
      </p:sp>
      <p:sp>
        <p:nvSpPr>
          <p:cNvPr id="657" name="Google Shape;657;p21"/>
          <p:cNvSpPr txBox="1"/>
          <p:nvPr/>
        </p:nvSpPr>
        <p:spPr>
          <a:xfrm>
            <a:off x="944550" y="1879125"/>
            <a:ext cx="1189800" cy="183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663" name="Google Shape;663;p21"/>
          <p:cNvSpPr txBox="1"/>
          <p:nvPr/>
        </p:nvSpPr>
        <p:spPr>
          <a:xfrm>
            <a:off x="214995" y="1276505"/>
            <a:ext cx="2662496" cy="3063240"/>
          </a:xfrm>
          <a:prstGeom prst="rect">
            <a:avLst/>
          </a:prstGeom>
          <a:noFill/>
          <a:ln>
            <a:noFill/>
          </a:ln>
        </p:spPr>
        <p:txBody>
          <a:bodyPr spcFirstLastPara="1" wrap="square" lIns="0" tIns="91425" rIns="0" bIns="91425" anchor="ctr" anchorCtr="0">
            <a:noAutofit/>
          </a:bodyPr>
          <a:lstStyle/>
          <a:p>
            <a:pPr marL="457200" indent="-457200">
              <a:buFont typeface="+mj-lt"/>
              <a:buAutoNum type="arabicPeriod" startAt="2"/>
            </a:pPr>
            <a:r>
              <a:rPr lang="en-US" sz="2000" b="1" dirty="0">
                <a:effectLst/>
                <a:latin typeface="Bahnschrift" panose="020B0502040204020203" pitchFamily="34" charset="0"/>
              </a:rPr>
              <a:t>Challenge: Automating &amp; Systematizing</a:t>
            </a:r>
            <a:br>
              <a:rPr lang="en-US" sz="2000" b="1" dirty="0">
                <a:latin typeface="Bahnschrift" panose="020B0502040204020203" pitchFamily="34" charset="0"/>
              </a:rPr>
            </a:br>
            <a:r>
              <a:rPr lang="en-US" sz="2000" b="1" dirty="0">
                <a:effectLst/>
                <a:latin typeface="Bahnschrift" panose="020B0502040204020203" pitchFamily="34" charset="0"/>
              </a:rPr>
              <a:t>Security Review, Repeated mistakes, no feedback to developers</a:t>
            </a:r>
            <a:endParaRPr lang="en-US" sz="2000" b="1" dirty="0">
              <a:effectLst/>
              <a:latin typeface="Bahnschrift" panose="020B0502040204020203" pitchFamily="34" charset="0"/>
              <a:cs typeface="Aharoni" panose="02010803020104030203" pitchFamily="2" charset="-79"/>
            </a:endParaRPr>
          </a:p>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4" name="Google Shape;663;p21">
            <a:extLst>
              <a:ext uri="{FF2B5EF4-FFF2-40B4-BE49-F238E27FC236}">
                <a16:creationId xmlns:a16="http://schemas.microsoft.com/office/drawing/2014/main" id="{262EDC30-8FAB-98E9-FA64-1E47CEEC7AA6}"/>
              </a:ext>
            </a:extLst>
          </p:cNvPr>
          <p:cNvSpPr txBox="1"/>
          <p:nvPr/>
        </p:nvSpPr>
        <p:spPr>
          <a:xfrm>
            <a:off x="6303268" y="1377506"/>
            <a:ext cx="2751659" cy="3765994"/>
          </a:xfrm>
          <a:prstGeom prst="rect">
            <a:avLst/>
          </a:prstGeom>
          <a:noFill/>
          <a:ln>
            <a:noFill/>
          </a:ln>
        </p:spPr>
        <p:txBody>
          <a:bodyPr spcFirstLastPara="1" wrap="square" lIns="0" tIns="91425" rIns="0" bIns="91425" anchor="ctr" anchorCtr="0">
            <a:noAutofit/>
          </a:bodyPr>
          <a:lstStyle/>
          <a:p>
            <a:pPr marL="342900" indent="-342900">
              <a:buFont typeface="Arial" panose="020B0604020202020204" pitchFamily="34" charset="0"/>
              <a:buChar char="•"/>
            </a:pPr>
            <a:r>
              <a:rPr lang="en-US" sz="2000" b="1" dirty="0">
                <a:effectLst/>
                <a:latin typeface="Bahnschrift" panose="020B0502040204020203" pitchFamily="34" charset="0"/>
              </a:rPr>
              <a:t>Solution: Tight Feedback Loops.</a:t>
            </a:r>
            <a:endParaRPr lang="en-US" sz="2000" b="1" dirty="0">
              <a:latin typeface="Bahnschrift" panose="020B0502040204020203" pitchFamily="34" charset="0"/>
            </a:endParaRPr>
          </a:p>
          <a:p>
            <a:pPr marL="342900" indent="-342900">
              <a:buFont typeface="Arial" panose="020B0604020202020204" pitchFamily="34" charset="0"/>
              <a:buChar char="•"/>
            </a:pPr>
            <a:r>
              <a:rPr lang="en-US" sz="2000" b="1" dirty="0">
                <a:effectLst/>
                <a:latin typeface="Bahnschrift" panose="020B0502040204020203" pitchFamily="34" charset="0"/>
              </a:rPr>
              <a:t>Integrate security scanners into build feedback.</a:t>
            </a:r>
          </a:p>
          <a:p>
            <a:pPr marL="342900" indent="-342900">
              <a:buFont typeface="Arial" panose="020B0604020202020204" pitchFamily="34" charset="0"/>
              <a:buChar char="•"/>
            </a:pPr>
            <a:r>
              <a:rPr lang="en-US" sz="2000" b="1" dirty="0">
                <a:effectLst/>
                <a:latin typeface="Bahnschrift" panose="020B0502040204020203" pitchFamily="34" charset="0"/>
              </a:rPr>
              <a:t>Review past problems and integrate findings</a:t>
            </a:r>
            <a:br>
              <a:rPr lang="en-US" sz="2000" b="1" dirty="0">
                <a:latin typeface="Bahnschrift" panose="020B0502040204020203" pitchFamily="34" charset="0"/>
              </a:rPr>
            </a:br>
            <a:r>
              <a:rPr lang="en-US" sz="2000" b="1" dirty="0">
                <a:effectLst/>
                <a:latin typeface="Bahnschrift" panose="020B0502040204020203" pitchFamily="34" charset="0"/>
              </a:rPr>
              <a:t>into future security evaluations.</a:t>
            </a:r>
            <a:endParaRPr lang="en-US" sz="2000" b="1" dirty="0">
              <a:latin typeface="Bahnschrift" panose="020B0502040204020203" pitchFamily="34" charset="0"/>
            </a:endParaRPr>
          </a:p>
          <a:p>
            <a:pPr marL="342900" indent="-342900">
              <a:buFont typeface="Arial" panose="020B0604020202020204" pitchFamily="34" charset="0"/>
              <a:buChar char="•"/>
            </a:pPr>
            <a:endParaRPr lang="en-US" sz="2000" b="1" dirty="0">
              <a:effectLst/>
              <a:latin typeface="Bahnschrift" panose="020B0502040204020203" pitchFamily="34" charset="0"/>
              <a:cs typeface="Aharoni" panose="02010803020104030203" pitchFamily="2" charset="-79"/>
            </a:endParaRPr>
          </a:p>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Tree>
    <p:extLst>
      <p:ext uri="{BB962C8B-B14F-4D97-AF65-F5344CB8AC3E}">
        <p14:creationId xmlns:p14="http://schemas.microsoft.com/office/powerpoint/2010/main" val="258819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4D93F52-4A00-2B46-6612-96EF8627D80B}"/>
              </a:ext>
            </a:extLst>
          </p:cNvPr>
          <p:cNvSpPr/>
          <p:nvPr/>
        </p:nvSpPr>
        <p:spPr>
          <a:xfrm>
            <a:off x="6050244" y="1064299"/>
            <a:ext cx="3004683" cy="3765994"/>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31C7F63-FF39-1C85-4D02-70D376EF9D06}"/>
              </a:ext>
            </a:extLst>
          </p:cNvPr>
          <p:cNvSpPr/>
          <p:nvPr/>
        </p:nvSpPr>
        <p:spPr>
          <a:xfrm>
            <a:off x="99414" y="1084881"/>
            <a:ext cx="2893659" cy="3765994"/>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2" name="Google Shape;602;p21"/>
          <p:cNvGrpSpPr/>
          <p:nvPr/>
        </p:nvGrpSpPr>
        <p:grpSpPr>
          <a:xfrm>
            <a:off x="3209544" y="1590674"/>
            <a:ext cx="2557100" cy="2445333"/>
            <a:chOff x="3277844" y="2519899"/>
            <a:chExt cx="2557100" cy="2445333"/>
          </a:xfrm>
          <a:effectLst>
            <a:outerShdw blurRad="50800" dist="38100" dir="2700000" algn="tl" rotWithShape="0">
              <a:prstClr val="black">
                <a:alpha val="40000"/>
              </a:prstClr>
            </a:outerShdw>
          </a:effectLst>
        </p:grpSpPr>
        <p:sp>
          <p:nvSpPr>
            <p:cNvPr id="60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&amp; Solution</a:t>
            </a:r>
            <a:endParaRPr dirty="0"/>
          </a:p>
        </p:txBody>
      </p:sp>
      <p:sp>
        <p:nvSpPr>
          <p:cNvPr id="657" name="Google Shape;657;p21"/>
          <p:cNvSpPr txBox="1"/>
          <p:nvPr/>
        </p:nvSpPr>
        <p:spPr>
          <a:xfrm>
            <a:off x="944550" y="1879125"/>
            <a:ext cx="1189800" cy="183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663" name="Google Shape;663;p21"/>
          <p:cNvSpPr txBox="1"/>
          <p:nvPr/>
        </p:nvSpPr>
        <p:spPr>
          <a:xfrm>
            <a:off x="236427" y="1426527"/>
            <a:ext cx="2662496" cy="3063240"/>
          </a:xfrm>
          <a:prstGeom prst="rect">
            <a:avLst/>
          </a:prstGeom>
          <a:noFill/>
          <a:ln>
            <a:noFill/>
          </a:ln>
        </p:spPr>
        <p:txBody>
          <a:bodyPr spcFirstLastPara="1" wrap="square" lIns="0" tIns="91425" rIns="0" bIns="91425" anchor="ctr" anchorCtr="0">
            <a:noAutofit/>
          </a:bodyPr>
          <a:lstStyle/>
          <a:p>
            <a:pPr marL="342900" indent="-342900">
              <a:buFont typeface="+mj-lt"/>
              <a:buAutoNum type="arabicPeriod" startAt="3"/>
            </a:pPr>
            <a:r>
              <a:rPr lang="en-US" sz="1800" b="1" dirty="0">
                <a:effectLst/>
                <a:latin typeface="Bahnschrift" panose="020B0502040204020203" pitchFamily="34" charset="0"/>
              </a:rPr>
              <a:t>Challenge: Responsible Disclosure. Early disclosure can lead to increased attacks.  Companies conceal vulnerabilities and are slow to provide fixes</a:t>
            </a:r>
            <a:r>
              <a:rPr lang="en-US" sz="1800" b="1" dirty="0">
                <a:latin typeface="Bahnschrift" panose="020B0502040204020203" pitchFamily="34" charset="0"/>
              </a:rPr>
              <a:t>. </a:t>
            </a:r>
            <a:r>
              <a:rPr lang="en-US" sz="1800" b="1" dirty="0">
                <a:effectLst/>
                <a:latin typeface="Bahnschrift" panose="020B0502040204020203" pitchFamily="34" charset="0"/>
              </a:rPr>
              <a:t>But some “security researchers” disclose</a:t>
            </a:r>
            <a:r>
              <a:rPr lang="en-US" sz="1800" b="1" dirty="0">
                <a:latin typeface="Bahnschrift" panose="020B0502040204020203" pitchFamily="34" charset="0"/>
              </a:rPr>
              <a:t> </a:t>
            </a:r>
            <a:r>
              <a:rPr lang="en-US" sz="1800" b="1" dirty="0">
                <a:effectLst/>
                <a:latin typeface="Bahnschrift" panose="020B0502040204020203" pitchFamily="34" charset="0"/>
              </a:rPr>
              <a:t>vulnerabilities for personal publicity.</a:t>
            </a:r>
            <a:endParaRPr lang="en-US" sz="1800" b="1" dirty="0">
              <a:latin typeface="Bahnschrift" panose="020B0502040204020203" pitchFamily="34" charset="0"/>
            </a:endParaRPr>
          </a:p>
        </p:txBody>
      </p:sp>
      <p:sp>
        <p:nvSpPr>
          <p:cNvPr id="4" name="Google Shape;663;p21">
            <a:extLst>
              <a:ext uri="{FF2B5EF4-FFF2-40B4-BE49-F238E27FC236}">
                <a16:creationId xmlns:a16="http://schemas.microsoft.com/office/drawing/2014/main" id="{262EDC30-8FAB-98E9-FA64-1E47CEEC7AA6}"/>
              </a:ext>
            </a:extLst>
          </p:cNvPr>
          <p:cNvSpPr txBox="1"/>
          <p:nvPr/>
        </p:nvSpPr>
        <p:spPr>
          <a:xfrm>
            <a:off x="6104116" y="1241773"/>
            <a:ext cx="2982732" cy="3765994"/>
          </a:xfrm>
          <a:prstGeom prst="rect">
            <a:avLst/>
          </a:prstGeom>
          <a:noFill/>
          <a:ln>
            <a:noFill/>
          </a:ln>
        </p:spPr>
        <p:txBody>
          <a:bodyPr spcFirstLastPara="1" wrap="square" lIns="0" tIns="91425" rIns="0" bIns="91425" anchor="ctr" anchorCtr="0">
            <a:noAutofit/>
          </a:bodyPr>
          <a:lstStyle/>
          <a:p>
            <a:pPr marL="285750" indent="-285750">
              <a:buFont typeface="Arial" panose="020B0604020202020204" pitchFamily="34" charset="0"/>
              <a:buChar char="•"/>
            </a:pPr>
            <a:r>
              <a:rPr lang="en-US" sz="1600" b="1" dirty="0">
                <a:effectLst/>
                <a:latin typeface="Arial" panose="020B0604020202020204" pitchFamily="34" charset="0"/>
              </a:rPr>
              <a:t>Solution: Limited Initial Disclosure(A Compromise)</a:t>
            </a:r>
          </a:p>
          <a:p>
            <a:pPr marL="285750" indent="-285750">
              <a:buFont typeface="Arial" panose="020B0604020202020204" pitchFamily="34" charset="0"/>
              <a:buChar char="•"/>
            </a:pPr>
            <a:r>
              <a:rPr lang="en-US" sz="1600" b="1" dirty="0">
                <a:effectLst/>
                <a:latin typeface="Arial" panose="020B0604020202020204" pitchFamily="34" charset="0"/>
              </a:rPr>
              <a:t>Limit technical description of vulnerabilities to</a:t>
            </a:r>
            <a:br>
              <a:rPr lang="en-US" sz="1600" b="1" dirty="0"/>
            </a:br>
            <a:r>
              <a:rPr lang="en-US" sz="1600" b="1" dirty="0">
                <a:effectLst/>
                <a:latin typeface="Arial" panose="020B0604020202020204" pitchFamily="34" charset="0"/>
              </a:rPr>
              <a:t>a group of experts and stakeholders until bug is</a:t>
            </a:r>
            <a:br>
              <a:rPr lang="en-US" sz="1600" b="1" dirty="0"/>
            </a:br>
            <a:r>
              <a:rPr lang="en-US" sz="1600" b="1" dirty="0">
                <a:effectLst/>
                <a:latin typeface="Arial" panose="020B0604020202020204" pitchFamily="34" charset="0"/>
              </a:rPr>
              <a:t>fixed.</a:t>
            </a:r>
          </a:p>
          <a:p>
            <a:pPr marL="285750" indent="-285750">
              <a:buFont typeface="Arial" panose="020B0604020202020204" pitchFamily="34" charset="0"/>
              <a:buChar char="•"/>
            </a:pPr>
            <a:r>
              <a:rPr lang="en-US" sz="1600" b="1" dirty="0">
                <a:effectLst/>
                <a:latin typeface="Arial" panose="020B0604020202020204" pitchFamily="34" charset="0"/>
              </a:rPr>
              <a:t>Low barrier to entry in the group.</a:t>
            </a:r>
          </a:p>
          <a:p>
            <a:pPr marL="285750" indent="-285750">
              <a:buFont typeface="Arial" panose="020B0604020202020204" pitchFamily="34" charset="0"/>
              <a:buChar char="•"/>
            </a:pPr>
            <a:r>
              <a:rPr lang="en-US" sz="1600" b="1" dirty="0">
                <a:effectLst/>
                <a:latin typeface="Arial" panose="020B0604020202020204" pitchFamily="34" charset="0"/>
              </a:rPr>
              <a:t>Reporter, group members keep things honest.</a:t>
            </a:r>
          </a:p>
          <a:p>
            <a:pPr marL="285750" indent="-285750">
              <a:buFont typeface="Arial" panose="020B0604020202020204" pitchFamily="34" charset="0"/>
              <a:buChar char="•"/>
            </a:pPr>
            <a:r>
              <a:rPr lang="en-US" sz="1600" b="1" dirty="0">
                <a:effectLst/>
                <a:latin typeface="Arial" panose="020B0604020202020204" pitchFamily="34" charset="0"/>
              </a:rPr>
              <a:t>Full disclosure after fix is distributed</a:t>
            </a:r>
            <a:endParaRPr lang="en-US" sz="1600" b="1" dirty="0"/>
          </a:p>
          <a:p>
            <a:pPr marL="342900" indent="-342900">
              <a:buFont typeface="Arial" panose="020B0604020202020204" pitchFamily="34" charset="0"/>
              <a:buChar char="•"/>
            </a:pPr>
            <a:endParaRPr lang="en-US" sz="1500" b="1" dirty="0">
              <a:effectLst/>
              <a:latin typeface="Bahnschrift" panose="020B0502040204020203" pitchFamily="34" charset="0"/>
              <a:cs typeface="Aharoni" panose="02010803020104030203" pitchFamily="2" charset="-79"/>
            </a:endParaRPr>
          </a:p>
          <a:p>
            <a:pPr marL="0" lvl="0" indent="0" algn="ctr" rtl="0">
              <a:spcBef>
                <a:spcPts val="0"/>
              </a:spcBef>
              <a:spcAft>
                <a:spcPts val="0"/>
              </a:spcAft>
              <a:buNone/>
            </a:pPr>
            <a:endParaRPr b="1" dirty="0">
              <a:solidFill>
                <a:schemeClr val="dk1"/>
              </a:solidFill>
              <a:latin typeface="Fira Sans"/>
              <a:ea typeface="Fira Sans"/>
              <a:cs typeface="Fira Sans"/>
              <a:sym typeface="Fira Sans"/>
            </a:endParaRPr>
          </a:p>
        </p:txBody>
      </p:sp>
    </p:spTree>
    <p:extLst>
      <p:ext uri="{BB962C8B-B14F-4D97-AF65-F5344CB8AC3E}">
        <p14:creationId xmlns:p14="http://schemas.microsoft.com/office/powerpoint/2010/main" val="284725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9089-C0F0-F8A5-FC76-429A4C7F7362}"/>
              </a:ext>
            </a:extLst>
          </p:cNvPr>
          <p:cNvSpPr>
            <a:spLocks noGrp="1"/>
          </p:cNvSpPr>
          <p:nvPr>
            <p:ph type="title"/>
          </p:nvPr>
        </p:nvSpPr>
        <p:spPr>
          <a:xfrm>
            <a:off x="457200" y="1702295"/>
            <a:ext cx="8229600" cy="572700"/>
          </a:xfrm>
        </p:spPr>
        <p:txBody>
          <a:bodyPr anchor="ctr"/>
          <a:lstStyle/>
          <a:p>
            <a:r>
              <a:rPr lang="en-US" sz="10000" dirty="0">
                <a:solidFill>
                  <a:schemeClr val="bg1"/>
                </a:solidFill>
              </a:rPr>
              <a:t>THANK YOU</a:t>
            </a:r>
          </a:p>
        </p:txBody>
      </p:sp>
      <p:sp>
        <p:nvSpPr>
          <p:cNvPr id="3" name="TextBox 2">
            <a:extLst>
              <a:ext uri="{FF2B5EF4-FFF2-40B4-BE49-F238E27FC236}">
                <a16:creationId xmlns:a16="http://schemas.microsoft.com/office/drawing/2014/main" id="{3C953457-7D7D-BCC2-2037-86CD08BE3DC3}"/>
              </a:ext>
            </a:extLst>
          </p:cNvPr>
          <p:cNvSpPr txBox="1"/>
          <p:nvPr/>
        </p:nvSpPr>
        <p:spPr>
          <a:xfrm>
            <a:off x="1357263" y="2487281"/>
            <a:ext cx="2678023" cy="784830"/>
          </a:xfrm>
          <a:prstGeom prst="rect">
            <a:avLst/>
          </a:prstGeom>
          <a:noFill/>
        </p:spPr>
        <p:txBody>
          <a:bodyPr wrap="square" rtlCol="0" anchor="ctr">
            <a:spAutoFit/>
          </a:bodyPr>
          <a:lstStyle/>
          <a:p>
            <a:r>
              <a:rPr lang="en-US" sz="1500" b="1" dirty="0">
                <a:solidFill>
                  <a:schemeClr val="bg1"/>
                </a:solidFill>
                <a:latin typeface="Tahoma" panose="020B0604030504040204" pitchFamily="34" charset="0"/>
                <a:ea typeface="Tahoma" panose="020B0604030504040204" pitchFamily="34" charset="0"/>
                <a:cs typeface="Tahoma" panose="020B0604030504040204" pitchFamily="34" charset="0"/>
              </a:rPr>
              <a:t>Team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Bahnschrift Light" panose="020B0502040204020203" pitchFamily="34" charset="0"/>
                <a:ea typeface="Tahoma" panose="020B0604030504040204" pitchFamily="34" charset="0"/>
                <a:cs typeface="Tahoma" panose="020B0604030504040204" pitchFamily="34" charset="0"/>
              </a:rPr>
              <a:t>His Highness </a:t>
            </a:r>
            <a:r>
              <a:rPr lang="en-US" sz="1500" dirty="0" err="1">
                <a:solidFill>
                  <a:schemeClr val="bg1"/>
                </a:solidFill>
                <a:latin typeface="Bahnschrift Light" panose="020B0502040204020203" pitchFamily="34" charset="0"/>
                <a:ea typeface="Tahoma" panose="020B0604030504040204" pitchFamily="34" charset="0"/>
                <a:cs typeface="Tahoma" panose="020B0604030504040204" pitchFamily="34" charset="0"/>
              </a:rPr>
              <a:t>Aaquif</a:t>
            </a:r>
            <a:r>
              <a:rPr lang="en-US" sz="1500" dirty="0">
                <a:solidFill>
                  <a:schemeClr val="bg1"/>
                </a:solidFill>
                <a:latin typeface="Bahnschrift Light" panose="020B0502040204020203" pitchFamily="34" charset="0"/>
                <a:ea typeface="Tahoma" panose="020B0604030504040204" pitchFamily="34" charset="0"/>
                <a:cs typeface="Tahoma" panose="020B0604030504040204" pitchFamily="34" charset="0"/>
              </a:rPr>
              <a:t>,</a:t>
            </a:r>
          </a:p>
          <a:p>
            <a:r>
              <a:rPr lang="en-US" sz="1500" dirty="0">
                <a:solidFill>
                  <a:schemeClr val="bg1"/>
                </a:solidFill>
                <a:latin typeface="Bahnschrift Light" panose="020B0502040204020203" pitchFamily="34" charset="0"/>
                <a:ea typeface="Tahoma" panose="020B0604030504040204" pitchFamily="34" charset="0"/>
                <a:cs typeface="Tahoma" panose="020B0604030504040204" pitchFamily="34" charset="0"/>
              </a:rPr>
              <a:t>              Asgar The Great,</a:t>
            </a:r>
          </a:p>
          <a:p>
            <a:r>
              <a:rPr lang="en-US" sz="1500" dirty="0">
                <a:solidFill>
                  <a:schemeClr val="bg1"/>
                </a:solidFill>
                <a:latin typeface="Bahnschrift Light" panose="020B0502040204020203" pitchFamily="34" charset="0"/>
                <a:ea typeface="Tahoma" panose="020B0604030504040204" pitchFamily="34" charset="0"/>
                <a:cs typeface="Tahoma" panose="020B0604030504040204" pitchFamily="34" charset="0"/>
              </a:rPr>
              <a:t>              Mighty </a:t>
            </a:r>
            <a:r>
              <a:rPr lang="en-US" sz="1500" dirty="0" err="1">
                <a:solidFill>
                  <a:schemeClr val="bg1"/>
                </a:solidFill>
                <a:latin typeface="Bahnschrift Light" panose="020B0502040204020203" pitchFamily="34" charset="0"/>
                <a:ea typeface="Tahoma" panose="020B0604030504040204" pitchFamily="34" charset="0"/>
                <a:cs typeface="Tahoma" panose="020B0604030504040204" pitchFamily="34" charset="0"/>
              </a:rPr>
              <a:t>Mrunal</a:t>
            </a:r>
            <a:r>
              <a:rPr lang="en-US" sz="1500" dirty="0">
                <a:solidFill>
                  <a:schemeClr val="bg1"/>
                </a:solidFill>
                <a:latin typeface="Bahnschrift Light" panose="020B0502040204020203" pitchFamily="34" charset="0"/>
                <a:ea typeface="Yu Gothic" panose="020B0400000000000000" pitchFamily="34" charset="-128"/>
                <a:cs typeface="Arial" panose="020B0604020202020204" pitchFamily="34" charset="0"/>
              </a:rPr>
              <a:t> </a:t>
            </a:r>
          </a:p>
        </p:txBody>
      </p:sp>
    </p:spTree>
    <p:extLst>
      <p:ext uri="{BB962C8B-B14F-4D97-AF65-F5344CB8AC3E}">
        <p14:creationId xmlns:p14="http://schemas.microsoft.com/office/powerpoint/2010/main" val="307105606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929082" y="330374"/>
            <a:ext cx="3567000" cy="17924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effectLst>
                  <a:outerShdw blurRad="38100" dist="38100" dir="2700000" algn="tl">
                    <a:srgbClr val="000000">
                      <a:alpha val="43137"/>
                    </a:srgbClr>
                  </a:outerShdw>
                </a:effectLst>
              </a:rPr>
              <a:t>Open Source Software</a:t>
            </a:r>
            <a:endParaRPr sz="4500" dirty="0">
              <a:effectLst>
                <a:outerShdw blurRad="38100" dist="38100" dir="2700000" algn="tl">
                  <a:srgbClr val="000000">
                    <a:alpha val="43137"/>
                  </a:srgbClr>
                </a:outerShdw>
              </a:effectLst>
            </a:endParaRPr>
          </a:p>
        </p:txBody>
      </p:sp>
      <p:sp>
        <p:nvSpPr>
          <p:cNvPr id="55" name="Google Shape;55;p15"/>
          <p:cNvSpPr txBox="1">
            <a:spLocks noGrp="1"/>
          </p:cNvSpPr>
          <p:nvPr>
            <p:ph type="subTitle" idx="1"/>
          </p:nvPr>
        </p:nvSpPr>
        <p:spPr>
          <a:xfrm>
            <a:off x="4929082" y="2159642"/>
            <a:ext cx="3567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deep dive into </a:t>
            </a:r>
            <a:r>
              <a:rPr lang="en-US" b="1" dirty="0"/>
              <a:t>Security</a:t>
            </a:r>
            <a:r>
              <a:rPr lang="en-US" dirty="0"/>
              <a:t>”</a:t>
            </a:r>
            <a:endParaRPr dirty="0"/>
          </a:p>
        </p:txBody>
      </p:sp>
      <p:grpSp>
        <p:nvGrpSpPr>
          <p:cNvPr id="56" name="Google Shape;56;p15"/>
          <p:cNvGrpSpPr/>
          <p:nvPr/>
        </p:nvGrpSpPr>
        <p:grpSpPr>
          <a:xfrm>
            <a:off x="-2060482" y="1540063"/>
            <a:ext cx="6334086" cy="3614441"/>
            <a:chOff x="2925068" y="2092209"/>
            <a:chExt cx="3288881" cy="1876746"/>
          </a:xfrm>
          <a:effectLst>
            <a:outerShdw blurRad="266700" dist="38100" dir="2700000" algn="tl" rotWithShape="0">
              <a:prstClr val="black">
                <a:alpha val="58000"/>
              </a:prstClr>
            </a:outerShdw>
          </a:effectLst>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9" name="Google Shape;294;p18">
            <a:extLst>
              <a:ext uri="{FF2B5EF4-FFF2-40B4-BE49-F238E27FC236}">
                <a16:creationId xmlns:a16="http://schemas.microsoft.com/office/drawing/2014/main" id="{A7DF7A9F-0A98-493B-88D5-FF34710644CA}"/>
              </a:ext>
            </a:extLst>
          </p:cNvPr>
          <p:cNvSpPr txBox="1">
            <a:spLocks/>
          </p:cNvSpPr>
          <p:nvPr/>
        </p:nvSpPr>
        <p:spPr>
          <a:xfrm>
            <a:off x="-279506" y="114491"/>
            <a:ext cx="9754895" cy="762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pPr>
              <a:buSzPts val="1100"/>
              <a:buFont typeface="Arial"/>
              <a:buNone/>
            </a:pPr>
            <a:r>
              <a:rPr lang="en-US" sz="3000" dirty="0">
                <a:solidFill>
                  <a:schemeClr val="bg2">
                    <a:lumMod val="75000"/>
                  </a:schemeClr>
                </a:solidFill>
                <a:latin typeface="Bahnschrift" panose="020B0502040204020203" pitchFamily="34" charset="0"/>
              </a:rPr>
              <a:t>Why do people prefer using Open Source Software?</a:t>
            </a:r>
          </a:p>
        </p:txBody>
      </p:sp>
      <p:sp>
        <p:nvSpPr>
          <p:cNvPr id="294" name="Google Shape;294;p18"/>
          <p:cNvSpPr txBox="1">
            <a:spLocks noGrp="1"/>
          </p:cNvSpPr>
          <p:nvPr>
            <p:ph type="title"/>
          </p:nvPr>
        </p:nvSpPr>
        <p:spPr>
          <a:xfrm>
            <a:off x="-296172" y="97827"/>
            <a:ext cx="9754895" cy="7622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dirty="0">
                <a:latin typeface="Bahnschrift" panose="020B0502040204020203" pitchFamily="34" charset="0"/>
              </a:rPr>
              <a:t>Why do people prefer using Open Source Software?</a:t>
            </a:r>
            <a:endParaRPr sz="3000" dirty="0">
              <a:latin typeface="Bahnschrift" panose="020B0502040204020203" pitchFamily="34" charset="0"/>
            </a:endParaRPr>
          </a:p>
        </p:txBody>
      </p:sp>
      <p:grpSp>
        <p:nvGrpSpPr>
          <p:cNvPr id="295" name="Google Shape;295;p18"/>
          <p:cNvGrpSpPr/>
          <p:nvPr/>
        </p:nvGrpSpPr>
        <p:grpSpPr>
          <a:xfrm>
            <a:off x="2925068" y="2092209"/>
            <a:ext cx="3288881" cy="1876746"/>
            <a:chOff x="2925068" y="2092209"/>
            <a:chExt cx="3288881" cy="1876746"/>
          </a:xfrm>
        </p:grpSpPr>
        <p:sp>
          <p:nvSpPr>
            <p:cNvPr id="296" name="Google Shape;296;p18"/>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8"/>
          <p:cNvSpPr txBox="1"/>
          <p:nvPr/>
        </p:nvSpPr>
        <p:spPr>
          <a:xfrm>
            <a:off x="680228" y="150740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000" b="1" dirty="0">
                <a:solidFill>
                  <a:schemeClr val="dk1"/>
                </a:solidFill>
                <a:latin typeface="Fira Sans"/>
                <a:ea typeface="Fira Sans"/>
                <a:cs typeface="Fira Sans"/>
                <a:sym typeface="Fira Sans"/>
              </a:rPr>
              <a:t>Security</a:t>
            </a:r>
            <a:endParaRPr sz="2000" b="1" dirty="0">
              <a:solidFill>
                <a:schemeClr val="dk1"/>
              </a:solidFill>
              <a:latin typeface="Fira Sans"/>
              <a:ea typeface="Fira Sans"/>
              <a:cs typeface="Fira Sans"/>
              <a:sym typeface="Fira Sans"/>
            </a:endParaRPr>
          </a:p>
        </p:txBody>
      </p:sp>
      <p:grpSp>
        <p:nvGrpSpPr>
          <p:cNvPr id="322" name="Google Shape;322;p18"/>
          <p:cNvGrpSpPr/>
          <p:nvPr/>
        </p:nvGrpSpPr>
        <p:grpSpPr>
          <a:xfrm>
            <a:off x="5761500" y="1390650"/>
            <a:ext cx="1594238" cy="753150"/>
            <a:chOff x="5761500" y="1390650"/>
            <a:chExt cx="1594238" cy="753150"/>
          </a:xfrm>
        </p:grpSpPr>
        <p:grpSp>
          <p:nvGrpSpPr>
            <p:cNvPr id="323" name="Google Shape;323;p18"/>
            <p:cNvGrpSpPr/>
            <p:nvPr/>
          </p:nvGrpSpPr>
          <p:grpSpPr>
            <a:xfrm>
              <a:off x="6879773" y="1390650"/>
              <a:ext cx="475964" cy="475964"/>
              <a:chOff x="6574973" y="1390650"/>
              <a:chExt cx="475964" cy="475964"/>
            </a:xfrm>
          </p:grpSpPr>
          <p:sp>
            <p:nvSpPr>
              <p:cNvPr id="324" name="Google Shape;324;p18"/>
              <p:cNvSpPr/>
              <p:nvPr/>
            </p:nvSpPr>
            <p:spPr>
              <a:xfrm>
                <a:off x="6574973"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614552" y="1513268"/>
                <a:ext cx="398781" cy="230728"/>
              </a:xfrm>
              <a:custGeom>
                <a:avLst/>
                <a:gdLst/>
                <a:ahLst/>
                <a:cxnLst/>
                <a:rect l="l" t="t" r="r" b="b"/>
                <a:pathLst>
                  <a:path w="12121" h="7013" fill="none" extrusionOk="0">
                    <a:moveTo>
                      <a:pt x="5001" y="7013"/>
                    </a:moveTo>
                    <a:lnTo>
                      <a:pt x="2262" y="7013"/>
                    </a:lnTo>
                    <a:cubicBezTo>
                      <a:pt x="1119" y="7013"/>
                      <a:pt x="0" y="6060"/>
                      <a:pt x="0" y="4870"/>
                    </a:cubicBezTo>
                    <a:cubicBezTo>
                      <a:pt x="0" y="3774"/>
                      <a:pt x="810" y="2786"/>
                      <a:pt x="1941" y="2786"/>
                    </a:cubicBezTo>
                    <a:cubicBezTo>
                      <a:pt x="2262" y="2786"/>
                      <a:pt x="2572" y="2881"/>
                      <a:pt x="2858" y="3012"/>
                    </a:cubicBezTo>
                    <a:cubicBezTo>
                      <a:pt x="2858" y="2941"/>
                      <a:pt x="2846" y="2858"/>
                      <a:pt x="2846" y="2786"/>
                    </a:cubicBezTo>
                    <a:cubicBezTo>
                      <a:pt x="2846" y="1238"/>
                      <a:pt x="4096" y="0"/>
                      <a:pt x="5632" y="0"/>
                    </a:cubicBezTo>
                    <a:cubicBezTo>
                      <a:pt x="6941" y="0"/>
                      <a:pt x="8037" y="917"/>
                      <a:pt x="8334" y="2131"/>
                    </a:cubicBezTo>
                    <a:cubicBezTo>
                      <a:pt x="8704" y="1881"/>
                      <a:pt x="9168" y="1726"/>
                      <a:pt x="9644" y="1726"/>
                    </a:cubicBezTo>
                    <a:cubicBezTo>
                      <a:pt x="10359" y="1726"/>
                      <a:pt x="11049" y="2060"/>
                      <a:pt x="11490" y="2619"/>
                    </a:cubicBezTo>
                    <a:cubicBezTo>
                      <a:pt x="11823" y="3036"/>
                      <a:pt x="12002" y="3560"/>
                      <a:pt x="12025" y="4096"/>
                    </a:cubicBezTo>
                    <a:cubicBezTo>
                      <a:pt x="12121" y="5513"/>
                      <a:pt x="11252" y="7013"/>
                      <a:pt x="9739" y="7013"/>
                    </a:cubicBezTo>
                    <a:lnTo>
                      <a:pt x="7072" y="7013"/>
                    </a:lnTo>
                    <a:lnTo>
                      <a:pt x="7072" y="7013"/>
                    </a:lnTo>
                    <a:lnTo>
                      <a:pt x="7072" y="5060"/>
                    </a:lnTo>
                    <a:lnTo>
                      <a:pt x="7751" y="5060"/>
                    </a:lnTo>
                    <a:lnTo>
                      <a:pt x="6037" y="3155"/>
                    </a:lnTo>
                    <a:lnTo>
                      <a:pt x="4334" y="5060"/>
                    </a:lnTo>
                    <a:lnTo>
                      <a:pt x="5013" y="5060"/>
                    </a:lnTo>
                    <a:lnTo>
                      <a:pt x="5013" y="7013"/>
                    </a:lnTo>
                  </a:path>
                </a:pathLst>
              </a:custGeom>
              <a:solidFill>
                <a:schemeClr val="accent5"/>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18"/>
            <p:cNvCxnSpPr/>
            <p:nvPr/>
          </p:nvCxnSpPr>
          <p:spPr>
            <a:xfrm rot="10800000" flipH="1">
              <a:off x="5761500"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27" name="Google Shape;327;p18"/>
          <p:cNvGrpSpPr/>
          <p:nvPr/>
        </p:nvGrpSpPr>
        <p:grpSpPr>
          <a:xfrm>
            <a:off x="1784020" y="1390650"/>
            <a:ext cx="1589955" cy="753150"/>
            <a:chOff x="1784020" y="1390650"/>
            <a:chExt cx="1589955" cy="753150"/>
          </a:xfrm>
        </p:grpSpPr>
        <p:grpSp>
          <p:nvGrpSpPr>
            <p:cNvPr id="328" name="Google Shape;328;p18"/>
            <p:cNvGrpSpPr/>
            <p:nvPr/>
          </p:nvGrpSpPr>
          <p:grpSpPr>
            <a:xfrm>
              <a:off x="1784020" y="1390650"/>
              <a:ext cx="475964" cy="475964"/>
              <a:chOff x="2088820" y="1390650"/>
              <a:chExt cx="475964" cy="475964"/>
            </a:xfrm>
          </p:grpSpPr>
          <p:sp>
            <p:nvSpPr>
              <p:cNvPr id="329" name="Google Shape;329;p18"/>
              <p:cNvSpPr/>
              <p:nvPr/>
            </p:nvSpPr>
            <p:spPr>
              <a:xfrm>
                <a:off x="2088820"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8"/>
              <p:cNvSpPr/>
              <p:nvPr/>
            </p:nvSpPr>
            <p:spPr>
              <a:xfrm>
                <a:off x="2202423" y="1609599"/>
                <a:ext cx="248395" cy="170060"/>
              </a:xfrm>
              <a:custGeom>
                <a:avLst/>
                <a:gdLst/>
                <a:ahLst/>
                <a:cxnLst/>
                <a:rect l="l" t="t" r="r" b="b"/>
                <a:pathLst>
                  <a:path w="7550" h="5169" fill="none" extrusionOk="0">
                    <a:moveTo>
                      <a:pt x="7049" y="5168"/>
                    </a:moveTo>
                    <a:lnTo>
                      <a:pt x="489" y="5168"/>
                    </a:lnTo>
                    <a:cubicBezTo>
                      <a:pt x="215" y="5168"/>
                      <a:pt x="1" y="4954"/>
                      <a:pt x="1" y="4680"/>
                    </a:cubicBezTo>
                    <a:lnTo>
                      <a:pt x="1" y="501"/>
                    </a:lnTo>
                    <a:cubicBezTo>
                      <a:pt x="1" y="227"/>
                      <a:pt x="215" y="1"/>
                      <a:pt x="489" y="1"/>
                    </a:cubicBezTo>
                    <a:lnTo>
                      <a:pt x="7049" y="1"/>
                    </a:lnTo>
                    <a:cubicBezTo>
                      <a:pt x="7323" y="1"/>
                      <a:pt x="7549" y="227"/>
                      <a:pt x="7549" y="501"/>
                    </a:cubicBezTo>
                    <a:lnTo>
                      <a:pt x="7549" y="4680"/>
                    </a:lnTo>
                    <a:cubicBezTo>
                      <a:pt x="7549" y="4966"/>
                      <a:pt x="7323" y="5168"/>
                      <a:pt x="7049" y="5168"/>
                    </a:cubicBezTo>
                    <a:close/>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243943" y="1477210"/>
                <a:ext cx="164566" cy="133212"/>
              </a:xfrm>
              <a:custGeom>
                <a:avLst/>
                <a:gdLst/>
                <a:ahLst/>
                <a:cxnLst/>
                <a:rect l="l" t="t" r="r" b="b"/>
                <a:pathLst>
                  <a:path w="5002" h="4049" fill="none" extrusionOk="0">
                    <a:moveTo>
                      <a:pt x="5001" y="4049"/>
                    </a:moveTo>
                    <a:lnTo>
                      <a:pt x="5001" y="2501"/>
                    </a:lnTo>
                    <a:cubicBezTo>
                      <a:pt x="5001" y="1120"/>
                      <a:pt x="3882" y="1"/>
                      <a:pt x="2501" y="1"/>
                    </a:cubicBezTo>
                    <a:lnTo>
                      <a:pt x="2501" y="1"/>
                    </a:lnTo>
                    <a:cubicBezTo>
                      <a:pt x="1120" y="1"/>
                      <a:pt x="1" y="1120"/>
                      <a:pt x="1" y="2501"/>
                    </a:cubicBezTo>
                    <a:lnTo>
                      <a:pt x="1" y="4049"/>
                    </a:lnTo>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03492" y="1655824"/>
                <a:ext cx="45468" cy="78006"/>
              </a:xfrm>
              <a:custGeom>
                <a:avLst/>
                <a:gdLst/>
                <a:ahLst/>
                <a:cxnLst/>
                <a:rect l="l" t="t" r="r" b="b"/>
                <a:pathLst>
                  <a:path w="1382" h="2371" extrusionOk="0">
                    <a:moveTo>
                      <a:pt x="691" y="1"/>
                    </a:moveTo>
                    <a:cubicBezTo>
                      <a:pt x="298" y="1"/>
                      <a:pt x="0" y="299"/>
                      <a:pt x="0" y="680"/>
                    </a:cubicBezTo>
                    <a:cubicBezTo>
                      <a:pt x="0" y="953"/>
                      <a:pt x="155" y="1180"/>
                      <a:pt x="381" y="1299"/>
                    </a:cubicBezTo>
                    <a:lnTo>
                      <a:pt x="84" y="2370"/>
                    </a:lnTo>
                    <a:lnTo>
                      <a:pt x="1286" y="2370"/>
                    </a:lnTo>
                    <a:lnTo>
                      <a:pt x="1001" y="1299"/>
                    </a:lnTo>
                    <a:cubicBezTo>
                      <a:pt x="1227" y="1180"/>
                      <a:pt x="1382" y="953"/>
                      <a:pt x="1382" y="680"/>
                    </a:cubicBezTo>
                    <a:cubicBezTo>
                      <a:pt x="1382" y="310"/>
                      <a:pt x="1084" y="1"/>
                      <a:pt x="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 name="Google Shape;333;p18"/>
            <p:cNvCxnSpPr/>
            <p:nvPr/>
          </p:nvCxnSpPr>
          <p:spPr>
            <a:xfrm rot="10800000">
              <a:off x="2393275"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34" name="Google Shape;334;p18"/>
          <p:cNvGrpSpPr/>
          <p:nvPr/>
        </p:nvGrpSpPr>
        <p:grpSpPr>
          <a:xfrm>
            <a:off x="5761500" y="3839300"/>
            <a:ext cx="1594238" cy="747384"/>
            <a:chOff x="5761500" y="3839300"/>
            <a:chExt cx="1594238" cy="747384"/>
          </a:xfrm>
        </p:grpSpPr>
        <p:grpSp>
          <p:nvGrpSpPr>
            <p:cNvPr id="335" name="Google Shape;335;p18"/>
            <p:cNvGrpSpPr/>
            <p:nvPr/>
          </p:nvGrpSpPr>
          <p:grpSpPr>
            <a:xfrm>
              <a:off x="6879773" y="4110720"/>
              <a:ext cx="475964" cy="475964"/>
              <a:chOff x="6574973" y="4110720"/>
              <a:chExt cx="475964" cy="475964"/>
            </a:xfrm>
          </p:grpSpPr>
          <p:sp>
            <p:nvSpPr>
              <p:cNvPr id="336" name="Google Shape;336;p18"/>
              <p:cNvSpPr/>
              <p:nvPr/>
            </p:nvSpPr>
            <p:spPr>
              <a:xfrm>
                <a:off x="6574973" y="4110720"/>
                <a:ext cx="475964" cy="475964"/>
              </a:xfrm>
              <a:custGeom>
                <a:avLst/>
                <a:gdLst/>
                <a:ahLst/>
                <a:cxnLst/>
                <a:rect l="l" t="t" r="r" b="b"/>
                <a:pathLst>
                  <a:path w="14467" h="14467" extrusionOk="0">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6713647" y="4198069"/>
                <a:ext cx="199802" cy="300871"/>
              </a:xfrm>
              <a:custGeom>
                <a:avLst/>
                <a:gdLst/>
                <a:ahLst/>
                <a:cxnLst/>
                <a:rect l="l" t="t" r="r" b="b"/>
                <a:pathLst>
                  <a:path w="6073" h="9145" fill="none" extrusionOk="0">
                    <a:moveTo>
                      <a:pt x="0" y="0"/>
                    </a:moveTo>
                    <a:lnTo>
                      <a:pt x="6073" y="0"/>
                    </a:lnTo>
                    <a:lnTo>
                      <a:pt x="6073" y="9144"/>
                    </a:lnTo>
                    <a:lnTo>
                      <a:pt x="0" y="9144"/>
                    </a:lnTo>
                    <a:close/>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6782572" y="4472653"/>
                <a:ext cx="61161" cy="33"/>
              </a:xfrm>
              <a:custGeom>
                <a:avLst/>
                <a:gdLst/>
                <a:ahLst/>
                <a:cxnLst/>
                <a:rect l="l" t="t" r="r" b="b"/>
                <a:pathLst>
                  <a:path w="1859" h="1" fill="none" extrusionOk="0">
                    <a:moveTo>
                      <a:pt x="1" y="1"/>
                    </a:moveTo>
                    <a:lnTo>
                      <a:pt x="1858" y="1"/>
                    </a:lnTo>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6771221" y="4272884"/>
                <a:ext cx="83862" cy="98733"/>
              </a:xfrm>
              <a:custGeom>
                <a:avLst/>
                <a:gdLst/>
                <a:ahLst/>
                <a:cxnLst/>
                <a:rect l="l" t="t" r="r" b="b"/>
                <a:pathLst>
                  <a:path w="2549" h="3001" fill="none" extrusionOk="0">
                    <a:moveTo>
                      <a:pt x="1" y="2465"/>
                    </a:moveTo>
                    <a:lnTo>
                      <a:pt x="941" y="3001"/>
                    </a:lnTo>
                    <a:lnTo>
                      <a:pt x="2549" y="0"/>
                    </a:lnTo>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0" name="Google Shape;340;p18"/>
            <p:cNvCxnSpPr/>
            <p:nvPr/>
          </p:nvCxnSpPr>
          <p:spPr>
            <a:xfrm>
              <a:off x="5761500" y="38393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41" name="Google Shape;341;p18"/>
          <p:cNvGrpSpPr/>
          <p:nvPr/>
        </p:nvGrpSpPr>
        <p:grpSpPr>
          <a:xfrm>
            <a:off x="1784020" y="3839300"/>
            <a:ext cx="1589955" cy="747384"/>
            <a:chOff x="1784020" y="3839300"/>
            <a:chExt cx="1589955" cy="747384"/>
          </a:xfrm>
        </p:grpSpPr>
        <p:grpSp>
          <p:nvGrpSpPr>
            <p:cNvPr id="342" name="Google Shape;342;p18"/>
            <p:cNvGrpSpPr/>
            <p:nvPr/>
          </p:nvGrpSpPr>
          <p:grpSpPr>
            <a:xfrm>
              <a:off x="1784020" y="4110720"/>
              <a:ext cx="475964" cy="475964"/>
              <a:chOff x="2088820" y="4110720"/>
              <a:chExt cx="475964" cy="475964"/>
            </a:xfrm>
          </p:grpSpPr>
          <p:sp>
            <p:nvSpPr>
              <p:cNvPr id="343" name="Google Shape;343;p18"/>
              <p:cNvSpPr/>
              <p:nvPr/>
            </p:nvSpPr>
            <p:spPr>
              <a:xfrm>
                <a:off x="2088820" y="4110720"/>
                <a:ext cx="475964" cy="475964"/>
              </a:xfrm>
              <a:custGeom>
                <a:avLst/>
                <a:gdLst/>
                <a:ahLst/>
                <a:cxnLst/>
                <a:rect l="l" t="t" r="r" b="b"/>
                <a:pathLst>
                  <a:path w="14467" h="14467" extrusionOk="0">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2167582" y="4189844"/>
                <a:ext cx="318472" cy="318110"/>
              </a:xfrm>
              <a:custGeom>
                <a:avLst/>
                <a:gdLst/>
                <a:ahLst/>
                <a:cxnLst/>
                <a:rect l="l" t="t" r="r" b="b"/>
                <a:pathLst>
                  <a:path w="9680" h="9669" fill="none" extrusionOk="0">
                    <a:moveTo>
                      <a:pt x="9680" y="4834"/>
                    </a:moveTo>
                    <a:cubicBezTo>
                      <a:pt x="9680" y="7501"/>
                      <a:pt x="7513" y="9668"/>
                      <a:pt x="4834" y="9668"/>
                    </a:cubicBezTo>
                    <a:cubicBezTo>
                      <a:pt x="2167" y="9668"/>
                      <a:pt x="0" y="7501"/>
                      <a:pt x="0" y="4834"/>
                    </a:cubicBezTo>
                    <a:cubicBezTo>
                      <a:pt x="0" y="2167"/>
                      <a:pt x="2167" y="0"/>
                      <a:pt x="4834" y="0"/>
                    </a:cubicBezTo>
                    <a:cubicBezTo>
                      <a:pt x="7513" y="0"/>
                      <a:pt x="9680" y="2167"/>
                      <a:pt x="9680" y="4834"/>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2233382" y="4189844"/>
                <a:ext cx="186872" cy="318110"/>
              </a:xfrm>
              <a:custGeom>
                <a:avLst/>
                <a:gdLst/>
                <a:ahLst/>
                <a:cxnLst/>
                <a:rect l="l" t="t" r="r" b="b"/>
                <a:pathLst>
                  <a:path w="5680" h="9669" fill="none" extrusionOk="0">
                    <a:moveTo>
                      <a:pt x="5680" y="4834"/>
                    </a:moveTo>
                    <a:cubicBezTo>
                      <a:pt x="5680" y="7501"/>
                      <a:pt x="4406" y="9668"/>
                      <a:pt x="2834" y="9668"/>
                    </a:cubicBezTo>
                    <a:cubicBezTo>
                      <a:pt x="1262" y="9668"/>
                      <a:pt x="0" y="7501"/>
                      <a:pt x="0" y="4834"/>
                    </a:cubicBezTo>
                    <a:cubicBezTo>
                      <a:pt x="0" y="2167"/>
                      <a:pt x="1262" y="0"/>
                      <a:pt x="2834" y="0"/>
                    </a:cubicBezTo>
                    <a:cubicBezTo>
                      <a:pt x="4406" y="0"/>
                      <a:pt x="5680" y="2167"/>
                      <a:pt x="5680" y="4834"/>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2167582" y="4255250"/>
                <a:ext cx="318472" cy="187267"/>
              </a:xfrm>
              <a:custGeom>
                <a:avLst/>
                <a:gdLst/>
                <a:ahLst/>
                <a:cxnLst/>
                <a:rect l="l" t="t" r="r" b="b"/>
                <a:pathLst>
                  <a:path w="9680" h="5692" fill="none" extrusionOk="0">
                    <a:moveTo>
                      <a:pt x="9680" y="2846"/>
                    </a:moveTo>
                    <a:cubicBezTo>
                      <a:pt x="9680" y="4418"/>
                      <a:pt x="7513" y="5692"/>
                      <a:pt x="4834" y="5692"/>
                    </a:cubicBezTo>
                    <a:cubicBezTo>
                      <a:pt x="2167" y="5692"/>
                      <a:pt x="0" y="4418"/>
                      <a:pt x="0" y="2846"/>
                    </a:cubicBezTo>
                    <a:cubicBezTo>
                      <a:pt x="0" y="1275"/>
                      <a:pt x="2167" y="1"/>
                      <a:pt x="4834" y="1"/>
                    </a:cubicBezTo>
                    <a:cubicBezTo>
                      <a:pt x="7513" y="1"/>
                      <a:pt x="9680" y="1275"/>
                      <a:pt x="9680" y="2846"/>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167187" y="4348883"/>
                <a:ext cx="318867" cy="33"/>
              </a:xfrm>
              <a:custGeom>
                <a:avLst/>
                <a:gdLst/>
                <a:ahLst/>
                <a:cxnLst/>
                <a:rect l="l" t="t" r="r" b="b"/>
                <a:pathLst>
                  <a:path w="9692" h="1" fill="none" extrusionOk="0">
                    <a:moveTo>
                      <a:pt x="0" y="0"/>
                    </a:moveTo>
                    <a:lnTo>
                      <a:pt x="9692" y="0"/>
                    </a:lnTo>
                  </a:path>
                </a:pathLst>
              </a:custGeom>
              <a:solidFill>
                <a:schemeClr val="accent4"/>
              </a:solidFill>
              <a:ln w="68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8" name="Google Shape;348;p18"/>
            <p:cNvCxnSpPr/>
            <p:nvPr/>
          </p:nvCxnSpPr>
          <p:spPr>
            <a:xfrm flipH="1">
              <a:off x="2393275" y="38393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49" name="Google Shape;349;p18"/>
          <p:cNvGrpSpPr/>
          <p:nvPr/>
        </p:nvGrpSpPr>
        <p:grpSpPr>
          <a:xfrm>
            <a:off x="5949922" y="2750685"/>
            <a:ext cx="1405816" cy="475964"/>
            <a:chOff x="5949922" y="2750685"/>
            <a:chExt cx="1405816" cy="475964"/>
          </a:xfrm>
        </p:grpSpPr>
        <p:grpSp>
          <p:nvGrpSpPr>
            <p:cNvPr id="350" name="Google Shape;350;p18"/>
            <p:cNvGrpSpPr/>
            <p:nvPr/>
          </p:nvGrpSpPr>
          <p:grpSpPr>
            <a:xfrm>
              <a:off x="6879773" y="2750685"/>
              <a:ext cx="475964" cy="475964"/>
              <a:chOff x="6574973" y="2683684"/>
              <a:chExt cx="475964" cy="475964"/>
            </a:xfrm>
          </p:grpSpPr>
          <p:sp>
            <p:nvSpPr>
              <p:cNvPr id="351" name="Google Shape;351;p18"/>
              <p:cNvSpPr/>
              <p:nvPr/>
            </p:nvSpPr>
            <p:spPr>
              <a:xfrm>
                <a:off x="6574973" y="2683684"/>
                <a:ext cx="475964" cy="475964"/>
              </a:xfrm>
              <a:custGeom>
                <a:avLst/>
                <a:gdLst/>
                <a:ahLst/>
                <a:cxnLst/>
                <a:rect l="l" t="t" r="r" b="b"/>
                <a:pathLst>
                  <a:path w="14467" h="14467" extrusionOk="0">
                    <a:moveTo>
                      <a:pt x="7228" y="1"/>
                    </a:moveTo>
                    <a:cubicBezTo>
                      <a:pt x="3239" y="1"/>
                      <a:pt x="1" y="3239"/>
                      <a:pt x="1" y="7228"/>
                    </a:cubicBezTo>
                    <a:cubicBezTo>
                      <a:pt x="1" y="11228"/>
                      <a:pt x="3239" y="14467"/>
                      <a:pt x="7228" y="14467"/>
                    </a:cubicBezTo>
                    <a:cubicBezTo>
                      <a:pt x="11228" y="14467"/>
                      <a:pt x="14467" y="11228"/>
                      <a:pt x="14467" y="7228"/>
                    </a:cubicBezTo>
                    <a:cubicBezTo>
                      <a:pt x="14467" y="3239"/>
                      <a:pt x="11228" y="1"/>
                      <a:pt x="7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6641958" y="2718558"/>
                <a:ext cx="341996" cy="398419"/>
              </a:xfrm>
              <a:custGeom>
                <a:avLst/>
                <a:gdLst/>
                <a:ahLst/>
                <a:cxnLst/>
                <a:rect l="l" t="t" r="r" b="b"/>
                <a:pathLst>
                  <a:path w="10395" h="12110" fill="none" extrusionOk="0">
                    <a:moveTo>
                      <a:pt x="1" y="6049"/>
                    </a:moveTo>
                    <a:cubicBezTo>
                      <a:pt x="5894" y="12109"/>
                      <a:pt x="10395" y="6049"/>
                      <a:pt x="10395" y="6049"/>
                    </a:cubicBezTo>
                    <a:cubicBezTo>
                      <a:pt x="4513" y="0"/>
                      <a:pt x="1" y="6049"/>
                      <a:pt x="1" y="6049"/>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6761055" y="2865851"/>
                <a:ext cx="103832" cy="103832"/>
              </a:xfrm>
              <a:custGeom>
                <a:avLst/>
                <a:gdLst/>
                <a:ahLst/>
                <a:cxnLst/>
                <a:rect l="l" t="t" r="r" b="b"/>
                <a:pathLst>
                  <a:path w="3156" h="3156" fill="none" extrusionOk="0">
                    <a:moveTo>
                      <a:pt x="3155" y="1572"/>
                    </a:moveTo>
                    <a:cubicBezTo>
                      <a:pt x="3155" y="2441"/>
                      <a:pt x="2441" y="3155"/>
                      <a:pt x="1572" y="3155"/>
                    </a:cubicBezTo>
                    <a:cubicBezTo>
                      <a:pt x="703" y="3155"/>
                      <a:pt x="0" y="2441"/>
                      <a:pt x="0" y="1572"/>
                    </a:cubicBezTo>
                    <a:cubicBezTo>
                      <a:pt x="0" y="703"/>
                      <a:pt x="703" y="0"/>
                      <a:pt x="1572" y="0"/>
                    </a:cubicBezTo>
                    <a:cubicBezTo>
                      <a:pt x="2441" y="0"/>
                      <a:pt x="3155" y="703"/>
                      <a:pt x="3155" y="1572"/>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685451" y="2801203"/>
                <a:ext cx="240532" cy="240170"/>
              </a:xfrm>
              <a:custGeom>
                <a:avLst/>
                <a:gdLst/>
                <a:ahLst/>
                <a:cxnLst/>
                <a:rect l="l" t="t" r="r" b="b"/>
                <a:pathLst>
                  <a:path w="7311" h="7300" fill="none" extrusionOk="0">
                    <a:moveTo>
                      <a:pt x="7311" y="1"/>
                    </a:moveTo>
                    <a:lnTo>
                      <a:pt x="0" y="7299"/>
                    </a:lnTo>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5" name="Google Shape;355;p18"/>
            <p:cNvCxnSpPr/>
            <p:nvPr/>
          </p:nvCxnSpPr>
          <p:spPr>
            <a:xfrm>
              <a:off x="5949922" y="2938250"/>
              <a:ext cx="784200" cy="0"/>
            </a:xfrm>
            <a:prstGeom prst="straightConnector1">
              <a:avLst/>
            </a:prstGeom>
            <a:noFill/>
            <a:ln w="9525" cap="flat" cmpd="sng">
              <a:solidFill>
                <a:schemeClr val="dk1"/>
              </a:solidFill>
              <a:prstDash val="solid"/>
              <a:round/>
              <a:headEnd type="none" w="med" len="med"/>
              <a:tailEnd type="oval" w="med" len="med"/>
            </a:ln>
          </p:spPr>
        </p:cxnSp>
      </p:grpSp>
      <p:grpSp>
        <p:nvGrpSpPr>
          <p:cNvPr id="356" name="Google Shape;356;p18"/>
          <p:cNvGrpSpPr/>
          <p:nvPr/>
        </p:nvGrpSpPr>
        <p:grpSpPr>
          <a:xfrm>
            <a:off x="1783263" y="2752248"/>
            <a:ext cx="1403521" cy="472839"/>
            <a:chOff x="1783263" y="2752248"/>
            <a:chExt cx="1403521" cy="472839"/>
          </a:xfrm>
        </p:grpSpPr>
        <p:grpSp>
          <p:nvGrpSpPr>
            <p:cNvPr id="357" name="Google Shape;357;p18"/>
            <p:cNvGrpSpPr/>
            <p:nvPr/>
          </p:nvGrpSpPr>
          <p:grpSpPr>
            <a:xfrm>
              <a:off x="1783263" y="2752248"/>
              <a:ext cx="473201" cy="472839"/>
              <a:chOff x="2088063" y="2683289"/>
              <a:chExt cx="473201" cy="472839"/>
            </a:xfrm>
          </p:grpSpPr>
          <p:sp>
            <p:nvSpPr>
              <p:cNvPr id="358" name="Google Shape;358;p18"/>
              <p:cNvSpPr/>
              <p:nvPr/>
            </p:nvSpPr>
            <p:spPr>
              <a:xfrm>
                <a:off x="2088063" y="2683289"/>
                <a:ext cx="473201" cy="472839"/>
              </a:xfrm>
              <a:custGeom>
                <a:avLst/>
                <a:gdLst/>
                <a:ahLst/>
                <a:cxnLst/>
                <a:rect l="l" t="t" r="r" b="b"/>
                <a:pathLst>
                  <a:path w="14383" h="14372" extrusionOk="0">
                    <a:moveTo>
                      <a:pt x="7191" y="1"/>
                    </a:moveTo>
                    <a:cubicBezTo>
                      <a:pt x="3227" y="1"/>
                      <a:pt x="0" y="3216"/>
                      <a:pt x="0" y="7180"/>
                    </a:cubicBezTo>
                    <a:cubicBezTo>
                      <a:pt x="0" y="11157"/>
                      <a:pt x="3227" y="14372"/>
                      <a:pt x="7191" y="14372"/>
                    </a:cubicBezTo>
                    <a:cubicBezTo>
                      <a:pt x="11168" y="14372"/>
                      <a:pt x="14383" y="11157"/>
                      <a:pt x="14383" y="7180"/>
                    </a:cubicBezTo>
                    <a:cubicBezTo>
                      <a:pt x="14383" y="3216"/>
                      <a:pt x="11168" y="1"/>
                      <a:pt x="7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2166003" y="2758499"/>
                <a:ext cx="319262" cy="319294"/>
              </a:xfrm>
              <a:custGeom>
                <a:avLst/>
                <a:gdLst/>
                <a:ahLst/>
                <a:cxnLst/>
                <a:rect l="l" t="t" r="r" b="b"/>
                <a:pathLst>
                  <a:path w="9704" h="9705" fill="none" extrusionOk="0">
                    <a:moveTo>
                      <a:pt x="9442" y="3870"/>
                    </a:moveTo>
                    <a:lnTo>
                      <a:pt x="8478" y="3501"/>
                    </a:lnTo>
                    <a:cubicBezTo>
                      <a:pt x="8442" y="3406"/>
                      <a:pt x="8418" y="3335"/>
                      <a:pt x="8370" y="3263"/>
                    </a:cubicBezTo>
                    <a:lnTo>
                      <a:pt x="8787" y="2311"/>
                    </a:lnTo>
                    <a:cubicBezTo>
                      <a:pt x="8859" y="2144"/>
                      <a:pt x="8811" y="1965"/>
                      <a:pt x="8692" y="1846"/>
                    </a:cubicBezTo>
                    <a:lnTo>
                      <a:pt x="7859" y="1013"/>
                    </a:lnTo>
                    <a:cubicBezTo>
                      <a:pt x="7739" y="894"/>
                      <a:pt x="7549" y="846"/>
                      <a:pt x="7406" y="918"/>
                    </a:cubicBezTo>
                    <a:lnTo>
                      <a:pt x="6454" y="1334"/>
                    </a:lnTo>
                    <a:cubicBezTo>
                      <a:pt x="6370" y="1311"/>
                      <a:pt x="6287" y="1263"/>
                      <a:pt x="6215" y="1239"/>
                    </a:cubicBezTo>
                    <a:lnTo>
                      <a:pt x="5834" y="263"/>
                    </a:lnTo>
                    <a:cubicBezTo>
                      <a:pt x="5775" y="108"/>
                      <a:pt x="5620" y="1"/>
                      <a:pt x="5453" y="1"/>
                    </a:cubicBezTo>
                    <a:lnTo>
                      <a:pt x="4263" y="1"/>
                    </a:lnTo>
                    <a:cubicBezTo>
                      <a:pt x="4084" y="1"/>
                      <a:pt x="3929" y="108"/>
                      <a:pt x="3870" y="263"/>
                    </a:cubicBezTo>
                    <a:lnTo>
                      <a:pt x="3501" y="1239"/>
                    </a:lnTo>
                    <a:cubicBezTo>
                      <a:pt x="3406" y="1263"/>
                      <a:pt x="3334" y="1299"/>
                      <a:pt x="3263" y="1334"/>
                    </a:cubicBezTo>
                    <a:lnTo>
                      <a:pt x="2310" y="918"/>
                    </a:lnTo>
                    <a:cubicBezTo>
                      <a:pt x="2144" y="846"/>
                      <a:pt x="1965" y="894"/>
                      <a:pt x="1846" y="1013"/>
                    </a:cubicBezTo>
                    <a:lnTo>
                      <a:pt x="1012" y="1846"/>
                    </a:lnTo>
                    <a:cubicBezTo>
                      <a:pt x="893" y="1965"/>
                      <a:pt x="846" y="2156"/>
                      <a:pt x="929" y="2311"/>
                    </a:cubicBezTo>
                    <a:lnTo>
                      <a:pt x="1346" y="3263"/>
                    </a:lnTo>
                    <a:cubicBezTo>
                      <a:pt x="1310" y="3335"/>
                      <a:pt x="1262" y="3430"/>
                      <a:pt x="1239" y="3501"/>
                    </a:cubicBezTo>
                    <a:lnTo>
                      <a:pt x="274" y="3870"/>
                    </a:lnTo>
                    <a:cubicBezTo>
                      <a:pt x="108" y="3930"/>
                      <a:pt x="0" y="4097"/>
                      <a:pt x="0" y="4263"/>
                    </a:cubicBezTo>
                    <a:lnTo>
                      <a:pt x="0" y="5454"/>
                    </a:lnTo>
                    <a:cubicBezTo>
                      <a:pt x="0" y="5633"/>
                      <a:pt x="108" y="5775"/>
                      <a:pt x="274" y="5835"/>
                    </a:cubicBezTo>
                    <a:lnTo>
                      <a:pt x="1239" y="6204"/>
                    </a:lnTo>
                    <a:cubicBezTo>
                      <a:pt x="1262" y="6299"/>
                      <a:pt x="1298" y="6371"/>
                      <a:pt x="1346" y="6442"/>
                    </a:cubicBezTo>
                    <a:lnTo>
                      <a:pt x="929" y="7395"/>
                    </a:lnTo>
                    <a:cubicBezTo>
                      <a:pt x="846" y="7561"/>
                      <a:pt x="893" y="7740"/>
                      <a:pt x="1012" y="7859"/>
                    </a:cubicBezTo>
                    <a:lnTo>
                      <a:pt x="1846" y="8692"/>
                    </a:lnTo>
                    <a:cubicBezTo>
                      <a:pt x="1965" y="8812"/>
                      <a:pt x="2155" y="8859"/>
                      <a:pt x="2310" y="8788"/>
                    </a:cubicBezTo>
                    <a:lnTo>
                      <a:pt x="3263" y="8371"/>
                    </a:lnTo>
                    <a:cubicBezTo>
                      <a:pt x="3334" y="8395"/>
                      <a:pt x="3429" y="8442"/>
                      <a:pt x="3501" y="8466"/>
                    </a:cubicBezTo>
                    <a:lnTo>
                      <a:pt x="3870" y="9443"/>
                    </a:lnTo>
                    <a:cubicBezTo>
                      <a:pt x="3929" y="9597"/>
                      <a:pt x="4096" y="9704"/>
                      <a:pt x="4263" y="9704"/>
                    </a:cubicBezTo>
                    <a:lnTo>
                      <a:pt x="5453" y="9704"/>
                    </a:lnTo>
                    <a:cubicBezTo>
                      <a:pt x="5632" y="9704"/>
                      <a:pt x="5775" y="9597"/>
                      <a:pt x="5834" y="9443"/>
                    </a:cubicBezTo>
                    <a:lnTo>
                      <a:pt x="6215" y="8466"/>
                    </a:lnTo>
                    <a:cubicBezTo>
                      <a:pt x="6299" y="8442"/>
                      <a:pt x="6370" y="8407"/>
                      <a:pt x="6454" y="8371"/>
                    </a:cubicBezTo>
                    <a:lnTo>
                      <a:pt x="7406" y="8788"/>
                    </a:lnTo>
                    <a:cubicBezTo>
                      <a:pt x="7561" y="8859"/>
                      <a:pt x="7739" y="8812"/>
                      <a:pt x="7859" y="8692"/>
                    </a:cubicBezTo>
                    <a:lnTo>
                      <a:pt x="8692" y="7859"/>
                    </a:lnTo>
                    <a:cubicBezTo>
                      <a:pt x="8811" y="7740"/>
                      <a:pt x="8859" y="7549"/>
                      <a:pt x="8787" y="7395"/>
                    </a:cubicBezTo>
                    <a:lnTo>
                      <a:pt x="8370" y="6442"/>
                    </a:lnTo>
                    <a:cubicBezTo>
                      <a:pt x="8394" y="6371"/>
                      <a:pt x="8442" y="6287"/>
                      <a:pt x="8478" y="6204"/>
                    </a:cubicBezTo>
                    <a:lnTo>
                      <a:pt x="9442" y="5835"/>
                    </a:lnTo>
                    <a:cubicBezTo>
                      <a:pt x="9609" y="5775"/>
                      <a:pt x="9704" y="5609"/>
                      <a:pt x="9704" y="5454"/>
                    </a:cubicBezTo>
                    <a:lnTo>
                      <a:pt x="9704" y="4263"/>
                    </a:lnTo>
                    <a:cubicBezTo>
                      <a:pt x="9704" y="4097"/>
                      <a:pt x="9609" y="3930"/>
                      <a:pt x="9442" y="3870"/>
                    </a:cubicBezTo>
                    <a:close/>
                  </a:path>
                </a:pathLst>
              </a:custGeom>
              <a:solidFill>
                <a:schemeClr val="accent3"/>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2255326" y="2850158"/>
                <a:ext cx="139068" cy="139101"/>
              </a:xfrm>
              <a:custGeom>
                <a:avLst/>
                <a:gdLst/>
                <a:ahLst/>
                <a:cxnLst/>
                <a:rect l="l" t="t" r="r" b="b"/>
                <a:pathLst>
                  <a:path w="4227" h="4228" fill="none" extrusionOk="0">
                    <a:moveTo>
                      <a:pt x="4227" y="2108"/>
                    </a:moveTo>
                    <a:cubicBezTo>
                      <a:pt x="4227" y="3275"/>
                      <a:pt x="3274" y="4228"/>
                      <a:pt x="2107" y="4228"/>
                    </a:cubicBezTo>
                    <a:cubicBezTo>
                      <a:pt x="941" y="4228"/>
                      <a:pt x="0" y="3275"/>
                      <a:pt x="0" y="2108"/>
                    </a:cubicBezTo>
                    <a:cubicBezTo>
                      <a:pt x="0" y="942"/>
                      <a:pt x="941" y="1"/>
                      <a:pt x="2107" y="1"/>
                    </a:cubicBezTo>
                    <a:cubicBezTo>
                      <a:pt x="3274" y="1"/>
                      <a:pt x="4227" y="942"/>
                      <a:pt x="4227" y="2108"/>
                    </a:cubicBezTo>
                    <a:close/>
                  </a:path>
                </a:pathLst>
              </a:custGeom>
              <a:solidFill>
                <a:schemeClr val="accent3"/>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1" name="Google Shape;361;p18"/>
            <p:cNvCxnSpPr/>
            <p:nvPr/>
          </p:nvCxnSpPr>
          <p:spPr>
            <a:xfrm rot="10800000">
              <a:off x="2402584" y="2938250"/>
              <a:ext cx="784200" cy="0"/>
            </a:xfrm>
            <a:prstGeom prst="straightConnector1">
              <a:avLst/>
            </a:prstGeom>
            <a:noFill/>
            <a:ln w="9525" cap="flat" cmpd="sng">
              <a:solidFill>
                <a:schemeClr val="dk1"/>
              </a:solidFill>
              <a:prstDash val="solid"/>
              <a:round/>
              <a:headEnd type="none" w="med" len="med"/>
              <a:tailEnd type="oval" w="med" len="med"/>
            </a:ln>
          </p:spPr>
        </p:cxnSp>
      </p:grpSp>
      <p:sp>
        <p:nvSpPr>
          <p:cNvPr id="4" name="Google Shape;305;p18">
            <a:extLst>
              <a:ext uri="{FF2B5EF4-FFF2-40B4-BE49-F238E27FC236}">
                <a16:creationId xmlns:a16="http://schemas.microsoft.com/office/drawing/2014/main" id="{EF62ACEF-D18A-66C6-62E7-FF9140EEB5C0}"/>
              </a:ext>
            </a:extLst>
          </p:cNvPr>
          <p:cNvSpPr txBox="1"/>
          <p:nvPr/>
        </p:nvSpPr>
        <p:spPr>
          <a:xfrm>
            <a:off x="680228" y="2795906"/>
            <a:ext cx="1102822" cy="432093"/>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2000" b="1" dirty="0">
                <a:solidFill>
                  <a:schemeClr val="dk1"/>
                </a:solidFill>
                <a:latin typeface="Fira Sans"/>
                <a:ea typeface="Fira Sans"/>
                <a:cs typeface="Fira Sans"/>
                <a:sym typeface="Fira Sans"/>
              </a:rPr>
              <a:t>Control</a:t>
            </a:r>
            <a:endParaRPr sz="2000" b="1" dirty="0">
              <a:solidFill>
                <a:schemeClr val="dk1"/>
              </a:solidFill>
              <a:latin typeface="Fira Sans"/>
              <a:ea typeface="Fira Sans"/>
              <a:cs typeface="Fira Sans"/>
              <a:sym typeface="Fira Sans"/>
            </a:endParaRPr>
          </a:p>
        </p:txBody>
      </p:sp>
      <p:sp>
        <p:nvSpPr>
          <p:cNvPr id="5" name="Google Shape;305;p18">
            <a:extLst>
              <a:ext uri="{FF2B5EF4-FFF2-40B4-BE49-F238E27FC236}">
                <a16:creationId xmlns:a16="http://schemas.microsoft.com/office/drawing/2014/main" id="{7210FEE9-0FE3-69F3-8E3A-0E07CAB89BB0}"/>
              </a:ext>
            </a:extLst>
          </p:cNvPr>
          <p:cNvSpPr txBox="1"/>
          <p:nvPr/>
        </p:nvSpPr>
        <p:spPr>
          <a:xfrm>
            <a:off x="371707" y="4222398"/>
            <a:ext cx="1672453" cy="242404"/>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2000" b="1" dirty="0">
                <a:solidFill>
                  <a:schemeClr val="dk1"/>
                </a:solidFill>
                <a:latin typeface="Fira Sans"/>
                <a:ea typeface="Fira Sans"/>
                <a:cs typeface="Fira Sans"/>
                <a:sym typeface="Fira Sans"/>
              </a:rPr>
              <a:t>Community</a:t>
            </a:r>
            <a:endParaRPr sz="2000" b="1" dirty="0">
              <a:solidFill>
                <a:schemeClr val="dk1"/>
              </a:solidFill>
              <a:latin typeface="Fira Sans"/>
              <a:ea typeface="Fira Sans"/>
              <a:cs typeface="Fira Sans"/>
              <a:sym typeface="Fira Sans"/>
            </a:endParaRPr>
          </a:p>
        </p:txBody>
      </p:sp>
      <p:sp>
        <p:nvSpPr>
          <p:cNvPr id="6" name="Google Shape;305;p18">
            <a:extLst>
              <a:ext uri="{FF2B5EF4-FFF2-40B4-BE49-F238E27FC236}">
                <a16:creationId xmlns:a16="http://schemas.microsoft.com/office/drawing/2014/main" id="{BEF0415A-744F-BCD5-805A-88B31A6F7BD6}"/>
              </a:ext>
            </a:extLst>
          </p:cNvPr>
          <p:cNvSpPr txBox="1"/>
          <p:nvPr/>
        </p:nvSpPr>
        <p:spPr>
          <a:xfrm>
            <a:off x="7450352" y="1444798"/>
            <a:ext cx="1529246" cy="389404"/>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000" b="1" dirty="0">
                <a:solidFill>
                  <a:schemeClr val="dk1"/>
                </a:solidFill>
                <a:latin typeface="Fira Sans"/>
                <a:ea typeface="Fira Sans"/>
                <a:cs typeface="Fira Sans"/>
                <a:sym typeface="Fira Sans"/>
              </a:rPr>
              <a:t>Training</a:t>
            </a:r>
            <a:endParaRPr sz="2000" b="1" dirty="0">
              <a:solidFill>
                <a:schemeClr val="dk1"/>
              </a:solidFill>
              <a:latin typeface="Fira Sans"/>
              <a:ea typeface="Fira Sans"/>
              <a:cs typeface="Fira Sans"/>
              <a:sym typeface="Fira Sans"/>
            </a:endParaRPr>
          </a:p>
        </p:txBody>
      </p:sp>
      <p:sp>
        <p:nvSpPr>
          <p:cNvPr id="7" name="Google Shape;305;p18">
            <a:extLst>
              <a:ext uri="{FF2B5EF4-FFF2-40B4-BE49-F238E27FC236}">
                <a16:creationId xmlns:a16="http://schemas.microsoft.com/office/drawing/2014/main" id="{89A2C148-E597-A687-F178-8D559595FA96}"/>
              </a:ext>
            </a:extLst>
          </p:cNvPr>
          <p:cNvSpPr txBox="1"/>
          <p:nvPr/>
        </p:nvSpPr>
        <p:spPr>
          <a:xfrm>
            <a:off x="7451214" y="2884568"/>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000" b="1" dirty="0">
                <a:solidFill>
                  <a:schemeClr val="dk1"/>
                </a:solidFill>
                <a:latin typeface="Fira Sans"/>
                <a:ea typeface="Fira Sans"/>
                <a:cs typeface="Fira Sans"/>
                <a:sym typeface="Fira Sans"/>
              </a:rPr>
              <a:t>Privacy</a:t>
            </a:r>
            <a:endParaRPr sz="2000" b="1" dirty="0">
              <a:solidFill>
                <a:schemeClr val="dk1"/>
              </a:solidFill>
              <a:latin typeface="Fira Sans"/>
              <a:ea typeface="Fira Sans"/>
              <a:cs typeface="Fira Sans"/>
              <a:sym typeface="Fira Sans"/>
            </a:endParaRPr>
          </a:p>
        </p:txBody>
      </p:sp>
      <p:sp>
        <p:nvSpPr>
          <p:cNvPr id="8" name="Google Shape;305;p18">
            <a:extLst>
              <a:ext uri="{FF2B5EF4-FFF2-40B4-BE49-F238E27FC236}">
                <a16:creationId xmlns:a16="http://schemas.microsoft.com/office/drawing/2014/main" id="{CB760D37-ADE2-7EB8-D94D-E4D297327AA0}"/>
              </a:ext>
            </a:extLst>
          </p:cNvPr>
          <p:cNvSpPr txBox="1"/>
          <p:nvPr/>
        </p:nvSpPr>
        <p:spPr>
          <a:xfrm>
            <a:off x="7450352" y="4091450"/>
            <a:ext cx="1600029" cy="5043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000" b="1" dirty="0">
                <a:solidFill>
                  <a:schemeClr val="dk1"/>
                </a:solidFill>
                <a:latin typeface="Fira Sans"/>
                <a:ea typeface="Fira Sans"/>
                <a:cs typeface="Fira Sans"/>
                <a:sym typeface="Fira Sans"/>
              </a:rPr>
              <a:t>Stability</a:t>
            </a:r>
            <a:endParaRPr sz="2000" b="1" dirty="0">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305" name="Google Shape;305;p18"/>
          <p:cNvSpPr txBox="1"/>
          <p:nvPr/>
        </p:nvSpPr>
        <p:spPr>
          <a:xfrm>
            <a:off x="2212630" y="2033453"/>
            <a:ext cx="4921557" cy="76102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6000" b="1" dirty="0">
                <a:solidFill>
                  <a:schemeClr val="dk1"/>
                </a:solidFill>
                <a:latin typeface="Fira Sans"/>
                <a:ea typeface="Fira Sans"/>
                <a:cs typeface="Fira Sans"/>
                <a:sym typeface="Fira Sans"/>
              </a:rPr>
              <a:t>Security</a:t>
            </a:r>
            <a:endParaRPr sz="6000" b="1" dirty="0">
              <a:solidFill>
                <a:schemeClr val="dk1"/>
              </a:solidFill>
              <a:latin typeface="Fira Sans"/>
              <a:ea typeface="Fira Sans"/>
              <a:cs typeface="Fira Sans"/>
              <a:sym typeface="Fira Sans"/>
            </a:endParaRPr>
          </a:p>
        </p:txBody>
      </p:sp>
      <p:grpSp>
        <p:nvGrpSpPr>
          <p:cNvPr id="328" name="Google Shape;328;p18"/>
          <p:cNvGrpSpPr/>
          <p:nvPr/>
        </p:nvGrpSpPr>
        <p:grpSpPr>
          <a:xfrm>
            <a:off x="5217824" y="1532615"/>
            <a:ext cx="1807476" cy="1807474"/>
            <a:chOff x="2088820" y="1390650"/>
            <a:chExt cx="475964" cy="475964"/>
          </a:xfrm>
        </p:grpSpPr>
        <p:sp>
          <p:nvSpPr>
            <p:cNvPr id="329" name="Google Shape;329;p18"/>
            <p:cNvSpPr/>
            <p:nvPr/>
          </p:nvSpPr>
          <p:spPr>
            <a:xfrm>
              <a:off x="2088820"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8"/>
            <p:cNvSpPr/>
            <p:nvPr/>
          </p:nvSpPr>
          <p:spPr>
            <a:xfrm>
              <a:off x="2202423" y="1609599"/>
              <a:ext cx="248395" cy="170060"/>
            </a:xfrm>
            <a:custGeom>
              <a:avLst/>
              <a:gdLst/>
              <a:ahLst/>
              <a:cxnLst/>
              <a:rect l="l" t="t" r="r" b="b"/>
              <a:pathLst>
                <a:path w="7550" h="5169" fill="none" extrusionOk="0">
                  <a:moveTo>
                    <a:pt x="7049" y="5168"/>
                  </a:moveTo>
                  <a:lnTo>
                    <a:pt x="489" y="5168"/>
                  </a:lnTo>
                  <a:cubicBezTo>
                    <a:pt x="215" y="5168"/>
                    <a:pt x="1" y="4954"/>
                    <a:pt x="1" y="4680"/>
                  </a:cubicBezTo>
                  <a:lnTo>
                    <a:pt x="1" y="501"/>
                  </a:lnTo>
                  <a:cubicBezTo>
                    <a:pt x="1" y="227"/>
                    <a:pt x="215" y="1"/>
                    <a:pt x="489" y="1"/>
                  </a:cubicBezTo>
                  <a:lnTo>
                    <a:pt x="7049" y="1"/>
                  </a:lnTo>
                  <a:cubicBezTo>
                    <a:pt x="7323" y="1"/>
                    <a:pt x="7549" y="227"/>
                    <a:pt x="7549" y="501"/>
                  </a:cubicBezTo>
                  <a:lnTo>
                    <a:pt x="7549" y="4680"/>
                  </a:lnTo>
                  <a:cubicBezTo>
                    <a:pt x="7549" y="4966"/>
                    <a:pt x="7323" y="5168"/>
                    <a:pt x="7049" y="5168"/>
                  </a:cubicBezTo>
                  <a:close/>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243943" y="1477210"/>
              <a:ext cx="164566" cy="133212"/>
            </a:xfrm>
            <a:custGeom>
              <a:avLst/>
              <a:gdLst/>
              <a:ahLst/>
              <a:cxnLst/>
              <a:rect l="l" t="t" r="r" b="b"/>
              <a:pathLst>
                <a:path w="5002" h="4049" fill="none" extrusionOk="0">
                  <a:moveTo>
                    <a:pt x="5001" y="4049"/>
                  </a:moveTo>
                  <a:lnTo>
                    <a:pt x="5001" y="2501"/>
                  </a:lnTo>
                  <a:cubicBezTo>
                    <a:pt x="5001" y="1120"/>
                    <a:pt x="3882" y="1"/>
                    <a:pt x="2501" y="1"/>
                  </a:cubicBezTo>
                  <a:lnTo>
                    <a:pt x="2501" y="1"/>
                  </a:lnTo>
                  <a:cubicBezTo>
                    <a:pt x="1120" y="1"/>
                    <a:pt x="1" y="1120"/>
                    <a:pt x="1" y="2501"/>
                  </a:cubicBezTo>
                  <a:lnTo>
                    <a:pt x="1" y="4049"/>
                  </a:lnTo>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03492" y="1655824"/>
              <a:ext cx="45468" cy="78006"/>
            </a:xfrm>
            <a:custGeom>
              <a:avLst/>
              <a:gdLst/>
              <a:ahLst/>
              <a:cxnLst/>
              <a:rect l="l" t="t" r="r" b="b"/>
              <a:pathLst>
                <a:path w="1382" h="2371" extrusionOk="0">
                  <a:moveTo>
                    <a:pt x="691" y="1"/>
                  </a:moveTo>
                  <a:cubicBezTo>
                    <a:pt x="298" y="1"/>
                    <a:pt x="0" y="299"/>
                    <a:pt x="0" y="680"/>
                  </a:cubicBezTo>
                  <a:cubicBezTo>
                    <a:pt x="0" y="953"/>
                    <a:pt x="155" y="1180"/>
                    <a:pt x="381" y="1299"/>
                  </a:cubicBezTo>
                  <a:lnTo>
                    <a:pt x="84" y="2370"/>
                  </a:lnTo>
                  <a:lnTo>
                    <a:pt x="1286" y="2370"/>
                  </a:lnTo>
                  <a:lnTo>
                    <a:pt x="1001" y="1299"/>
                  </a:lnTo>
                  <a:cubicBezTo>
                    <a:pt x="1227" y="1180"/>
                    <a:pt x="1382" y="953"/>
                    <a:pt x="1382" y="680"/>
                  </a:cubicBezTo>
                  <a:cubicBezTo>
                    <a:pt x="1382" y="310"/>
                    <a:pt x="1084" y="1"/>
                    <a:pt x="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22499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20"/>
          <p:cNvGraphicFramePr/>
          <p:nvPr>
            <p:extLst>
              <p:ext uri="{D42A27DB-BD31-4B8C-83A1-F6EECF244321}">
                <p14:modId xmlns:p14="http://schemas.microsoft.com/office/powerpoint/2010/main" val="1286522528"/>
              </p:ext>
            </p:extLst>
          </p:nvPr>
        </p:nvGraphicFramePr>
        <p:xfrm>
          <a:off x="4729175" y="1240700"/>
          <a:ext cx="3957875" cy="3465250"/>
        </p:xfrm>
        <a:graphic>
          <a:graphicData uri="http://schemas.openxmlformats.org/drawingml/2006/table">
            <a:tbl>
              <a:tblPr>
                <a:noFill/>
                <a:effectLst>
                  <a:outerShdw blurRad="50800" dist="38100" dir="2700000" algn="tl" rotWithShape="0">
                    <a:prstClr val="black">
                      <a:alpha val="40000"/>
                    </a:prstClr>
                  </a:outerShdw>
                </a:effectLst>
                <a:tableStyleId>{8B24C1BB-FC15-42C9-900F-19D2DCCA8813}</a:tableStyleId>
              </a:tblPr>
              <a:tblGrid>
                <a:gridCol w="1662650">
                  <a:extLst>
                    <a:ext uri="{9D8B030D-6E8A-4147-A177-3AD203B41FA5}">
                      <a16:colId xmlns:a16="http://schemas.microsoft.com/office/drawing/2014/main" val="20000"/>
                    </a:ext>
                  </a:extLst>
                </a:gridCol>
                <a:gridCol w="2295225">
                  <a:extLst>
                    <a:ext uri="{9D8B030D-6E8A-4147-A177-3AD203B41FA5}">
                      <a16:colId xmlns:a16="http://schemas.microsoft.com/office/drawing/2014/main" val="20001"/>
                    </a:ext>
                  </a:extLst>
                </a:gridCol>
              </a:tblGrid>
              <a:tr h="871950">
                <a:tc>
                  <a:txBody>
                    <a:bodyPr/>
                    <a:lstStyle/>
                    <a:p>
                      <a:pPr marL="0" lvl="0" indent="0" algn="l" rtl="0">
                        <a:spcBef>
                          <a:spcPts val="0"/>
                        </a:spcBef>
                        <a:spcAft>
                          <a:spcPts val="0"/>
                        </a:spcAft>
                        <a:buNone/>
                      </a:pPr>
                      <a:r>
                        <a:rPr lang="en" b="1" dirty="0">
                          <a:solidFill>
                            <a:schemeClr val="lt1"/>
                          </a:solidFill>
                          <a:latin typeface="Fira Sans"/>
                          <a:ea typeface="Fira Sans"/>
                          <a:cs typeface="Fira Sans"/>
                          <a:sym typeface="Fira Sans"/>
                        </a:rPr>
                        <a:t>Questions</a:t>
                      </a:r>
                      <a:endParaRPr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r" rtl="0">
                        <a:spcBef>
                          <a:spcPts val="0"/>
                        </a:spcBef>
                        <a:spcAft>
                          <a:spcPts val="0"/>
                        </a:spcAft>
                        <a:buClr>
                          <a:srgbClr val="000000"/>
                        </a:buClr>
                        <a:buSzPts val="1100"/>
                        <a:buFont typeface="Arial"/>
                        <a:buNone/>
                      </a:pPr>
                      <a:r>
                        <a:rPr lang="en" sz="1200" dirty="0">
                          <a:solidFill>
                            <a:srgbClr val="000000"/>
                          </a:solidFill>
                          <a:latin typeface="Fira Sans"/>
                          <a:sym typeface="Fira Sans"/>
                        </a:rPr>
                        <a:t>IS OSS Secure?</a:t>
                      </a:r>
                      <a:endParaRPr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71950">
                <a:tc>
                  <a:txBody>
                    <a:bodyPr/>
                    <a:lstStyle/>
                    <a:p>
                      <a:pPr marL="0" lvl="0" indent="0" algn="l" rtl="0">
                        <a:spcBef>
                          <a:spcPts val="0"/>
                        </a:spcBef>
                        <a:spcAft>
                          <a:spcPts val="0"/>
                        </a:spcAft>
                        <a:buNone/>
                      </a:pPr>
                      <a:r>
                        <a:rPr lang="en" sz="1200" b="1" dirty="0">
                          <a:solidFill>
                            <a:schemeClr val="lt1"/>
                          </a:solidFill>
                          <a:latin typeface="Fira Sans"/>
                          <a:ea typeface="Fira Sans"/>
                          <a:cs typeface="Fira Sans"/>
                          <a:sym typeface="Fira Sans"/>
                        </a:rPr>
                        <a:t>Advantages</a:t>
                      </a:r>
                      <a:endParaRPr sz="1200"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3"/>
                    </a:solidFill>
                  </a:tcPr>
                </a:tc>
                <a:tc>
                  <a:txBody>
                    <a:bodyPr/>
                    <a:lstStyle/>
                    <a:p>
                      <a:pPr marL="0" marR="0" lvl="0" indent="0" algn="r" rtl="0">
                        <a:spcBef>
                          <a:spcPts val="0"/>
                        </a:spcBef>
                        <a:spcAft>
                          <a:spcPts val="0"/>
                        </a:spcAft>
                        <a:buClr>
                          <a:srgbClr val="000000"/>
                        </a:buClr>
                        <a:buSzPts val="1100"/>
                        <a:buFont typeface="Arial"/>
                        <a:buNone/>
                      </a:pPr>
                      <a:r>
                        <a:rPr lang="en-US" sz="1300" dirty="0"/>
                        <a:t>Usability!</a:t>
                      </a:r>
                      <a:endParaRPr sz="1300"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860675">
                <a:tc>
                  <a:txBody>
                    <a:bodyPr/>
                    <a:lstStyle/>
                    <a:p>
                      <a:pPr marL="0" lvl="0" indent="0" algn="l" rtl="0">
                        <a:spcBef>
                          <a:spcPts val="0"/>
                        </a:spcBef>
                        <a:spcAft>
                          <a:spcPts val="0"/>
                        </a:spcAft>
                        <a:buNone/>
                      </a:pPr>
                      <a:r>
                        <a:rPr lang="en" sz="1000" b="1" dirty="0">
                          <a:solidFill>
                            <a:schemeClr val="lt1"/>
                          </a:solidFill>
                          <a:latin typeface="Fira Sans"/>
                          <a:ea typeface="Fira Sans"/>
                          <a:cs typeface="Fira Sans"/>
                          <a:sym typeface="Fira Sans"/>
                        </a:rPr>
                        <a:t>Disadvantages</a:t>
                      </a:r>
                      <a:endParaRPr sz="1000"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marL="0" marR="0" lvl="0" indent="0" algn="r" rtl="0">
                        <a:spcBef>
                          <a:spcPts val="0"/>
                        </a:spcBef>
                        <a:spcAft>
                          <a:spcPts val="0"/>
                        </a:spcAft>
                        <a:buNone/>
                      </a:pPr>
                      <a:r>
                        <a:rPr lang="en" sz="1200" dirty="0">
                          <a:solidFill>
                            <a:srgbClr val="000000"/>
                          </a:solidFill>
                          <a:latin typeface="Fira Sans"/>
                          <a:ea typeface="Fira Sans"/>
                          <a:cs typeface="Fira Sans"/>
                          <a:sym typeface="Fira Sans"/>
                        </a:rPr>
                        <a:t>Where it falls behind?</a:t>
                      </a:r>
                      <a:endParaRPr sz="1200" dirty="0">
                        <a:solidFill>
                          <a:srgbClr val="000000"/>
                        </a:solidFill>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860675">
                <a:tc>
                  <a:txBody>
                    <a:bodyPr/>
                    <a:lstStyle/>
                    <a:p>
                      <a:pPr marL="0" lvl="0" indent="0" algn="l" rtl="0">
                        <a:spcBef>
                          <a:spcPts val="0"/>
                        </a:spcBef>
                        <a:spcAft>
                          <a:spcPts val="0"/>
                        </a:spcAft>
                        <a:buNone/>
                      </a:pPr>
                      <a:r>
                        <a:rPr lang="en" sz="1050" b="1" dirty="0">
                          <a:solidFill>
                            <a:schemeClr val="lt1"/>
                          </a:solidFill>
                          <a:latin typeface="Fira Sans"/>
                          <a:ea typeface="Fira Sans"/>
                          <a:cs typeface="Fira Sans"/>
                          <a:sym typeface="Fira Sans"/>
                        </a:rPr>
                        <a:t>Misconception</a:t>
                      </a:r>
                      <a:endParaRPr sz="1050"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marR="0" lvl="0" indent="0" algn="r" rtl="0">
                        <a:spcBef>
                          <a:spcPts val="0"/>
                        </a:spcBef>
                        <a:spcAft>
                          <a:spcPts val="0"/>
                        </a:spcAft>
                        <a:buNone/>
                      </a:pPr>
                      <a:r>
                        <a:rPr lang="en" sz="1200" dirty="0">
                          <a:solidFill>
                            <a:srgbClr val="000000"/>
                          </a:solidFill>
                          <a:latin typeface="Fira Sans"/>
                          <a:ea typeface="Fira Sans"/>
                          <a:cs typeface="Fira Sans"/>
                          <a:sym typeface="Fira Sans"/>
                        </a:rPr>
                        <a:t>Myth Busters!</a:t>
                      </a:r>
                      <a:endParaRPr sz="1200" dirty="0">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SECURITY</a:t>
            </a:r>
            <a:endParaRPr sz="3000" dirty="0"/>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0"/>
          <p:cNvGrpSpPr/>
          <p:nvPr/>
        </p:nvGrpSpPr>
        <p:grpSpPr>
          <a:xfrm>
            <a:off x="4914756" y="4094403"/>
            <a:ext cx="335187" cy="354348"/>
            <a:chOff x="2792731" y="1613553"/>
            <a:chExt cx="335187" cy="354348"/>
          </a:xfrm>
        </p:grpSpPr>
        <p:sp>
          <p:nvSpPr>
            <p:cNvPr id="465" name="Google Shape;465;p20"/>
            <p:cNvSpPr/>
            <p:nvPr/>
          </p:nvSpPr>
          <p:spPr>
            <a:xfrm>
              <a:off x="2792731" y="1613553"/>
              <a:ext cx="334793" cy="354348"/>
            </a:xfrm>
            <a:custGeom>
              <a:avLst/>
              <a:gdLst/>
              <a:ahLst/>
              <a:cxnLst/>
              <a:rect l="l" t="t" r="r" b="b"/>
              <a:pathLst>
                <a:path w="10204" h="10800" extrusionOk="0">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960685" y="1613553"/>
              <a:ext cx="167233" cy="353954"/>
            </a:xfrm>
            <a:custGeom>
              <a:avLst/>
              <a:gdLst/>
              <a:ahLst/>
              <a:cxnLst/>
              <a:rect l="l" t="t" r="r" b="b"/>
              <a:pathLst>
                <a:path w="5097" h="10788" extrusionOk="0">
                  <a:moveTo>
                    <a:pt x="1" y="0"/>
                  </a:moveTo>
                  <a:lnTo>
                    <a:pt x="1" y="10787"/>
                  </a:lnTo>
                  <a:cubicBezTo>
                    <a:pt x="5097" y="9061"/>
                    <a:pt x="4466" y="1798"/>
                    <a:pt x="4466" y="1798"/>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2830232" y="1632878"/>
              <a:ext cx="260577" cy="315468"/>
            </a:xfrm>
            <a:custGeom>
              <a:avLst/>
              <a:gdLst/>
              <a:ahLst/>
              <a:cxnLst/>
              <a:rect l="l" t="t" r="r" b="b"/>
              <a:pathLst>
                <a:path w="7942" h="9615" extrusionOk="0">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960324" y="1633468"/>
              <a:ext cx="130092" cy="315271"/>
            </a:xfrm>
            <a:custGeom>
              <a:avLst/>
              <a:gdLst/>
              <a:ahLst/>
              <a:cxnLst/>
              <a:rect l="l" t="t" r="r" b="b"/>
              <a:pathLst>
                <a:path w="3965" h="9609" extrusionOk="0">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885320" y="1727830"/>
              <a:ext cx="156668" cy="97479"/>
            </a:xfrm>
            <a:custGeom>
              <a:avLst/>
              <a:gdLst/>
              <a:ahLst/>
              <a:cxnLst/>
              <a:rect l="l" t="t" r="r" b="b"/>
              <a:pathLst>
                <a:path w="4775" h="2971" extrusionOk="0">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2960685" y="1727239"/>
              <a:ext cx="82091" cy="97282"/>
            </a:xfrm>
            <a:custGeom>
              <a:avLst/>
              <a:gdLst/>
              <a:ahLst/>
              <a:cxnLst/>
              <a:rect l="l" t="t" r="r" b="b"/>
              <a:pathLst>
                <a:path w="2502" h="2965" extrusionOk="0">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0"/>
          <p:cNvGrpSpPr/>
          <p:nvPr/>
        </p:nvGrpSpPr>
        <p:grpSpPr>
          <a:xfrm>
            <a:off x="4917478" y="2433244"/>
            <a:ext cx="329740" cy="257854"/>
            <a:chOff x="1631716" y="1217044"/>
            <a:chExt cx="329740" cy="257854"/>
          </a:xfrm>
        </p:grpSpPr>
        <p:sp>
          <p:nvSpPr>
            <p:cNvPr id="472" name="Google Shape;472;p20"/>
            <p:cNvSpPr/>
            <p:nvPr/>
          </p:nvSpPr>
          <p:spPr>
            <a:xfrm>
              <a:off x="1754392" y="1390084"/>
              <a:ext cx="84026" cy="84026"/>
            </a:xfrm>
            <a:custGeom>
              <a:avLst/>
              <a:gdLst/>
              <a:ahLst/>
              <a:cxnLst/>
              <a:rect l="l" t="t" r="r" b="b"/>
              <a:pathLst>
                <a:path w="2561" h="2561" extrusionOk="0">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718465" y="1333060"/>
              <a:ext cx="155880" cy="49707"/>
            </a:xfrm>
            <a:custGeom>
              <a:avLst/>
              <a:gdLst/>
              <a:ahLst/>
              <a:cxnLst/>
              <a:rect l="l" t="t" r="r" b="b"/>
              <a:pathLst>
                <a:path w="4751" h="1515" extrusionOk="0">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74697" y="1274855"/>
              <a:ext cx="243024" cy="69754"/>
            </a:xfrm>
            <a:custGeom>
              <a:avLst/>
              <a:gdLst/>
              <a:ahLst/>
              <a:cxnLst/>
              <a:rect l="l" t="t" r="r" b="b"/>
              <a:pathLst>
                <a:path w="7407" h="2126" extrusionOk="0">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631716" y="1217437"/>
              <a:ext cx="329740" cy="88751"/>
            </a:xfrm>
            <a:custGeom>
              <a:avLst/>
              <a:gdLst/>
              <a:ahLst/>
              <a:cxnLst/>
              <a:rect l="l" t="t" r="r" b="b"/>
              <a:pathLst>
                <a:path w="10050" h="2705" extrusionOk="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1796586" y="1217044"/>
              <a:ext cx="164477" cy="88718"/>
            </a:xfrm>
            <a:custGeom>
              <a:avLst/>
              <a:gdLst/>
              <a:ahLst/>
              <a:cxnLst/>
              <a:rect l="l" t="t" r="r" b="b"/>
              <a:pathLst>
                <a:path w="5013" h="2704" extrusionOk="0">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796586" y="1274855"/>
              <a:ext cx="120741" cy="69295"/>
            </a:xfrm>
            <a:custGeom>
              <a:avLst/>
              <a:gdLst/>
              <a:ahLst/>
              <a:cxnLst/>
              <a:rect l="l" t="t" r="r" b="b"/>
              <a:pathLst>
                <a:path w="3680" h="2112" extrusionOk="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96586" y="1332666"/>
              <a:ext cx="78153" cy="50429"/>
            </a:xfrm>
            <a:custGeom>
              <a:avLst/>
              <a:gdLst/>
              <a:ahLst/>
              <a:cxnLst/>
              <a:rect l="l" t="t" r="r" b="b"/>
              <a:pathLst>
                <a:path w="2382" h="1537" extrusionOk="0">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96586" y="1390871"/>
              <a:ext cx="41833" cy="84026"/>
            </a:xfrm>
            <a:custGeom>
              <a:avLst/>
              <a:gdLst/>
              <a:ahLst/>
              <a:cxnLst/>
              <a:rect l="l" t="t" r="r" b="b"/>
              <a:pathLst>
                <a:path w="1275" h="2561" extrusionOk="0">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0"/>
          <p:cNvGrpSpPr/>
          <p:nvPr/>
        </p:nvGrpSpPr>
        <p:grpSpPr>
          <a:xfrm>
            <a:off x="4899488" y="3224399"/>
            <a:ext cx="365700" cy="336696"/>
            <a:chOff x="723863" y="1904249"/>
            <a:chExt cx="365700" cy="336696"/>
          </a:xfrm>
        </p:grpSpPr>
        <p:sp>
          <p:nvSpPr>
            <p:cNvPr id="481" name="Google Shape;481;p20"/>
            <p:cNvSpPr/>
            <p:nvPr/>
          </p:nvSpPr>
          <p:spPr>
            <a:xfrm>
              <a:off x="723863" y="1904249"/>
              <a:ext cx="365700" cy="336696"/>
            </a:xfrm>
            <a:custGeom>
              <a:avLst/>
              <a:gdLst/>
              <a:ahLst/>
              <a:cxnLst/>
              <a:rect l="l" t="t" r="r" b="b"/>
              <a:pathLst>
                <a:path w="11146" h="10262" extrusionOk="0">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915670" y="1904577"/>
              <a:ext cx="173893" cy="336368"/>
            </a:xfrm>
            <a:custGeom>
              <a:avLst/>
              <a:gdLst/>
              <a:ahLst/>
              <a:cxnLst/>
              <a:rect l="l" t="t" r="r" b="b"/>
              <a:pathLst>
                <a:path w="5300" h="10252" extrusionOk="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20"/>
          <p:cNvGrpSpPr/>
          <p:nvPr/>
        </p:nvGrpSpPr>
        <p:grpSpPr>
          <a:xfrm>
            <a:off x="4905379" y="1488325"/>
            <a:ext cx="353954" cy="353954"/>
            <a:chOff x="3761929" y="1472437"/>
            <a:chExt cx="353954" cy="353954"/>
          </a:xfrm>
        </p:grpSpPr>
        <p:sp>
          <p:nvSpPr>
            <p:cNvPr id="484" name="Google Shape;484;p20"/>
            <p:cNvSpPr/>
            <p:nvPr/>
          </p:nvSpPr>
          <p:spPr>
            <a:xfrm>
              <a:off x="3761929" y="1472437"/>
              <a:ext cx="353954" cy="353954"/>
            </a:xfrm>
            <a:custGeom>
              <a:avLst/>
              <a:gdLst/>
              <a:ahLst/>
              <a:cxnLst/>
              <a:rect l="l" t="t" r="r" b="b"/>
              <a:pathLst>
                <a:path w="10788" h="10788" extrusionOk="0">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3939299" y="1472437"/>
              <a:ext cx="176583" cy="353561"/>
            </a:xfrm>
            <a:custGeom>
              <a:avLst/>
              <a:gdLst/>
              <a:ahLst/>
              <a:cxnLst/>
              <a:rect l="l" t="t" r="r" b="b"/>
              <a:pathLst>
                <a:path w="5382" h="10776" extrusionOk="0">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3931884" y="149822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032644" y="1540321"/>
              <a:ext cx="16077" cy="14666"/>
            </a:xfrm>
            <a:custGeom>
              <a:avLst/>
              <a:gdLst/>
              <a:ahLst/>
              <a:cxnLst/>
              <a:rect l="l" t="t" r="r" b="b"/>
              <a:pathLst>
                <a:path w="490"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075625" y="1641967"/>
              <a:ext cx="14502" cy="14502"/>
            </a:xfrm>
            <a:custGeom>
              <a:avLst/>
              <a:gdLst/>
              <a:ahLst/>
              <a:cxnLst/>
              <a:rect l="l" t="t" r="r" b="b"/>
              <a:pathLst>
                <a:path w="442" h="442" extrusionOk="0">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032644" y="1743842"/>
              <a:ext cx="16077" cy="14568"/>
            </a:xfrm>
            <a:custGeom>
              <a:avLst/>
              <a:gdLst/>
              <a:ahLst/>
              <a:cxnLst/>
              <a:rect l="l" t="t" r="r" b="b"/>
              <a:pathLst>
                <a:path w="490" h="444" extrusionOk="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3931884" y="178534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829517" y="1743546"/>
              <a:ext cx="16044" cy="14863"/>
            </a:xfrm>
            <a:custGeom>
              <a:avLst/>
              <a:gdLst/>
              <a:ahLst/>
              <a:cxnLst/>
              <a:rect l="l" t="t" r="r" b="b"/>
              <a:pathLst>
                <a:path w="489" h="453" extrusionOk="0">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3788111" y="1641967"/>
              <a:ext cx="14863" cy="14502"/>
            </a:xfrm>
            <a:custGeom>
              <a:avLst/>
              <a:gdLst/>
              <a:ahLst/>
              <a:cxnLst/>
              <a:rect l="l" t="t" r="r" b="b"/>
              <a:pathLst>
                <a:path w="453" h="442" extrusionOk="0">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3829517" y="1540321"/>
              <a:ext cx="16044" cy="14666"/>
            </a:xfrm>
            <a:custGeom>
              <a:avLst/>
              <a:gdLst/>
              <a:ahLst/>
              <a:cxnLst/>
              <a:rect l="l" t="t" r="r" b="b"/>
              <a:pathLst>
                <a:path w="489"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4" name="Google Shape;675;p22">
            <a:extLst>
              <a:ext uri="{FF2B5EF4-FFF2-40B4-BE49-F238E27FC236}">
                <a16:creationId xmlns:a16="http://schemas.microsoft.com/office/drawing/2014/main" id="{A5DD60D7-BFB9-054E-84AA-080B24CD265D}"/>
              </a:ext>
            </a:extLst>
          </p:cNvPr>
          <p:cNvSpPr/>
          <p:nvPr/>
        </p:nvSpPr>
        <p:spPr>
          <a:xfrm rot="5400000">
            <a:off x="7868097" y="2621387"/>
            <a:ext cx="1177711" cy="681573"/>
          </a:xfrm>
          <a:custGeom>
            <a:avLst/>
            <a:gdLst/>
            <a:ahLst/>
            <a:cxnLst/>
            <a:rect l="l" t="t" r="r" b="b"/>
            <a:pathLst>
              <a:path w="97191" h="25302" extrusionOk="0">
                <a:moveTo>
                  <a:pt x="0" y="0"/>
                </a:moveTo>
                <a:lnTo>
                  <a:pt x="0" y="25301"/>
                </a:lnTo>
                <a:lnTo>
                  <a:pt x="97191" y="25301"/>
                </a:lnTo>
                <a:lnTo>
                  <a:pt x="97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22"/>
          <p:cNvGrpSpPr/>
          <p:nvPr/>
        </p:nvGrpSpPr>
        <p:grpSpPr>
          <a:xfrm>
            <a:off x="5225601" y="2371057"/>
            <a:ext cx="3410326" cy="681573"/>
            <a:chOff x="5225628" y="4118027"/>
            <a:chExt cx="3410326" cy="681573"/>
          </a:xfrm>
        </p:grpSpPr>
        <p:sp>
          <p:nvSpPr>
            <p:cNvPr id="686" name="Google Shape;686;p22"/>
            <p:cNvSpPr/>
            <p:nvPr/>
          </p:nvSpPr>
          <p:spPr>
            <a:xfrm>
              <a:off x="5225628" y="4118027"/>
              <a:ext cx="3327577" cy="681573"/>
            </a:xfrm>
            <a:custGeom>
              <a:avLst/>
              <a:gdLst/>
              <a:ahLst/>
              <a:cxnLst/>
              <a:rect l="l" t="t" r="r" b="b"/>
              <a:pathLst>
                <a:path w="97191" h="25302" extrusionOk="0">
                  <a:moveTo>
                    <a:pt x="0" y="1"/>
                  </a:moveTo>
                  <a:lnTo>
                    <a:pt x="0" y="25302"/>
                  </a:lnTo>
                  <a:lnTo>
                    <a:pt x="97191" y="25302"/>
                  </a:lnTo>
                  <a:lnTo>
                    <a:pt x="97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8507974" y="4387133"/>
              <a:ext cx="9967" cy="25671"/>
            </a:xfrm>
            <a:custGeom>
              <a:avLst/>
              <a:gdLst/>
              <a:ahLst/>
              <a:cxnLst/>
              <a:rect l="l" t="t" r="r" b="b"/>
              <a:pathLst>
                <a:path w="370" h="953" fill="none" extrusionOk="0">
                  <a:moveTo>
                    <a:pt x="369" y="953"/>
                  </a:moveTo>
                  <a:lnTo>
                    <a:pt x="0" y="0"/>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8541645" y="4387133"/>
              <a:ext cx="9967" cy="25671"/>
            </a:xfrm>
            <a:custGeom>
              <a:avLst/>
              <a:gdLst/>
              <a:ahLst/>
              <a:cxnLst/>
              <a:rect l="l" t="t" r="r" b="b"/>
              <a:pathLst>
                <a:path w="370" h="953" fill="none" extrusionOk="0">
                  <a:moveTo>
                    <a:pt x="0" y="953"/>
                  </a:moveTo>
                  <a:lnTo>
                    <a:pt x="369" y="0"/>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8571142" y="4425599"/>
              <a:ext cx="58724" cy="16082"/>
            </a:xfrm>
            <a:custGeom>
              <a:avLst/>
              <a:gdLst/>
              <a:ahLst/>
              <a:cxnLst/>
              <a:rect l="l" t="t" r="r" b="b"/>
              <a:pathLst>
                <a:path w="2180" h="597" fill="none" extrusionOk="0">
                  <a:moveTo>
                    <a:pt x="1" y="537"/>
                  </a:moveTo>
                  <a:lnTo>
                    <a:pt x="1048" y="1"/>
                  </a:lnTo>
                  <a:lnTo>
                    <a:pt x="2179" y="596"/>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8577230" y="4455769"/>
              <a:ext cx="58724" cy="16378"/>
            </a:xfrm>
            <a:custGeom>
              <a:avLst/>
              <a:gdLst/>
              <a:ahLst/>
              <a:cxnLst/>
              <a:rect l="l" t="t" r="r" b="b"/>
              <a:pathLst>
                <a:path w="2180" h="608" fill="none" extrusionOk="0">
                  <a:moveTo>
                    <a:pt x="1" y="536"/>
                  </a:moveTo>
                  <a:lnTo>
                    <a:pt x="1049" y="0"/>
                  </a:lnTo>
                  <a:lnTo>
                    <a:pt x="2180" y="607"/>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8570172" y="4486855"/>
              <a:ext cx="58724" cy="16082"/>
            </a:xfrm>
            <a:custGeom>
              <a:avLst/>
              <a:gdLst/>
              <a:ahLst/>
              <a:cxnLst/>
              <a:rect l="l" t="t" r="r" b="b"/>
              <a:pathLst>
                <a:path w="2180" h="597" fill="none" extrusionOk="0">
                  <a:moveTo>
                    <a:pt x="1" y="537"/>
                  </a:moveTo>
                  <a:lnTo>
                    <a:pt x="1049" y="1"/>
                  </a:lnTo>
                  <a:lnTo>
                    <a:pt x="2180" y="596"/>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8427457" y="4425599"/>
              <a:ext cx="59047" cy="16082"/>
            </a:xfrm>
            <a:custGeom>
              <a:avLst/>
              <a:gdLst/>
              <a:ahLst/>
              <a:cxnLst/>
              <a:rect l="l" t="t" r="r" b="b"/>
              <a:pathLst>
                <a:path w="2192" h="597" fill="none" extrusionOk="0">
                  <a:moveTo>
                    <a:pt x="2191" y="537"/>
                  </a:moveTo>
                  <a:lnTo>
                    <a:pt x="1144" y="1"/>
                  </a:lnTo>
                  <a:lnTo>
                    <a:pt x="1" y="596"/>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8421369" y="4455769"/>
              <a:ext cx="58724" cy="16378"/>
            </a:xfrm>
            <a:custGeom>
              <a:avLst/>
              <a:gdLst/>
              <a:ahLst/>
              <a:cxnLst/>
              <a:rect l="l" t="t" r="r" b="b"/>
              <a:pathLst>
                <a:path w="2180" h="608" fill="none" extrusionOk="0">
                  <a:moveTo>
                    <a:pt x="2179" y="536"/>
                  </a:moveTo>
                  <a:lnTo>
                    <a:pt x="1143" y="0"/>
                  </a:lnTo>
                  <a:lnTo>
                    <a:pt x="0" y="607"/>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8428427" y="4486855"/>
              <a:ext cx="59047" cy="16082"/>
            </a:xfrm>
            <a:custGeom>
              <a:avLst/>
              <a:gdLst/>
              <a:ahLst/>
              <a:cxnLst/>
              <a:rect l="l" t="t" r="r" b="b"/>
              <a:pathLst>
                <a:path w="2192" h="597" fill="none" extrusionOk="0">
                  <a:moveTo>
                    <a:pt x="2191" y="537"/>
                  </a:moveTo>
                  <a:lnTo>
                    <a:pt x="1143" y="1"/>
                  </a:lnTo>
                  <a:lnTo>
                    <a:pt x="0" y="596"/>
                  </a:lnTo>
                </a:path>
              </a:pathLst>
            </a:custGeom>
            <a:noFill/>
            <a:ln w="4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75;p22">
            <a:extLst>
              <a:ext uri="{FF2B5EF4-FFF2-40B4-BE49-F238E27FC236}">
                <a16:creationId xmlns:a16="http://schemas.microsoft.com/office/drawing/2014/main" id="{6F430B5D-0D5B-F36C-52B1-1EA5D2DA49A8}"/>
              </a:ext>
            </a:extLst>
          </p:cNvPr>
          <p:cNvSpPr/>
          <p:nvPr/>
        </p:nvSpPr>
        <p:spPr>
          <a:xfrm>
            <a:off x="5219738" y="3029442"/>
            <a:ext cx="3579896" cy="681573"/>
          </a:xfrm>
          <a:custGeom>
            <a:avLst/>
            <a:gdLst/>
            <a:ahLst/>
            <a:cxnLst/>
            <a:rect l="l" t="t" r="r" b="b"/>
            <a:pathLst>
              <a:path w="97191" h="25302" extrusionOk="0">
                <a:moveTo>
                  <a:pt x="0" y="0"/>
                </a:moveTo>
                <a:lnTo>
                  <a:pt x="0" y="25301"/>
                </a:lnTo>
                <a:lnTo>
                  <a:pt x="97191" y="25301"/>
                </a:lnTo>
                <a:lnTo>
                  <a:pt x="97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000" dirty="0"/>
              <a:t>IS OSS Secure?</a:t>
            </a:r>
          </a:p>
        </p:txBody>
      </p:sp>
      <p:grpSp>
        <p:nvGrpSpPr>
          <p:cNvPr id="673" name="Google Shape;673;p22"/>
          <p:cNvGrpSpPr/>
          <p:nvPr/>
        </p:nvGrpSpPr>
        <p:grpSpPr>
          <a:xfrm>
            <a:off x="5221332" y="2434607"/>
            <a:ext cx="3655060" cy="2124722"/>
            <a:chOff x="5221294" y="2627896"/>
            <a:chExt cx="3655060" cy="2124722"/>
          </a:xfrm>
        </p:grpSpPr>
        <p:grpSp>
          <p:nvGrpSpPr>
            <p:cNvPr id="674" name="Google Shape;674;p22"/>
            <p:cNvGrpSpPr/>
            <p:nvPr/>
          </p:nvGrpSpPr>
          <p:grpSpPr>
            <a:xfrm>
              <a:off x="5221294" y="2627896"/>
              <a:ext cx="3655060" cy="2124722"/>
              <a:chOff x="5221294" y="2627896"/>
              <a:chExt cx="3655060" cy="2124722"/>
            </a:xfrm>
          </p:grpSpPr>
          <p:sp>
            <p:nvSpPr>
              <p:cNvPr id="675" name="Google Shape;675;p22"/>
              <p:cNvSpPr/>
              <p:nvPr/>
            </p:nvSpPr>
            <p:spPr>
              <a:xfrm>
                <a:off x="5221294" y="4057273"/>
                <a:ext cx="3327577" cy="681573"/>
              </a:xfrm>
              <a:custGeom>
                <a:avLst/>
                <a:gdLst/>
                <a:ahLst/>
                <a:cxnLst/>
                <a:rect l="l" t="t" r="r" b="b"/>
                <a:pathLst>
                  <a:path w="97191" h="25302" extrusionOk="0">
                    <a:moveTo>
                      <a:pt x="0" y="0"/>
                    </a:moveTo>
                    <a:lnTo>
                      <a:pt x="0" y="25301"/>
                    </a:lnTo>
                    <a:lnTo>
                      <a:pt x="97191" y="25301"/>
                    </a:lnTo>
                    <a:lnTo>
                      <a:pt x="97191" y="0"/>
                    </a:lnTo>
                    <a:close/>
                  </a:path>
                </a:pathLst>
              </a:custGeom>
              <a:solidFill>
                <a:schemeClr val="dk2"/>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300" dirty="0"/>
                  <a:t>But make no mistake, simply being open source is no guarantee of security.</a:t>
                </a:r>
                <a:endParaRPr sz="1300" dirty="0"/>
              </a:p>
            </p:txBody>
          </p:sp>
          <p:sp>
            <p:nvSpPr>
              <p:cNvPr id="676" name="Google Shape;676;p22"/>
              <p:cNvSpPr/>
              <p:nvPr/>
            </p:nvSpPr>
            <p:spPr>
              <a:xfrm>
                <a:off x="8195105" y="4071369"/>
                <a:ext cx="681249" cy="681249"/>
              </a:xfrm>
              <a:custGeom>
                <a:avLst/>
                <a:gdLst/>
                <a:ahLst/>
                <a:cxnLst/>
                <a:rect l="l" t="t" r="r" b="b"/>
                <a:pathLst>
                  <a:path w="25290" h="25290" extrusionOk="0">
                    <a:moveTo>
                      <a:pt x="12645" y="1"/>
                    </a:moveTo>
                    <a:cubicBezTo>
                      <a:pt x="5668" y="1"/>
                      <a:pt x="0" y="5668"/>
                      <a:pt x="0" y="12645"/>
                    </a:cubicBezTo>
                    <a:cubicBezTo>
                      <a:pt x="0" y="19634"/>
                      <a:pt x="5668" y="25290"/>
                      <a:pt x="12645" y="25290"/>
                    </a:cubicBezTo>
                    <a:cubicBezTo>
                      <a:pt x="19634" y="25290"/>
                      <a:pt x="25289" y="19634"/>
                      <a:pt x="25289" y="12645"/>
                    </a:cubicBezTo>
                    <a:cubicBezTo>
                      <a:pt x="25289" y="5668"/>
                      <a:pt x="19634" y="1"/>
                      <a:pt x="126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8257654" y="4133918"/>
                <a:ext cx="556475" cy="556475"/>
              </a:xfrm>
              <a:custGeom>
                <a:avLst/>
                <a:gdLst/>
                <a:ahLst/>
                <a:cxnLst/>
                <a:rect l="l" t="t" r="r" b="b"/>
                <a:pathLst>
                  <a:path w="20658" h="20658" fill="none" extrusionOk="0">
                    <a:moveTo>
                      <a:pt x="20657" y="10323"/>
                    </a:moveTo>
                    <a:cubicBezTo>
                      <a:pt x="20657" y="16026"/>
                      <a:pt x="16026" y="20658"/>
                      <a:pt x="10323" y="20658"/>
                    </a:cubicBezTo>
                    <a:cubicBezTo>
                      <a:pt x="4620" y="20658"/>
                      <a:pt x="0" y="16026"/>
                      <a:pt x="0" y="10323"/>
                    </a:cubicBezTo>
                    <a:cubicBezTo>
                      <a:pt x="0" y="4620"/>
                      <a:pt x="4620" y="1"/>
                      <a:pt x="10323" y="1"/>
                    </a:cubicBezTo>
                    <a:cubicBezTo>
                      <a:pt x="16026" y="1"/>
                      <a:pt x="20657" y="4620"/>
                      <a:pt x="20657" y="10323"/>
                    </a:cubicBezTo>
                    <a:close/>
                  </a:path>
                </a:pathLst>
              </a:custGeom>
              <a:noFill/>
              <a:ln w="9525"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8286504" y="4162795"/>
                <a:ext cx="498425" cy="498425"/>
              </a:xfrm>
              <a:custGeom>
                <a:avLst/>
                <a:gdLst/>
                <a:ahLst/>
                <a:cxnLst/>
                <a:rect l="l" t="t" r="r" b="b"/>
                <a:pathLst>
                  <a:path w="18503" h="18503" extrusionOk="0">
                    <a:moveTo>
                      <a:pt x="9252" y="0"/>
                    </a:moveTo>
                    <a:cubicBezTo>
                      <a:pt x="4144" y="0"/>
                      <a:pt x="1" y="4144"/>
                      <a:pt x="1" y="9251"/>
                    </a:cubicBezTo>
                    <a:cubicBezTo>
                      <a:pt x="1" y="14359"/>
                      <a:pt x="4144" y="18502"/>
                      <a:pt x="9252" y="18502"/>
                    </a:cubicBezTo>
                    <a:cubicBezTo>
                      <a:pt x="14360" y="18502"/>
                      <a:pt x="18503" y="14359"/>
                      <a:pt x="18503" y="9251"/>
                    </a:cubicBezTo>
                    <a:cubicBezTo>
                      <a:pt x="18503" y="4144"/>
                      <a:pt x="14360" y="0"/>
                      <a:pt x="9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8447833" y="4375117"/>
                <a:ext cx="186677" cy="150123"/>
              </a:xfrm>
              <a:custGeom>
                <a:avLst/>
                <a:gdLst/>
                <a:ahLst/>
                <a:cxnLst/>
                <a:rect l="l" t="t" r="r" b="b"/>
                <a:pathLst>
                  <a:path w="6930" h="5573" extrusionOk="0">
                    <a:moveTo>
                      <a:pt x="477" y="0"/>
                    </a:moveTo>
                    <a:cubicBezTo>
                      <a:pt x="215" y="0"/>
                      <a:pt x="1" y="214"/>
                      <a:pt x="1" y="488"/>
                    </a:cubicBezTo>
                    <a:lnTo>
                      <a:pt x="1" y="5096"/>
                    </a:lnTo>
                    <a:cubicBezTo>
                      <a:pt x="1" y="5358"/>
                      <a:pt x="215" y="5572"/>
                      <a:pt x="477" y="5572"/>
                    </a:cubicBezTo>
                    <a:lnTo>
                      <a:pt x="6442" y="5572"/>
                    </a:lnTo>
                    <a:cubicBezTo>
                      <a:pt x="6716" y="5572"/>
                      <a:pt x="6930" y="5358"/>
                      <a:pt x="6930" y="5096"/>
                    </a:cubicBezTo>
                    <a:lnTo>
                      <a:pt x="6930" y="488"/>
                    </a:lnTo>
                    <a:cubicBezTo>
                      <a:pt x="6930" y="214"/>
                      <a:pt x="6716" y="0"/>
                      <a:pt x="64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8522234" y="4411348"/>
                <a:ext cx="44528" cy="80839"/>
              </a:xfrm>
              <a:custGeom>
                <a:avLst/>
                <a:gdLst/>
                <a:ahLst/>
                <a:cxnLst/>
                <a:rect l="l" t="t" r="r" b="b"/>
                <a:pathLst>
                  <a:path w="1653" h="3001" extrusionOk="0">
                    <a:moveTo>
                      <a:pt x="705" y="0"/>
                    </a:moveTo>
                    <a:cubicBezTo>
                      <a:pt x="701" y="0"/>
                      <a:pt x="696" y="0"/>
                      <a:pt x="691" y="1"/>
                    </a:cubicBezTo>
                    <a:cubicBezTo>
                      <a:pt x="298" y="24"/>
                      <a:pt x="1" y="334"/>
                      <a:pt x="1" y="715"/>
                    </a:cubicBezTo>
                    <a:cubicBezTo>
                      <a:pt x="1" y="917"/>
                      <a:pt x="96" y="1108"/>
                      <a:pt x="251" y="1239"/>
                    </a:cubicBezTo>
                    <a:cubicBezTo>
                      <a:pt x="334" y="1310"/>
                      <a:pt x="382" y="1417"/>
                      <a:pt x="370" y="1525"/>
                    </a:cubicBezTo>
                    <a:lnTo>
                      <a:pt x="144" y="2810"/>
                    </a:lnTo>
                    <a:cubicBezTo>
                      <a:pt x="120" y="2906"/>
                      <a:pt x="191" y="3001"/>
                      <a:pt x="298" y="3001"/>
                    </a:cubicBezTo>
                    <a:lnTo>
                      <a:pt x="1096" y="3001"/>
                    </a:lnTo>
                    <a:cubicBezTo>
                      <a:pt x="1203" y="3001"/>
                      <a:pt x="1275" y="2906"/>
                      <a:pt x="1263" y="2810"/>
                    </a:cubicBezTo>
                    <a:lnTo>
                      <a:pt x="1025" y="1525"/>
                    </a:lnTo>
                    <a:cubicBezTo>
                      <a:pt x="1013" y="1417"/>
                      <a:pt x="1060" y="1310"/>
                      <a:pt x="1144" y="1239"/>
                    </a:cubicBezTo>
                    <a:cubicBezTo>
                      <a:pt x="1652" y="825"/>
                      <a:pt x="1351" y="0"/>
                      <a:pt x="705" y="0"/>
                    </a:cubicBezTo>
                    <a:close/>
                  </a:path>
                </a:pathLst>
              </a:custGeom>
              <a:solidFill>
                <a:srgbClr val="323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txBox="1"/>
              <p:nvPr/>
            </p:nvSpPr>
            <p:spPr>
              <a:xfrm>
                <a:off x="5271325" y="2627896"/>
                <a:ext cx="3513603" cy="1170268"/>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500" dirty="0"/>
                  <a:t>No! Open Source Software certainly does have the potential to be more secure than its closed source counterpart. </a:t>
                </a:r>
                <a:endParaRPr lang="en-US" sz="1500" dirty="0">
                  <a:solidFill>
                    <a:schemeClr val="dk1"/>
                  </a:solidFill>
                  <a:latin typeface="Fira Sans"/>
                  <a:ea typeface="Fira Sans"/>
                  <a:cs typeface="Fira Sans"/>
                  <a:sym typeface="Fira Sans"/>
                </a:endParaRPr>
              </a:p>
            </p:txBody>
          </p:sp>
        </p:grpSp>
        <p:sp>
          <p:nvSpPr>
            <p:cNvPr id="683" name="Google Shape;683;p22"/>
            <p:cNvSpPr/>
            <p:nvPr/>
          </p:nvSpPr>
          <p:spPr>
            <a:xfrm>
              <a:off x="8471241" y="4275367"/>
              <a:ext cx="139536" cy="117097"/>
            </a:xfrm>
            <a:custGeom>
              <a:avLst/>
              <a:gdLst/>
              <a:ahLst/>
              <a:cxnLst/>
              <a:rect l="l" t="t" r="r" b="b"/>
              <a:pathLst>
                <a:path w="5180" h="4347" extrusionOk="0">
                  <a:moveTo>
                    <a:pt x="2596" y="512"/>
                  </a:moveTo>
                  <a:cubicBezTo>
                    <a:pt x="3751" y="512"/>
                    <a:pt x="4680" y="1441"/>
                    <a:pt x="4680" y="2596"/>
                  </a:cubicBezTo>
                  <a:lnTo>
                    <a:pt x="4680" y="3846"/>
                  </a:lnTo>
                  <a:lnTo>
                    <a:pt x="501" y="3846"/>
                  </a:lnTo>
                  <a:lnTo>
                    <a:pt x="501" y="2596"/>
                  </a:lnTo>
                  <a:cubicBezTo>
                    <a:pt x="501" y="1441"/>
                    <a:pt x="1441" y="512"/>
                    <a:pt x="2596" y="512"/>
                  </a:cubicBezTo>
                  <a:close/>
                  <a:moveTo>
                    <a:pt x="2584" y="0"/>
                  </a:moveTo>
                  <a:cubicBezTo>
                    <a:pt x="1156" y="0"/>
                    <a:pt x="1" y="1167"/>
                    <a:pt x="1" y="2596"/>
                  </a:cubicBezTo>
                  <a:lnTo>
                    <a:pt x="1" y="4346"/>
                  </a:lnTo>
                  <a:lnTo>
                    <a:pt x="5180" y="4346"/>
                  </a:lnTo>
                  <a:lnTo>
                    <a:pt x="5180" y="2596"/>
                  </a:lnTo>
                  <a:cubicBezTo>
                    <a:pt x="5180" y="1167"/>
                    <a:pt x="4025" y="0"/>
                    <a:pt x="258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3" name="Google Shape;703;p22"/>
          <p:cNvGrpSpPr/>
          <p:nvPr/>
        </p:nvGrpSpPr>
        <p:grpSpPr>
          <a:xfrm>
            <a:off x="470500" y="1150745"/>
            <a:ext cx="4370426" cy="3805879"/>
            <a:chOff x="470500" y="1150745"/>
            <a:chExt cx="4370426" cy="3805879"/>
          </a:xfrm>
        </p:grpSpPr>
        <p:sp>
          <p:nvSpPr>
            <p:cNvPr id="704" name="Google Shape;704;p22"/>
            <p:cNvSpPr/>
            <p:nvPr/>
          </p:nvSpPr>
          <p:spPr>
            <a:xfrm>
              <a:off x="555068" y="1564531"/>
              <a:ext cx="4024332" cy="2990383"/>
            </a:xfrm>
            <a:custGeom>
              <a:avLst/>
              <a:gdLst/>
              <a:ahLst/>
              <a:cxnLst/>
              <a:rect l="l" t="t" r="r" b="b"/>
              <a:pathLst>
                <a:path w="108312" h="80484" extrusionOk="0">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1114158" y="1578316"/>
              <a:ext cx="545956" cy="545918"/>
            </a:xfrm>
            <a:custGeom>
              <a:avLst/>
              <a:gdLst/>
              <a:ahLst/>
              <a:cxnLst/>
              <a:rect l="l" t="t" r="r" b="b"/>
              <a:pathLst>
                <a:path w="14694" h="14693" extrusionOk="0">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860678" y="1728278"/>
              <a:ext cx="77022" cy="76576"/>
            </a:xfrm>
            <a:custGeom>
              <a:avLst/>
              <a:gdLst/>
              <a:ahLst/>
              <a:cxnLst/>
              <a:rect l="l" t="t" r="r" b="b"/>
              <a:pathLst>
                <a:path w="2073" h="2061" extrusionOk="0">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4404677" y="1862746"/>
              <a:ext cx="161513" cy="161513"/>
            </a:xfrm>
            <a:custGeom>
              <a:avLst/>
              <a:gdLst/>
              <a:ahLst/>
              <a:cxnLst/>
              <a:rect l="l" t="t" r="r" b="b"/>
              <a:pathLst>
                <a:path w="4347" h="4347" extrusionOk="0">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408207" y="1597340"/>
              <a:ext cx="46035" cy="46481"/>
            </a:xfrm>
            <a:custGeom>
              <a:avLst/>
              <a:gdLst/>
              <a:ahLst/>
              <a:cxnLst/>
              <a:rect l="l" t="t" r="r" b="b"/>
              <a:pathLst>
                <a:path w="1239" h="1251" extrusionOk="0">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1756069" y="4314939"/>
              <a:ext cx="269448" cy="269002"/>
            </a:xfrm>
            <a:custGeom>
              <a:avLst/>
              <a:gdLst/>
              <a:ahLst/>
              <a:cxnLst/>
              <a:rect l="l" t="t" r="r" b="b"/>
              <a:pathLst>
                <a:path w="7252" h="7240" extrusionOk="0">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745196" y="3845991"/>
              <a:ext cx="238498" cy="238498"/>
            </a:xfrm>
            <a:custGeom>
              <a:avLst/>
              <a:gdLst/>
              <a:ahLst/>
              <a:cxnLst/>
              <a:rect l="l" t="t" r="r" b="b"/>
              <a:pathLst>
                <a:path w="6419" h="6419" extrusionOk="0">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710715" y="4226433"/>
              <a:ext cx="61529" cy="61529"/>
            </a:xfrm>
            <a:custGeom>
              <a:avLst/>
              <a:gdLst/>
              <a:ahLst/>
              <a:cxnLst/>
              <a:rect l="l" t="t" r="r" b="b"/>
              <a:pathLst>
                <a:path w="1656" h="1656" extrusionOk="0">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487178" y="2075353"/>
              <a:ext cx="1026778" cy="991555"/>
            </a:xfrm>
            <a:custGeom>
              <a:avLst/>
              <a:gdLst/>
              <a:ahLst/>
              <a:cxnLst/>
              <a:rect l="l" t="t" r="r" b="b"/>
              <a:pathLst>
                <a:path w="27635" h="26687" extrusionOk="0">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644015" y="2206960"/>
              <a:ext cx="701226" cy="832049"/>
            </a:xfrm>
            <a:custGeom>
              <a:avLst/>
              <a:gdLst/>
              <a:ahLst/>
              <a:cxnLst/>
              <a:rect l="l" t="t" r="r" b="b"/>
              <a:pathLst>
                <a:path w="18873" h="22394" extrusionOk="0">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99209" y="2398389"/>
              <a:ext cx="1054682" cy="1012660"/>
            </a:xfrm>
            <a:custGeom>
              <a:avLst/>
              <a:gdLst/>
              <a:ahLst/>
              <a:cxnLst/>
              <a:rect l="l" t="t" r="r" b="b"/>
              <a:pathLst>
                <a:path w="28386" h="27255" extrusionOk="0">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714245" y="2701545"/>
              <a:ext cx="1037591" cy="526895"/>
            </a:xfrm>
            <a:custGeom>
              <a:avLst/>
              <a:gdLst/>
              <a:ahLst/>
              <a:cxnLst/>
              <a:rect l="l" t="t" r="r" b="b"/>
              <a:pathLst>
                <a:path w="27926" h="14181" extrusionOk="0">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3791525" y="3536035"/>
              <a:ext cx="795860" cy="768031"/>
            </a:xfrm>
            <a:custGeom>
              <a:avLst/>
              <a:gdLst/>
              <a:ahLst/>
              <a:cxnLst/>
              <a:rect l="l" t="t" r="r" b="b"/>
              <a:pathLst>
                <a:path w="21420" h="20671" extrusionOk="0">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3725461" y="3677005"/>
              <a:ext cx="776094" cy="400382"/>
            </a:xfrm>
            <a:custGeom>
              <a:avLst/>
              <a:gdLst/>
              <a:ahLst/>
              <a:cxnLst/>
              <a:rect l="l" t="t" r="r" b="b"/>
              <a:pathLst>
                <a:path w="20888" h="10776" extrusionOk="0">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3663670" y="2925337"/>
              <a:ext cx="951131" cy="365531"/>
            </a:xfrm>
            <a:custGeom>
              <a:avLst/>
              <a:gdLst/>
              <a:ahLst/>
              <a:cxnLst/>
              <a:rect l="l" t="t" r="r" b="b"/>
              <a:pathLst>
                <a:path w="25599" h="9838" extrusionOk="0">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3663670" y="3080724"/>
              <a:ext cx="827739" cy="38864"/>
            </a:xfrm>
            <a:custGeom>
              <a:avLst/>
              <a:gdLst/>
              <a:ahLst/>
              <a:cxnLst/>
              <a:rect l="l" t="t" r="r" b="b"/>
              <a:pathLst>
                <a:path w="22278" h="1046" extrusionOk="0">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779561" y="3105432"/>
              <a:ext cx="58891" cy="85865"/>
            </a:xfrm>
            <a:custGeom>
              <a:avLst/>
              <a:gdLst/>
              <a:ahLst/>
              <a:cxnLst/>
              <a:rect l="l" t="t" r="r" b="b"/>
              <a:pathLst>
                <a:path w="1585" h="2311" extrusionOk="0">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p:nvPr/>
          </p:nvSpPr>
          <p:spPr>
            <a:xfrm>
              <a:off x="3888391" y="3106324"/>
              <a:ext cx="71709" cy="133647"/>
            </a:xfrm>
            <a:custGeom>
              <a:avLst/>
              <a:gdLst/>
              <a:ahLst/>
              <a:cxnLst/>
              <a:rect l="l" t="t" r="r" b="b"/>
              <a:pathLst>
                <a:path w="1930" h="3597" extrusionOk="0">
                  <a:moveTo>
                    <a:pt x="691" y="0"/>
                  </a:moveTo>
                  <a:lnTo>
                    <a:pt x="1" y="12"/>
                  </a:lnTo>
                  <a:cubicBezTo>
                    <a:pt x="906" y="1298"/>
                    <a:pt x="965" y="2763"/>
                    <a:pt x="549" y="3596"/>
                  </a:cubicBezTo>
                  <a:cubicBezTo>
                    <a:pt x="1930" y="1834"/>
                    <a:pt x="691" y="0"/>
                    <a:pt x="691"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2"/>
            <p:cNvSpPr/>
            <p:nvPr/>
          </p:nvSpPr>
          <p:spPr>
            <a:xfrm>
              <a:off x="4026427" y="3104987"/>
              <a:ext cx="62420" cy="153970"/>
            </a:xfrm>
            <a:custGeom>
              <a:avLst/>
              <a:gdLst/>
              <a:ahLst/>
              <a:cxnLst/>
              <a:rect l="l" t="t" r="r" b="b"/>
              <a:pathLst>
                <a:path w="1680" h="4144" extrusionOk="0">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4185678" y="3105841"/>
              <a:ext cx="60674" cy="143827"/>
            </a:xfrm>
            <a:custGeom>
              <a:avLst/>
              <a:gdLst/>
              <a:ahLst/>
              <a:cxnLst/>
              <a:rect l="l" t="t" r="r" b="b"/>
              <a:pathLst>
                <a:path w="1633" h="3871" extrusionOk="0">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4314871" y="3104095"/>
              <a:ext cx="42505" cy="98684"/>
            </a:xfrm>
            <a:custGeom>
              <a:avLst/>
              <a:gdLst/>
              <a:ahLst/>
              <a:cxnLst/>
              <a:rect l="l" t="t" r="r" b="b"/>
              <a:pathLst>
                <a:path w="1144" h="2656" extrusionOk="0">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4425039" y="3105432"/>
              <a:ext cx="27012" cy="77468"/>
            </a:xfrm>
            <a:custGeom>
              <a:avLst/>
              <a:gdLst/>
              <a:ahLst/>
              <a:cxnLst/>
              <a:rect l="l" t="t" r="r" b="b"/>
              <a:pathLst>
                <a:path w="727" h="2085" extrusionOk="0">
                  <a:moveTo>
                    <a:pt x="0" y="1"/>
                  </a:moveTo>
                  <a:cubicBezTo>
                    <a:pt x="345" y="513"/>
                    <a:pt x="453" y="1382"/>
                    <a:pt x="238" y="2084"/>
                  </a:cubicBezTo>
                  <a:cubicBezTo>
                    <a:pt x="726" y="1334"/>
                    <a:pt x="286" y="1"/>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3778706" y="3006783"/>
              <a:ext cx="59745" cy="85419"/>
            </a:xfrm>
            <a:custGeom>
              <a:avLst/>
              <a:gdLst/>
              <a:ahLst/>
              <a:cxnLst/>
              <a:rect l="l" t="t" r="r" b="b"/>
              <a:pathLst>
                <a:path w="1608" h="2299" extrusionOk="0">
                  <a:moveTo>
                    <a:pt x="548" y="0"/>
                  </a:moveTo>
                  <a:cubicBezTo>
                    <a:pt x="1012" y="679"/>
                    <a:pt x="703" y="1798"/>
                    <a:pt x="0" y="2298"/>
                  </a:cubicBezTo>
                  <a:lnTo>
                    <a:pt x="476" y="2215"/>
                  </a:lnTo>
                  <a:cubicBezTo>
                    <a:pt x="476" y="2215"/>
                    <a:pt x="1607" y="917"/>
                    <a:pt x="54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3887537" y="2959892"/>
              <a:ext cx="72564" cy="134055"/>
            </a:xfrm>
            <a:custGeom>
              <a:avLst/>
              <a:gdLst/>
              <a:ahLst/>
              <a:cxnLst/>
              <a:rect l="l" t="t" r="r" b="b"/>
              <a:pathLst>
                <a:path w="1953" h="3608" extrusionOk="0">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4025535" y="2943060"/>
              <a:ext cx="63758" cy="153673"/>
            </a:xfrm>
            <a:custGeom>
              <a:avLst/>
              <a:gdLst/>
              <a:ahLst/>
              <a:cxnLst/>
              <a:rect l="l" t="t" r="r" b="b"/>
              <a:pathLst>
                <a:path w="1716" h="4136" extrusionOk="0">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4184378" y="2955025"/>
              <a:ext cx="62383" cy="143678"/>
            </a:xfrm>
            <a:custGeom>
              <a:avLst/>
              <a:gdLst/>
              <a:ahLst/>
              <a:cxnLst/>
              <a:rect l="l" t="t" r="r" b="b"/>
              <a:pathLst>
                <a:path w="1679" h="3867" extrusionOk="0">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4313533" y="3003699"/>
              <a:ext cx="43843" cy="98684"/>
            </a:xfrm>
            <a:custGeom>
              <a:avLst/>
              <a:gdLst/>
              <a:ahLst/>
              <a:cxnLst/>
              <a:rect l="l" t="t" r="r" b="b"/>
              <a:pathLst>
                <a:path w="1180" h="2656" extrusionOk="0">
                  <a:moveTo>
                    <a:pt x="644" y="0"/>
                  </a:moveTo>
                  <a:cubicBezTo>
                    <a:pt x="882" y="929"/>
                    <a:pt x="572" y="1941"/>
                    <a:pt x="1" y="2655"/>
                  </a:cubicBezTo>
                  <a:lnTo>
                    <a:pt x="477" y="2596"/>
                  </a:lnTo>
                  <a:cubicBezTo>
                    <a:pt x="477" y="2596"/>
                    <a:pt x="1180" y="1072"/>
                    <a:pt x="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2"/>
            <p:cNvSpPr/>
            <p:nvPr/>
          </p:nvSpPr>
          <p:spPr>
            <a:xfrm>
              <a:off x="4424147" y="3025807"/>
              <a:ext cx="27903" cy="77431"/>
            </a:xfrm>
            <a:custGeom>
              <a:avLst/>
              <a:gdLst/>
              <a:ahLst/>
              <a:cxnLst/>
              <a:rect l="l" t="t" r="r" b="b"/>
              <a:pathLst>
                <a:path w="751" h="2084" extrusionOk="0">
                  <a:moveTo>
                    <a:pt x="262" y="0"/>
                  </a:moveTo>
                  <a:cubicBezTo>
                    <a:pt x="465" y="691"/>
                    <a:pt x="346" y="1572"/>
                    <a:pt x="0" y="2072"/>
                  </a:cubicBezTo>
                  <a:lnTo>
                    <a:pt x="286" y="2084"/>
                  </a:lnTo>
                  <a:cubicBezTo>
                    <a:pt x="286" y="2084"/>
                    <a:pt x="750" y="739"/>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2"/>
            <p:cNvSpPr/>
            <p:nvPr/>
          </p:nvSpPr>
          <p:spPr>
            <a:xfrm>
              <a:off x="1177881" y="2025118"/>
              <a:ext cx="770223" cy="1093583"/>
            </a:xfrm>
            <a:custGeom>
              <a:avLst/>
              <a:gdLst/>
              <a:ahLst/>
              <a:cxnLst/>
              <a:rect l="l" t="t" r="r" b="b"/>
              <a:pathLst>
                <a:path w="20730" h="29433" extrusionOk="0">
                  <a:moveTo>
                    <a:pt x="465" y="1"/>
                  </a:moveTo>
                  <a:cubicBezTo>
                    <a:pt x="0" y="17443"/>
                    <a:pt x="7775" y="27159"/>
                    <a:pt x="18538" y="29433"/>
                  </a:cubicBezTo>
                  <a:cubicBezTo>
                    <a:pt x="20729" y="23706"/>
                    <a:pt x="19312" y="7359"/>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2"/>
            <p:cNvSpPr/>
            <p:nvPr/>
          </p:nvSpPr>
          <p:spPr>
            <a:xfrm>
              <a:off x="1273855" y="2171996"/>
              <a:ext cx="592845" cy="946709"/>
            </a:xfrm>
            <a:custGeom>
              <a:avLst/>
              <a:gdLst/>
              <a:ahLst/>
              <a:cxnLst/>
              <a:rect l="l" t="t" r="r" b="b"/>
              <a:pathLst>
                <a:path w="15956" h="25480" extrusionOk="0">
                  <a:moveTo>
                    <a:pt x="1" y="0"/>
                  </a:moveTo>
                  <a:lnTo>
                    <a:pt x="1" y="0"/>
                  </a:lnTo>
                  <a:cubicBezTo>
                    <a:pt x="7621" y="14014"/>
                    <a:pt x="13776" y="23980"/>
                    <a:pt x="15955" y="25480"/>
                  </a:cubicBezTo>
                  <a:cubicBezTo>
                    <a:pt x="15396" y="22717"/>
                    <a:pt x="9335" y="1352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2"/>
            <p:cNvSpPr/>
            <p:nvPr/>
          </p:nvSpPr>
          <p:spPr>
            <a:xfrm>
              <a:off x="1780406" y="2895760"/>
              <a:ext cx="92479" cy="87166"/>
            </a:xfrm>
            <a:custGeom>
              <a:avLst/>
              <a:gdLst/>
              <a:ahLst/>
              <a:cxnLst/>
              <a:rect l="l" t="t" r="r" b="b"/>
              <a:pathLst>
                <a:path w="2489" h="2346" extrusionOk="0">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2"/>
            <p:cNvSpPr/>
            <p:nvPr/>
          </p:nvSpPr>
          <p:spPr>
            <a:xfrm>
              <a:off x="1692829" y="2737475"/>
              <a:ext cx="156200" cy="120679"/>
            </a:xfrm>
            <a:custGeom>
              <a:avLst/>
              <a:gdLst/>
              <a:ahLst/>
              <a:cxnLst/>
              <a:rect l="l" t="t" r="r" b="b"/>
              <a:pathLst>
                <a:path w="4204" h="3248" extrusionOk="0">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2"/>
            <p:cNvSpPr/>
            <p:nvPr/>
          </p:nvSpPr>
          <p:spPr>
            <a:xfrm>
              <a:off x="1596371" y="2561727"/>
              <a:ext cx="170356" cy="138960"/>
            </a:xfrm>
            <a:custGeom>
              <a:avLst/>
              <a:gdLst/>
              <a:ahLst/>
              <a:cxnLst/>
              <a:rect l="l" t="t" r="r" b="b"/>
              <a:pathLst>
                <a:path w="4585" h="3740" extrusionOk="0">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479143" y="2385793"/>
              <a:ext cx="161067" cy="133498"/>
            </a:xfrm>
            <a:custGeom>
              <a:avLst/>
              <a:gdLst/>
              <a:ahLst/>
              <a:cxnLst/>
              <a:rect l="l" t="t" r="r" b="b"/>
              <a:pathLst>
                <a:path w="4335" h="3593" extrusionOk="0">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p:nvPr/>
          </p:nvSpPr>
          <p:spPr>
            <a:xfrm>
              <a:off x="1390674" y="2277706"/>
              <a:ext cx="106189" cy="96937"/>
            </a:xfrm>
            <a:custGeom>
              <a:avLst/>
              <a:gdLst/>
              <a:ahLst/>
              <a:cxnLst/>
              <a:rect l="l" t="t" r="r" b="b"/>
              <a:pathLst>
                <a:path w="2858" h="2609" extrusionOk="0">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2"/>
            <p:cNvSpPr/>
            <p:nvPr/>
          </p:nvSpPr>
          <p:spPr>
            <a:xfrm>
              <a:off x="1313687" y="2182140"/>
              <a:ext cx="89841" cy="65987"/>
            </a:xfrm>
            <a:custGeom>
              <a:avLst/>
              <a:gdLst/>
              <a:ahLst/>
              <a:cxnLst/>
              <a:rect l="l" t="t" r="r" b="b"/>
              <a:pathLst>
                <a:path w="2418" h="1776" extrusionOk="0">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2"/>
            <p:cNvSpPr/>
            <p:nvPr/>
          </p:nvSpPr>
          <p:spPr>
            <a:xfrm>
              <a:off x="1663178" y="2974792"/>
              <a:ext cx="111948" cy="57256"/>
            </a:xfrm>
            <a:custGeom>
              <a:avLst/>
              <a:gdLst/>
              <a:ahLst/>
              <a:cxnLst/>
              <a:rect l="l" t="t" r="r" b="b"/>
              <a:pathLst>
                <a:path w="3013" h="1541" extrusionOk="0">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1529118" y="2839097"/>
              <a:ext cx="168164" cy="100467"/>
            </a:xfrm>
            <a:custGeom>
              <a:avLst/>
              <a:gdLst/>
              <a:ahLst/>
              <a:cxnLst/>
              <a:rect l="l" t="t" r="r" b="b"/>
              <a:pathLst>
                <a:path w="4526" h="2704" extrusionOk="0">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p:nvPr/>
          </p:nvSpPr>
          <p:spPr>
            <a:xfrm>
              <a:off x="1406131" y="2685383"/>
              <a:ext cx="192946" cy="102882"/>
            </a:xfrm>
            <a:custGeom>
              <a:avLst/>
              <a:gdLst/>
              <a:ahLst/>
              <a:cxnLst/>
              <a:rect l="l" t="t" r="r" b="b"/>
              <a:pathLst>
                <a:path w="5193" h="2769" extrusionOk="0">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p:nvPr/>
          </p:nvSpPr>
          <p:spPr>
            <a:xfrm>
              <a:off x="1303952" y="2497707"/>
              <a:ext cx="181874" cy="99910"/>
            </a:xfrm>
            <a:custGeom>
              <a:avLst/>
              <a:gdLst/>
              <a:ahLst/>
              <a:cxnLst/>
              <a:rect l="l" t="t" r="r" b="b"/>
              <a:pathLst>
                <a:path w="4895" h="2689" extrusionOk="0">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2"/>
            <p:cNvSpPr/>
            <p:nvPr/>
          </p:nvSpPr>
          <p:spPr>
            <a:xfrm>
              <a:off x="1269879" y="2358669"/>
              <a:ext cx="129225" cy="62420"/>
            </a:xfrm>
            <a:custGeom>
              <a:avLst/>
              <a:gdLst/>
              <a:ahLst/>
              <a:cxnLst/>
              <a:rect l="l" t="t" r="r" b="b"/>
              <a:pathLst>
                <a:path w="3478" h="1680" extrusionOk="0">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1224772" y="2238357"/>
              <a:ext cx="95154" cy="57107"/>
            </a:xfrm>
            <a:custGeom>
              <a:avLst/>
              <a:gdLst/>
              <a:ahLst/>
              <a:cxnLst/>
              <a:rect l="l" t="t" r="r" b="b"/>
              <a:pathLst>
                <a:path w="2561" h="1537" extrusionOk="0">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p:nvPr/>
          </p:nvSpPr>
          <p:spPr>
            <a:xfrm>
              <a:off x="968617" y="3817753"/>
              <a:ext cx="883472" cy="636539"/>
            </a:xfrm>
            <a:custGeom>
              <a:avLst/>
              <a:gdLst/>
              <a:ahLst/>
              <a:cxnLst/>
              <a:rect l="l" t="t" r="r" b="b"/>
              <a:pathLst>
                <a:path w="23778" h="17132" extrusionOk="0">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2"/>
            <p:cNvSpPr/>
            <p:nvPr/>
          </p:nvSpPr>
          <p:spPr>
            <a:xfrm>
              <a:off x="1088074" y="3833618"/>
              <a:ext cx="764018" cy="546364"/>
            </a:xfrm>
            <a:custGeom>
              <a:avLst/>
              <a:gdLst/>
              <a:ahLst/>
              <a:cxnLst/>
              <a:rect l="l" t="t" r="r" b="b"/>
              <a:pathLst>
                <a:path w="20563" h="14705" extrusionOk="0">
                  <a:moveTo>
                    <a:pt x="20562" y="0"/>
                  </a:moveTo>
                  <a:cubicBezTo>
                    <a:pt x="18276" y="607"/>
                    <a:pt x="10871" y="6180"/>
                    <a:pt x="0" y="14704"/>
                  </a:cubicBezTo>
                  <a:cubicBezTo>
                    <a:pt x="11371" y="7584"/>
                    <a:pt x="19408" y="1905"/>
                    <a:pt x="20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2"/>
            <p:cNvSpPr/>
            <p:nvPr/>
          </p:nvSpPr>
          <p:spPr>
            <a:xfrm>
              <a:off x="1652997" y="3839786"/>
              <a:ext cx="88949" cy="74384"/>
            </a:xfrm>
            <a:custGeom>
              <a:avLst/>
              <a:gdLst/>
              <a:ahLst/>
              <a:cxnLst/>
              <a:rect l="l" t="t" r="r" b="b"/>
              <a:pathLst>
                <a:path w="2394" h="2002" extrusionOk="0">
                  <a:moveTo>
                    <a:pt x="394" y="1"/>
                  </a:moveTo>
                  <a:cubicBezTo>
                    <a:pt x="1" y="1537"/>
                    <a:pt x="1906" y="2001"/>
                    <a:pt x="1906" y="2001"/>
                  </a:cubicBezTo>
                  <a:lnTo>
                    <a:pt x="2394" y="1775"/>
                  </a:lnTo>
                  <a:cubicBezTo>
                    <a:pt x="1417" y="1763"/>
                    <a:pt x="394" y="918"/>
                    <a:pt x="39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2"/>
            <p:cNvSpPr/>
            <p:nvPr/>
          </p:nvSpPr>
          <p:spPr>
            <a:xfrm>
              <a:off x="1530456" y="3868099"/>
              <a:ext cx="111093" cy="126587"/>
            </a:xfrm>
            <a:custGeom>
              <a:avLst/>
              <a:gdLst/>
              <a:ahLst/>
              <a:cxnLst/>
              <a:rect l="l" t="t" r="r" b="b"/>
              <a:pathLst>
                <a:path w="2990" h="3407" extrusionOk="0">
                  <a:moveTo>
                    <a:pt x="84" y="1"/>
                  </a:moveTo>
                  <a:cubicBezTo>
                    <a:pt x="1" y="2549"/>
                    <a:pt x="2346" y="3406"/>
                    <a:pt x="2346" y="3406"/>
                  </a:cubicBezTo>
                  <a:lnTo>
                    <a:pt x="2989" y="2930"/>
                  </a:lnTo>
                  <a:cubicBezTo>
                    <a:pt x="1298" y="2346"/>
                    <a:pt x="251" y="1049"/>
                    <a:pt x="8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2"/>
            <p:cNvSpPr/>
            <p:nvPr/>
          </p:nvSpPr>
          <p:spPr>
            <a:xfrm>
              <a:off x="1389337" y="3946424"/>
              <a:ext cx="124804" cy="136730"/>
            </a:xfrm>
            <a:custGeom>
              <a:avLst/>
              <a:gdLst/>
              <a:ahLst/>
              <a:cxnLst/>
              <a:rect l="l" t="t" r="r" b="b"/>
              <a:pathLst>
                <a:path w="3359" h="3680" extrusionOk="0">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2"/>
            <p:cNvSpPr/>
            <p:nvPr/>
          </p:nvSpPr>
          <p:spPr>
            <a:xfrm>
              <a:off x="1247771" y="4061422"/>
              <a:ext cx="119936" cy="130117"/>
            </a:xfrm>
            <a:custGeom>
              <a:avLst/>
              <a:gdLst/>
              <a:ahLst/>
              <a:cxnLst/>
              <a:rect l="l" t="t" r="r" b="b"/>
              <a:pathLst>
                <a:path w="3228" h="3502" extrusionOk="0">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2"/>
            <p:cNvSpPr/>
            <p:nvPr/>
          </p:nvSpPr>
          <p:spPr>
            <a:xfrm>
              <a:off x="1165062" y="4187530"/>
              <a:ext cx="86274" cy="85419"/>
            </a:xfrm>
            <a:custGeom>
              <a:avLst/>
              <a:gdLst/>
              <a:ahLst/>
              <a:cxnLst/>
              <a:rect l="l" t="t" r="r" b="b"/>
              <a:pathLst>
                <a:path w="2322" h="2299" extrusionOk="0">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2"/>
            <p:cNvSpPr/>
            <p:nvPr/>
          </p:nvSpPr>
          <p:spPr>
            <a:xfrm>
              <a:off x="1089820" y="4270686"/>
              <a:ext cx="59337" cy="72601"/>
            </a:xfrm>
            <a:custGeom>
              <a:avLst/>
              <a:gdLst/>
              <a:ahLst/>
              <a:cxnLst/>
              <a:rect l="l" t="t" r="r" b="b"/>
              <a:pathLst>
                <a:path w="1597" h="1954" extrusionOk="0">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2"/>
            <p:cNvSpPr/>
            <p:nvPr/>
          </p:nvSpPr>
          <p:spPr>
            <a:xfrm>
              <a:off x="1730877" y="3916774"/>
              <a:ext cx="58854" cy="92070"/>
            </a:xfrm>
            <a:custGeom>
              <a:avLst/>
              <a:gdLst/>
              <a:ahLst/>
              <a:cxnLst/>
              <a:rect l="l" t="t" r="r" b="b"/>
              <a:pathLst>
                <a:path w="1584" h="2478" extrusionOk="0">
                  <a:moveTo>
                    <a:pt x="560" y="1"/>
                  </a:moveTo>
                  <a:lnTo>
                    <a:pt x="179" y="393"/>
                  </a:lnTo>
                  <a:cubicBezTo>
                    <a:pt x="179" y="393"/>
                    <a:pt x="0" y="2358"/>
                    <a:pt x="1584" y="2477"/>
                  </a:cubicBezTo>
                  <a:cubicBezTo>
                    <a:pt x="703" y="2167"/>
                    <a:pt x="250" y="929"/>
                    <a:pt x="560"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2"/>
            <p:cNvSpPr/>
            <p:nvPr/>
          </p:nvSpPr>
          <p:spPr>
            <a:xfrm>
              <a:off x="1626914" y="3988894"/>
              <a:ext cx="92033" cy="137622"/>
            </a:xfrm>
            <a:custGeom>
              <a:avLst/>
              <a:gdLst/>
              <a:ahLst/>
              <a:cxnLst/>
              <a:rect l="l" t="t" r="r" b="b"/>
              <a:pathLst>
                <a:path w="2477" h="3704" extrusionOk="0">
                  <a:moveTo>
                    <a:pt x="655" y="0"/>
                  </a:moveTo>
                  <a:lnTo>
                    <a:pt x="0" y="453"/>
                  </a:lnTo>
                  <a:cubicBezTo>
                    <a:pt x="0" y="453"/>
                    <a:pt x="48" y="2953"/>
                    <a:pt x="2477" y="3703"/>
                  </a:cubicBezTo>
                  <a:cubicBezTo>
                    <a:pt x="1548" y="3203"/>
                    <a:pt x="655" y="1786"/>
                    <a:pt x="655"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2"/>
            <p:cNvSpPr/>
            <p:nvPr/>
          </p:nvSpPr>
          <p:spPr>
            <a:xfrm>
              <a:off x="1497721" y="4079146"/>
              <a:ext cx="100913" cy="157946"/>
            </a:xfrm>
            <a:custGeom>
              <a:avLst/>
              <a:gdLst/>
              <a:ahLst/>
              <a:cxnLst/>
              <a:rect l="l" t="t" r="r" b="b"/>
              <a:pathLst>
                <a:path w="2716" h="4251" extrusionOk="0">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2"/>
            <p:cNvSpPr/>
            <p:nvPr/>
          </p:nvSpPr>
          <p:spPr>
            <a:xfrm>
              <a:off x="1346867" y="4183555"/>
              <a:ext cx="96900" cy="149549"/>
            </a:xfrm>
            <a:custGeom>
              <a:avLst/>
              <a:gdLst/>
              <a:ahLst/>
              <a:cxnLst/>
              <a:rect l="l" t="t" r="r" b="b"/>
              <a:pathLst>
                <a:path w="2608" h="4025" extrusionOk="0">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2"/>
            <p:cNvSpPr/>
            <p:nvPr/>
          </p:nvSpPr>
          <p:spPr>
            <a:xfrm>
              <a:off x="1238928" y="4264481"/>
              <a:ext cx="58408" cy="106226"/>
            </a:xfrm>
            <a:custGeom>
              <a:avLst/>
              <a:gdLst/>
              <a:ahLst/>
              <a:cxnLst/>
              <a:rect l="l" t="t" r="r" b="b"/>
              <a:pathLst>
                <a:path w="1572" h="2859" extrusionOk="0">
                  <a:moveTo>
                    <a:pt x="393" y="1"/>
                  </a:moveTo>
                  <a:lnTo>
                    <a:pt x="0" y="382"/>
                  </a:lnTo>
                  <a:cubicBezTo>
                    <a:pt x="0" y="382"/>
                    <a:pt x="381" y="2239"/>
                    <a:pt x="1572" y="2858"/>
                  </a:cubicBezTo>
                  <a:cubicBezTo>
                    <a:pt x="739" y="2168"/>
                    <a:pt x="346" y="1037"/>
                    <a:pt x="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1141579" y="4337492"/>
              <a:ext cx="52686" cy="77431"/>
            </a:xfrm>
            <a:custGeom>
              <a:avLst/>
              <a:gdLst/>
              <a:ahLst/>
              <a:cxnLst/>
              <a:rect l="l" t="t" r="r" b="b"/>
              <a:pathLst>
                <a:path w="1418" h="2084" extrusionOk="0">
                  <a:moveTo>
                    <a:pt x="275" y="0"/>
                  </a:moveTo>
                  <a:lnTo>
                    <a:pt x="1" y="179"/>
                  </a:lnTo>
                  <a:cubicBezTo>
                    <a:pt x="1" y="179"/>
                    <a:pt x="477" y="1715"/>
                    <a:pt x="1418" y="2084"/>
                  </a:cubicBezTo>
                  <a:cubicBezTo>
                    <a:pt x="763" y="1584"/>
                    <a:pt x="287" y="703"/>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2"/>
            <p:cNvSpPr/>
            <p:nvPr/>
          </p:nvSpPr>
          <p:spPr>
            <a:xfrm>
              <a:off x="670884" y="3474133"/>
              <a:ext cx="1328960" cy="539008"/>
            </a:xfrm>
            <a:custGeom>
              <a:avLst/>
              <a:gdLst/>
              <a:ahLst/>
              <a:cxnLst/>
              <a:rect l="l" t="t" r="r" b="b"/>
              <a:pathLst>
                <a:path w="35768" h="14507" extrusionOk="0">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2"/>
            <p:cNvSpPr/>
            <p:nvPr/>
          </p:nvSpPr>
          <p:spPr>
            <a:xfrm>
              <a:off x="841654" y="3669054"/>
              <a:ext cx="1158196" cy="180276"/>
            </a:xfrm>
            <a:custGeom>
              <a:avLst/>
              <a:gdLst/>
              <a:ahLst/>
              <a:cxnLst/>
              <a:rect l="l" t="t" r="r" b="b"/>
              <a:pathLst>
                <a:path w="31172" h="4852" extrusionOk="0">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2"/>
            <p:cNvSpPr/>
            <p:nvPr/>
          </p:nvSpPr>
          <p:spPr>
            <a:xfrm>
              <a:off x="1766695" y="3689378"/>
              <a:ext cx="72155" cy="123912"/>
            </a:xfrm>
            <a:custGeom>
              <a:avLst/>
              <a:gdLst/>
              <a:ahLst/>
              <a:cxnLst/>
              <a:rect l="l" t="t" r="r" b="b"/>
              <a:pathLst>
                <a:path w="1942" h="3335" extrusionOk="0">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2"/>
            <p:cNvSpPr/>
            <p:nvPr/>
          </p:nvSpPr>
          <p:spPr>
            <a:xfrm>
              <a:off x="1599901" y="3598271"/>
              <a:ext cx="87203" cy="191125"/>
            </a:xfrm>
            <a:custGeom>
              <a:avLst/>
              <a:gdLst/>
              <a:ahLst/>
              <a:cxnLst/>
              <a:rect l="l" t="t" r="r" b="b"/>
              <a:pathLst>
                <a:path w="2347" h="5144" extrusionOk="0">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2"/>
            <p:cNvSpPr/>
            <p:nvPr/>
          </p:nvSpPr>
          <p:spPr>
            <a:xfrm>
              <a:off x="1425155" y="3542946"/>
              <a:ext cx="68179" cy="218583"/>
            </a:xfrm>
            <a:custGeom>
              <a:avLst/>
              <a:gdLst/>
              <a:ahLst/>
              <a:cxnLst/>
              <a:rect l="l" t="t" r="r" b="b"/>
              <a:pathLst>
                <a:path w="1835" h="5883" extrusionOk="0">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2"/>
            <p:cNvSpPr/>
            <p:nvPr/>
          </p:nvSpPr>
          <p:spPr>
            <a:xfrm>
              <a:off x="1205748" y="3523476"/>
              <a:ext cx="65504" cy="204761"/>
            </a:xfrm>
            <a:custGeom>
              <a:avLst/>
              <a:gdLst/>
              <a:ahLst/>
              <a:cxnLst/>
              <a:rect l="l" t="t" r="r" b="b"/>
              <a:pathLst>
                <a:path w="1763" h="5511" extrusionOk="0">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2"/>
            <p:cNvSpPr/>
            <p:nvPr/>
          </p:nvSpPr>
          <p:spPr>
            <a:xfrm>
              <a:off x="1041629" y="3563753"/>
              <a:ext cx="47818" cy="142935"/>
            </a:xfrm>
            <a:custGeom>
              <a:avLst/>
              <a:gdLst/>
              <a:ahLst/>
              <a:cxnLst/>
              <a:rect l="l" t="t" r="r" b="b"/>
              <a:pathLst>
                <a:path w="1287" h="3847" extrusionOk="0">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2"/>
            <p:cNvSpPr/>
            <p:nvPr/>
          </p:nvSpPr>
          <p:spPr>
            <a:xfrm>
              <a:off x="907123" y="3572596"/>
              <a:ext cx="31433" cy="109756"/>
            </a:xfrm>
            <a:custGeom>
              <a:avLst/>
              <a:gdLst/>
              <a:ahLst/>
              <a:cxnLst/>
              <a:rect l="l" t="t" r="r" b="b"/>
              <a:pathLst>
                <a:path w="846" h="2954" extrusionOk="0">
                  <a:moveTo>
                    <a:pt x="846" y="1"/>
                  </a:moveTo>
                  <a:cubicBezTo>
                    <a:pt x="1" y="941"/>
                    <a:pt x="346" y="2918"/>
                    <a:pt x="346" y="2918"/>
                  </a:cubicBezTo>
                  <a:lnTo>
                    <a:pt x="751" y="2953"/>
                  </a:lnTo>
                  <a:cubicBezTo>
                    <a:pt x="370" y="2179"/>
                    <a:pt x="405" y="929"/>
                    <a:pt x="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1743250" y="3831389"/>
              <a:ext cx="94262" cy="115515"/>
            </a:xfrm>
            <a:custGeom>
              <a:avLst/>
              <a:gdLst/>
              <a:ahLst/>
              <a:cxnLst/>
              <a:rect l="l" t="t" r="r" b="b"/>
              <a:pathLst>
                <a:path w="2537" h="3109" extrusionOk="0">
                  <a:moveTo>
                    <a:pt x="2537" y="1"/>
                  </a:moveTo>
                  <a:lnTo>
                    <a:pt x="1858" y="24"/>
                  </a:lnTo>
                  <a:cubicBezTo>
                    <a:pt x="1858" y="24"/>
                    <a:pt x="0" y="1620"/>
                    <a:pt x="1298" y="3108"/>
                  </a:cubicBezTo>
                  <a:cubicBezTo>
                    <a:pt x="786" y="2072"/>
                    <a:pt x="1453" y="560"/>
                    <a:pt x="2537"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a:off x="1569842" y="3802184"/>
              <a:ext cx="115478" cy="188041"/>
            </a:xfrm>
            <a:custGeom>
              <a:avLst/>
              <a:gdLst/>
              <a:ahLst/>
              <a:cxnLst/>
              <a:rect l="l" t="t" r="r" b="b"/>
              <a:pathLst>
                <a:path w="3108" h="5061" extrusionOk="0">
                  <a:moveTo>
                    <a:pt x="2131" y="1"/>
                  </a:moveTo>
                  <a:cubicBezTo>
                    <a:pt x="2131" y="1"/>
                    <a:pt x="0" y="2287"/>
                    <a:pt x="1524" y="5061"/>
                  </a:cubicBezTo>
                  <a:cubicBezTo>
                    <a:pt x="1131" y="3811"/>
                    <a:pt x="1548" y="1775"/>
                    <a:pt x="3108" y="179"/>
                  </a:cubicBezTo>
                  <a:lnTo>
                    <a:pt x="213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2"/>
            <p:cNvSpPr/>
            <p:nvPr/>
          </p:nvSpPr>
          <p:spPr>
            <a:xfrm>
              <a:off x="1384023" y="3771233"/>
              <a:ext cx="107972" cy="213270"/>
            </a:xfrm>
            <a:custGeom>
              <a:avLst/>
              <a:gdLst/>
              <a:ahLst/>
              <a:cxnLst/>
              <a:rect l="l" t="t" r="r" b="b"/>
              <a:pathLst>
                <a:path w="2906" h="5740" extrusionOk="0">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1163724" y="3736678"/>
              <a:ext cx="106635" cy="199151"/>
            </a:xfrm>
            <a:custGeom>
              <a:avLst/>
              <a:gdLst/>
              <a:ahLst/>
              <a:cxnLst/>
              <a:rect l="l" t="t" r="r" b="b"/>
              <a:pathLst>
                <a:path w="2870" h="5360" extrusionOk="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1016845" y="3708848"/>
              <a:ext cx="73455" cy="133201"/>
            </a:xfrm>
            <a:custGeom>
              <a:avLst/>
              <a:gdLst/>
              <a:ahLst/>
              <a:cxnLst/>
              <a:rect l="l" t="t" r="r" b="b"/>
              <a:pathLst>
                <a:path w="1977" h="3585" extrusionOk="0">
                  <a:moveTo>
                    <a:pt x="1286" y="1"/>
                  </a:moveTo>
                  <a:cubicBezTo>
                    <a:pt x="1286" y="1"/>
                    <a:pt x="0" y="1989"/>
                    <a:pt x="536" y="3584"/>
                  </a:cubicBezTo>
                  <a:cubicBezTo>
                    <a:pt x="405" y="2251"/>
                    <a:pt x="1036" y="906"/>
                    <a:pt x="1977" y="13"/>
                  </a:cubicBezTo>
                  <a:lnTo>
                    <a:pt x="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886761" y="3683619"/>
              <a:ext cx="48710" cy="108864"/>
            </a:xfrm>
            <a:custGeom>
              <a:avLst/>
              <a:gdLst/>
              <a:ahLst/>
              <a:cxnLst/>
              <a:rect l="l" t="t" r="r" b="b"/>
              <a:pathLst>
                <a:path w="1311" h="2930" extrusionOk="0">
                  <a:moveTo>
                    <a:pt x="918" y="1"/>
                  </a:moveTo>
                  <a:cubicBezTo>
                    <a:pt x="918" y="1"/>
                    <a:pt x="1" y="1787"/>
                    <a:pt x="525" y="2930"/>
                  </a:cubicBezTo>
                  <a:cubicBezTo>
                    <a:pt x="394" y="1918"/>
                    <a:pt x="715" y="715"/>
                    <a:pt x="1311" y="84"/>
                  </a:cubicBezTo>
                  <a:lnTo>
                    <a:pt x="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3661441" y="3440061"/>
              <a:ext cx="839257" cy="546922"/>
            </a:xfrm>
            <a:custGeom>
              <a:avLst/>
              <a:gdLst/>
              <a:ahLst/>
              <a:cxnLst/>
              <a:rect l="l" t="t" r="r" b="b"/>
              <a:pathLst>
                <a:path w="22588" h="14720" extrusionOk="0">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3661441" y="3502260"/>
              <a:ext cx="726009" cy="463657"/>
            </a:xfrm>
            <a:custGeom>
              <a:avLst/>
              <a:gdLst/>
              <a:ahLst/>
              <a:cxnLst/>
              <a:rect l="l" t="t" r="r" b="b"/>
              <a:pathLst>
                <a:path w="19540" h="12479" extrusionOk="0">
                  <a:moveTo>
                    <a:pt x="19539" y="0"/>
                  </a:moveTo>
                  <a:lnTo>
                    <a:pt x="19539" y="0"/>
                  </a:lnTo>
                  <a:cubicBezTo>
                    <a:pt x="8788" y="5977"/>
                    <a:pt x="1144" y="10787"/>
                    <a:pt x="1" y="12478"/>
                  </a:cubicBezTo>
                  <a:cubicBezTo>
                    <a:pt x="2120" y="12038"/>
                    <a:pt x="9181" y="7287"/>
                    <a:pt x="1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3765850" y="3898641"/>
              <a:ext cx="80998" cy="70817"/>
            </a:xfrm>
            <a:custGeom>
              <a:avLst/>
              <a:gdLst/>
              <a:ahLst/>
              <a:cxnLst/>
              <a:rect l="l" t="t" r="r" b="b"/>
              <a:pathLst>
                <a:path w="2180" h="1906" extrusionOk="0">
                  <a:moveTo>
                    <a:pt x="453" y="0"/>
                  </a:moveTo>
                  <a:lnTo>
                    <a:pt x="1" y="179"/>
                  </a:lnTo>
                  <a:cubicBezTo>
                    <a:pt x="894" y="239"/>
                    <a:pt x="1787" y="1060"/>
                    <a:pt x="1751" y="1905"/>
                  </a:cubicBezTo>
                  <a:cubicBezTo>
                    <a:pt x="2180" y="512"/>
                    <a:pt x="453" y="0"/>
                    <a:pt x="453"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3861416" y="3830051"/>
              <a:ext cx="100913" cy="119490"/>
            </a:xfrm>
            <a:custGeom>
              <a:avLst/>
              <a:gdLst/>
              <a:ahLst/>
              <a:cxnLst/>
              <a:rect l="l" t="t" r="r" b="b"/>
              <a:pathLst>
                <a:path w="2716" h="3216" extrusionOk="0">
                  <a:moveTo>
                    <a:pt x="608" y="1"/>
                  </a:moveTo>
                  <a:lnTo>
                    <a:pt x="1" y="406"/>
                  </a:lnTo>
                  <a:cubicBezTo>
                    <a:pt x="1525" y="1013"/>
                    <a:pt x="2406" y="2251"/>
                    <a:pt x="2513" y="3216"/>
                  </a:cubicBezTo>
                  <a:cubicBezTo>
                    <a:pt x="2715" y="894"/>
                    <a:pt x="608" y="1"/>
                    <a:pt x="608"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3982211" y="3754847"/>
              <a:ext cx="108418" cy="130117"/>
            </a:xfrm>
            <a:custGeom>
              <a:avLst/>
              <a:gdLst/>
              <a:ahLst/>
              <a:cxnLst/>
              <a:rect l="l" t="t" r="r" b="b"/>
              <a:pathLst>
                <a:path w="2918" h="3502" extrusionOk="0">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4121547" y="3662849"/>
              <a:ext cx="107527" cy="123466"/>
            </a:xfrm>
            <a:custGeom>
              <a:avLst/>
              <a:gdLst/>
              <a:ahLst/>
              <a:cxnLst/>
              <a:rect l="l" t="t" r="r" b="b"/>
              <a:pathLst>
                <a:path w="2894" h="3323" extrusionOk="0">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4232161" y="3593404"/>
              <a:ext cx="75648" cy="81407"/>
            </a:xfrm>
            <a:custGeom>
              <a:avLst/>
              <a:gdLst/>
              <a:ahLst/>
              <a:cxnLst/>
              <a:rect l="l" t="t" r="r" b="b"/>
              <a:pathLst>
                <a:path w="2036" h="2191" extrusionOk="0">
                  <a:moveTo>
                    <a:pt x="452" y="0"/>
                  </a:moveTo>
                  <a:lnTo>
                    <a:pt x="0" y="214"/>
                  </a:lnTo>
                  <a:cubicBezTo>
                    <a:pt x="893" y="536"/>
                    <a:pt x="1726" y="1250"/>
                    <a:pt x="2036" y="2191"/>
                  </a:cubicBezTo>
                  <a:cubicBezTo>
                    <a:pt x="1917" y="965"/>
                    <a:pt x="452"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a:off x="4329473" y="3533657"/>
              <a:ext cx="51348" cy="68625"/>
            </a:xfrm>
            <a:custGeom>
              <a:avLst/>
              <a:gdLst/>
              <a:ahLst/>
              <a:cxnLst/>
              <a:rect l="l" t="t" r="r" b="b"/>
              <a:pathLst>
                <a:path w="1382" h="1847" extrusionOk="0">
                  <a:moveTo>
                    <a:pt x="239" y="1"/>
                  </a:moveTo>
                  <a:lnTo>
                    <a:pt x="0" y="167"/>
                  </a:lnTo>
                  <a:cubicBezTo>
                    <a:pt x="584" y="417"/>
                    <a:pt x="1167" y="1132"/>
                    <a:pt x="1370" y="1846"/>
                  </a:cubicBezTo>
                  <a:cubicBezTo>
                    <a:pt x="1382" y="929"/>
                    <a:pt x="23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2"/>
            <p:cNvSpPr/>
            <p:nvPr/>
          </p:nvSpPr>
          <p:spPr>
            <a:xfrm>
              <a:off x="3726947" y="3808389"/>
              <a:ext cx="53540" cy="85865"/>
            </a:xfrm>
            <a:custGeom>
              <a:avLst/>
              <a:gdLst/>
              <a:ahLst/>
              <a:cxnLst/>
              <a:rect l="l" t="t" r="r" b="b"/>
              <a:pathLst>
                <a:path w="1441" h="2311" extrusionOk="0">
                  <a:moveTo>
                    <a:pt x="0" y="1"/>
                  </a:moveTo>
                  <a:cubicBezTo>
                    <a:pt x="786" y="322"/>
                    <a:pt x="1155" y="1477"/>
                    <a:pt x="822" y="2310"/>
                  </a:cubicBezTo>
                  <a:lnTo>
                    <a:pt x="1191" y="1977"/>
                  </a:lnTo>
                  <a:cubicBezTo>
                    <a:pt x="1191" y="1977"/>
                    <a:pt x="1441" y="191"/>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a:off x="3797284" y="3704426"/>
              <a:ext cx="81407" cy="128779"/>
            </a:xfrm>
            <a:custGeom>
              <a:avLst/>
              <a:gdLst/>
              <a:ahLst/>
              <a:cxnLst/>
              <a:rect l="l" t="t" r="r" b="b"/>
              <a:pathLst>
                <a:path w="2191" h="3466" extrusionOk="0">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a:off x="3913174" y="3608415"/>
              <a:ext cx="87203" cy="148694"/>
            </a:xfrm>
            <a:custGeom>
              <a:avLst/>
              <a:gdLst/>
              <a:ahLst/>
              <a:cxnLst/>
              <a:rect l="l" t="t" r="r" b="b"/>
              <a:pathLst>
                <a:path w="2347" h="4002" extrusionOk="0">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4059607" y="3528343"/>
              <a:ext cx="83636" cy="139851"/>
            </a:xfrm>
            <a:custGeom>
              <a:avLst/>
              <a:gdLst/>
              <a:ahLst/>
              <a:cxnLst/>
              <a:rect l="l" t="t" r="r" b="b"/>
              <a:pathLst>
                <a:path w="2251" h="3764" extrusionOk="0">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4195413" y="3500476"/>
              <a:ext cx="49156" cy="99575"/>
            </a:xfrm>
            <a:custGeom>
              <a:avLst/>
              <a:gdLst/>
              <a:ahLst/>
              <a:cxnLst/>
              <a:rect l="l" t="t" r="r" b="b"/>
              <a:pathLst>
                <a:path w="1323" h="2680" extrusionOk="0">
                  <a:moveTo>
                    <a:pt x="1" y="1"/>
                  </a:moveTo>
                  <a:cubicBezTo>
                    <a:pt x="727" y="679"/>
                    <a:pt x="1037" y="1739"/>
                    <a:pt x="941" y="2680"/>
                  </a:cubicBezTo>
                  <a:lnTo>
                    <a:pt x="1322" y="2358"/>
                  </a:lnTo>
                  <a:cubicBezTo>
                    <a:pt x="1322" y="2358"/>
                    <a:pt x="1072" y="63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4291871" y="3465104"/>
              <a:ext cx="44697" cy="73010"/>
            </a:xfrm>
            <a:custGeom>
              <a:avLst/>
              <a:gdLst/>
              <a:ahLst/>
              <a:cxnLst/>
              <a:rect l="l" t="t" r="r" b="b"/>
              <a:pathLst>
                <a:path w="1203" h="1965" extrusionOk="0">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a:off x="3764549" y="4103595"/>
              <a:ext cx="461428" cy="420595"/>
            </a:xfrm>
            <a:custGeom>
              <a:avLst/>
              <a:gdLst/>
              <a:ahLst/>
              <a:cxnLst/>
              <a:rect l="l" t="t" r="r" b="b"/>
              <a:pathLst>
                <a:path w="12419" h="11320" extrusionOk="0">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2"/>
            <p:cNvSpPr/>
            <p:nvPr/>
          </p:nvSpPr>
          <p:spPr>
            <a:xfrm>
              <a:off x="3775139" y="4104338"/>
              <a:ext cx="395106" cy="361927"/>
            </a:xfrm>
            <a:custGeom>
              <a:avLst/>
              <a:gdLst/>
              <a:ahLst/>
              <a:cxnLst/>
              <a:rect l="l" t="t" r="r" b="b"/>
              <a:pathLst>
                <a:path w="10634" h="9741" extrusionOk="0">
                  <a:moveTo>
                    <a:pt x="1" y="1"/>
                  </a:moveTo>
                  <a:cubicBezTo>
                    <a:pt x="608" y="1203"/>
                    <a:pt x="4597" y="4680"/>
                    <a:pt x="10633" y="9740"/>
                  </a:cubicBezTo>
                  <a:cubicBezTo>
                    <a:pt x="5311" y="4228"/>
                    <a:pt x="1192" y="41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2"/>
            <p:cNvSpPr/>
            <p:nvPr/>
          </p:nvSpPr>
          <p:spPr>
            <a:xfrm>
              <a:off x="3800368" y="4156988"/>
              <a:ext cx="35000" cy="49602"/>
            </a:xfrm>
            <a:custGeom>
              <a:avLst/>
              <a:gdLst/>
              <a:ahLst/>
              <a:cxnLst/>
              <a:rect l="l" t="t" r="r" b="b"/>
              <a:pathLst>
                <a:path w="942" h="1335" extrusionOk="0">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a:off x="3832211" y="4204771"/>
              <a:ext cx="60228" cy="73455"/>
            </a:xfrm>
            <a:custGeom>
              <a:avLst/>
              <a:gdLst/>
              <a:ahLst/>
              <a:cxnLst/>
              <a:rect l="l" t="t" r="r" b="b"/>
              <a:pathLst>
                <a:path w="1621" h="1977" extrusionOk="0">
                  <a:moveTo>
                    <a:pt x="1287" y="1"/>
                  </a:moveTo>
                  <a:cubicBezTo>
                    <a:pt x="1168" y="1024"/>
                    <a:pt x="560" y="1751"/>
                    <a:pt x="1" y="1977"/>
                  </a:cubicBezTo>
                  <a:cubicBezTo>
                    <a:pt x="1430" y="1715"/>
                    <a:pt x="1620" y="310"/>
                    <a:pt x="1620" y="310"/>
                  </a:cubicBezTo>
                  <a:lnTo>
                    <a:pt x="1287"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2"/>
            <p:cNvSpPr/>
            <p:nvPr/>
          </p:nvSpPr>
          <p:spPr>
            <a:xfrm>
              <a:off x="3892404" y="4264926"/>
              <a:ext cx="64613" cy="84082"/>
            </a:xfrm>
            <a:custGeom>
              <a:avLst/>
              <a:gdLst/>
              <a:ahLst/>
              <a:cxnLst/>
              <a:rect l="l" t="t" r="r" b="b"/>
              <a:pathLst>
                <a:path w="1739" h="2263" extrusionOk="0">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3973776" y="4334408"/>
              <a:ext cx="61529" cy="79660"/>
            </a:xfrm>
            <a:custGeom>
              <a:avLst/>
              <a:gdLst/>
              <a:ahLst/>
              <a:cxnLst/>
              <a:rect l="l" t="t" r="r" b="b"/>
              <a:pathLst>
                <a:path w="1656" h="2144" extrusionOk="0">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4053848" y="4388805"/>
              <a:ext cx="39421" cy="57107"/>
            </a:xfrm>
            <a:custGeom>
              <a:avLst/>
              <a:gdLst/>
              <a:ahLst/>
              <a:cxnLst/>
              <a:rect l="l" t="t" r="r" b="b"/>
              <a:pathLst>
                <a:path w="1061" h="1537" extrusionOk="0">
                  <a:moveTo>
                    <a:pt x="870" y="0"/>
                  </a:moveTo>
                  <a:cubicBezTo>
                    <a:pt x="822" y="620"/>
                    <a:pt x="501" y="1179"/>
                    <a:pt x="1" y="1536"/>
                  </a:cubicBezTo>
                  <a:cubicBezTo>
                    <a:pt x="727" y="1274"/>
                    <a:pt x="1060" y="239"/>
                    <a:pt x="1060" y="239"/>
                  </a:cubicBez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4109174" y="4437480"/>
              <a:ext cx="34517" cy="40722"/>
            </a:xfrm>
            <a:custGeom>
              <a:avLst/>
              <a:gdLst/>
              <a:ahLst/>
              <a:cxnLst/>
              <a:rect l="l" t="t" r="r" b="b"/>
              <a:pathLst>
                <a:path w="929" h="1096" extrusionOk="0">
                  <a:moveTo>
                    <a:pt x="786" y="0"/>
                  </a:moveTo>
                  <a:cubicBezTo>
                    <a:pt x="691" y="453"/>
                    <a:pt x="405" y="846"/>
                    <a:pt x="0" y="1096"/>
                  </a:cubicBezTo>
                  <a:cubicBezTo>
                    <a:pt x="560" y="941"/>
                    <a:pt x="929" y="107"/>
                    <a:pt x="929" y="107"/>
                  </a:cubicBezTo>
                  <a:lnTo>
                    <a:pt x="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3833549" y="4118494"/>
              <a:ext cx="50902" cy="38084"/>
            </a:xfrm>
            <a:custGeom>
              <a:avLst/>
              <a:gdLst/>
              <a:ahLst/>
              <a:cxnLst/>
              <a:rect l="l" t="t" r="r" b="b"/>
              <a:pathLst>
                <a:path w="1370" h="1025" extrusionOk="0">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3885307" y="4144169"/>
              <a:ext cx="69034" cy="65504"/>
            </a:xfrm>
            <a:custGeom>
              <a:avLst/>
              <a:gdLst/>
              <a:ahLst/>
              <a:cxnLst/>
              <a:rect l="l" t="t" r="r" b="b"/>
              <a:pathLst>
                <a:path w="1858" h="1763" extrusionOk="0">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3951222" y="4198120"/>
              <a:ext cx="79214" cy="69963"/>
            </a:xfrm>
            <a:custGeom>
              <a:avLst/>
              <a:gdLst/>
              <a:ahLst/>
              <a:cxnLst/>
              <a:rect l="l" t="t" r="r" b="b"/>
              <a:pathLst>
                <a:path w="2132" h="1883" extrusionOk="0">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4026873" y="4273324"/>
              <a:ext cx="75239" cy="66842"/>
            </a:xfrm>
            <a:custGeom>
              <a:avLst/>
              <a:gdLst/>
              <a:ahLst/>
              <a:cxnLst/>
              <a:rect l="l" t="t" r="r" b="b"/>
              <a:pathLst>
                <a:path w="2025" h="1799" extrusionOk="0">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4086137" y="4350311"/>
              <a:ext cx="54469" cy="43843"/>
            </a:xfrm>
            <a:custGeom>
              <a:avLst/>
              <a:gdLst/>
              <a:ahLst/>
              <a:cxnLst/>
              <a:rect l="l" t="t" r="r" b="b"/>
              <a:pathLst>
                <a:path w="1466" h="1180" extrusionOk="0">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4139233" y="4402961"/>
              <a:ext cx="38084" cy="37638"/>
            </a:xfrm>
            <a:custGeom>
              <a:avLst/>
              <a:gdLst/>
              <a:ahLst/>
              <a:cxnLst/>
              <a:rect l="l" t="t" r="r" b="b"/>
              <a:pathLst>
                <a:path w="1025" h="1013" extrusionOk="0">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991170" y="4617538"/>
              <a:ext cx="3388647" cy="137585"/>
            </a:xfrm>
            <a:custGeom>
              <a:avLst/>
              <a:gdLst/>
              <a:ahLst/>
              <a:cxnLst/>
              <a:rect l="l" t="t" r="r" b="b"/>
              <a:pathLst>
                <a:path w="91203" h="3703" extrusionOk="0">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2326306" y="4316685"/>
              <a:ext cx="718466" cy="326072"/>
            </a:xfrm>
            <a:custGeom>
              <a:avLst/>
              <a:gdLst/>
              <a:ahLst/>
              <a:cxnLst/>
              <a:rect l="l" t="t" r="r" b="b"/>
              <a:pathLst>
                <a:path w="19337" h="8776" extrusionOk="0">
                  <a:moveTo>
                    <a:pt x="2430" y="1"/>
                  </a:moveTo>
                  <a:lnTo>
                    <a:pt x="1" y="8776"/>
                  </a:lnTo>
                  <a:lnTo>
                    <a:pt x="19337" y="8776"/>
                  </a:lnTo>
                  <a:lnTo>
                    <a:pt x="16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2392667" y="4316685"/>
              <a:ext cx="585749" cy="85865"/>
            </a:xfrm>
            <a:custGeom>
              <a:avLst/>
              <a:gdLst/>
              <a:ahLst/>
              <a:cxnLst/>
              <a:rect l="l" t="t" r="r" b="b"/>
              <a:pathLst>
                <a:path w="15765" h="2311" extrusionOk="0">
                  <a:moveTo>
                    <a:pt x="644" y="1"/>
                  </a:moveTo>
                  <a:lnTo>
                    <a:pt x="1" y="2311"/>
                  </a:lnTo>
                  <a:lnTo>
                    <a:pt x="15765" y="2311"/>
                  </a:lnTo>
                  <a:lnTo>
                    <a:pt x="15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2326306" y="4579044"/>
              <a:ext cx="718466" cy="63721"/>
            </a:xfrm>
            <a:custGeom>
              <a:avLst/>
              <a:gdLst/>
              <a:ahLst/>
              <a:cxnLst/>
              <a:rect l="l" t="t" r="r" b="b"/>
              <a:pathLst>
                <a:path w="19337" h="1715" extrusionOk="0">
                  <a:moveTo>
                    <a:pt x="477" y="0"/>
                  </a:moveTo>
                  <a:lnTo>
                    <a:pt x="1" y="1715"/>
                  </a:lnTo>
                  <a:lnTo>
                    <a:pt x="19337" y="1715"/>
                  </a:lnTo>
                  <a:lnTo>
                    <a:pt x="18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2223680" y="4621068"/>
              <a:ext cx="920627" cy="50011"/>
            </a:xfrm>
            <a:custGeom>
              <a:avLst/>
              <a:gdLst/>
              <a:ahLst/>
              <a:cxnLst/>
              <a:rect l="l" t="t" r="r" b="b"/>
              <a:pathLst>
                <a:path w="24778" h="1346" extrusionOk="0">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1339770" y="4101700"/>
              <a:ext cx="2691917" cy="238015"/>
            </a:xfrm>
            <a:custGeom>
              <a:avLst/>
              <a:gdLst/>
              <a:ahLst/>
              <a:cxnLst/>
              <a:rect l="l" t="t" r="r" b="b"/>
              <a:pathLst>
                <a:path w="72451" h="6406" extrusionOk="0">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1339362" y="2498933"/>
              <a:ext cx="2691880" cy="1602755"/>
            </a:xfrm>
            <a:custGeom>
              <a:avLst/>
              <a:gdLst/>
              <a:ahLst/>
              <a:cxnLst/>
              <a:rect l="l" t="t" r="r" b="b"/>
              <a:pathLst>
                <a:path w="72450" h="43137" extrusionOk="0">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1434036" y="2594461"/>
              <a:ext cx="2499454" cy="1409475"/>
            </a:xfrm>
            <a:custGeom>
              <a:avLst/>
              <a:gdLst/>
              <a:ahLst/>
              <a:cxnLst/>
              <a:rect l="l" t="t" r="r" b="b"/>
              <a:pathLst>
                <a:path w="67271" h="37935" extrusionOk="0">
                  <a:moveTo>
                    <a:pt x="0" y="1"/>
                  </a:moveTo>
                  <a:lnTo>
                    <a:pt x="67270" y="1"/>
                  </a:lnTo>
                  <a:lnTo>
                    <a:pt x="67270" y="37934"/>
                  </a:lnTo>
                  <a:lnTo>
                    <a:pt x="0" y="379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2647930" y="4171590"/>
              <a:ext cx="85419" cy="85865"/>
            </a:xfrm>
            <a:custGeom>
              <a:avLst/>
              <a:gdLst/>
              <a:ahLst/>
              <a:cxnLst/>
              <a:rect l="l" t="t" r="r" b="b"/>
              <a:pathLst>
                <a:path w="2299" h="2311" extrusionOk="0">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1443779" y="2597606"/>
              <a:ext cx="2499528" cy="1386459"/>
            </a:xfrm>
            <a:custGeom>
              <a:avLst/>
              <a:gdLst/>
              <a:ahLst/>
              <a:cxnLst/>
              <a:rect l="l" t="t" r="r" b="b"/>
              <a:pathLst>
                <a:path w="71903" h="39970" extrusionOk="0">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1830827" y="2499379"/>
              <a:ext cx="1708944" cy="1165664"/>
            </a:xfrm>
            <a:custGeom>
              <a:avLst/>
              <a:gdLst/>
              <a:ahLst/>
              <a:cxnLst/>
              <a:rect l="l" t="t" r="r" b="b"/>
              <a:pathLst>
                <a:path w="45995" h="31373" extrusionOk="0">
                  <a:moveTo>
                    <a:pt x="1" y="0"/>
                  </a:moveTo>
                  <a:cubicBezTo>
                    <a:pt x="1751" y="7858"/>
                    <a:pt x="5537" y="15061"/>
                    <a:pt x="11324" y="21526"/>
                  </a:cubicBezTo>
                  <a:cubicBezTo>
                    <a:pt x="16134" y="26896"/>
                    <a:pt x="21015" y="30158"/>
                    <a:pt x="23004" y="31373"/>
                  </a:cubicBezTo>
                  <a:cubicBezTo>
                    <a:pt x="24980" y="30147"/>
                    <a:pt x="29862" y="26872"/>
                    <a:pt x="34684" y="21491"/>
                  </a:cubicBezTo>
                  <a:cubicBezTo>
                    <a:pt x="40470" y="15026"/>
                    <a:pt x="44245" y="7834"/>
                    <a:pt x="45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1790587" y="1550449"/>
              <a:ext cx="1789905" cy="1933658"/>
            </a:xfrm>
            <a:custGeom>
              <a:avLst/>
              <a:gdLst/>
              <a:ahLst/>
              <a:cxnLst/>
              <a:rect l="l" t="t" r="r" b="b"/>
              <a:pathLst>
                <a:path w="48174" h="52043" extrusionOk="0">
                  <a:moveTo>
                    <a:pt x="35767" y="42172"/>
                  </a:moveTo>
                  <a:cubicBezTo>
                    <a:pt x="30945" y="47554"/>
                    <a:pt x="26063" y="50828"/>
                    <a:pt x="24087" y="52042"/>
                  </a:cubicBezTo>
                  <a:cubicBezTo>
                    <a:pt x="22098" y="50828"/>
                    <a:pt x="17217" y="47566"/>
                    <a:pt x="12407" y="42196"/>
                  </a:cubicBezTo>
                  <a:cubicBezTo>
                    <a:pt x="4561" y="33445"/>
                    <a:pt x="393" y="23324"/>
                    <a:pt x="0" y="12061"/>
                  </a:cubicBezTo>
                  <a:cubicBezTo>
                    <a:pt x="12633" y="10466"/>
                    <a:pt x="20813" y="3382"/>
                    <a:pt x="24063" y="0"/>
                  </a:cubicBezTo>
                  <a:cubicBezTo>
                    <a:pt x="27135" y="3239"/>
                    <a:pt x="34802" y="9787"/>
                    <a:pt x="48173" y="11990"/>
                  </a:cubicBezTo>
                  <a:cubicBezTo>
                    <a:pt x="47792" y="23241"/>
                    <a:pt x="43625" y="33385"/>
                    <a:pt x="35767" y="421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1838370" y="1615026"/>
              <a:ext cx="1693896" cy="1804061"/>
            </a:xfrm>
            <a:custGeom>
              <a:avLst/>
              <a:gdLst/>
              <a:ahLst/>
              <a:cxnLst/>
              <a:rect l="l" t="t" r="r" b="b"/>
              <a:pathLst>
                <a:path w="45590" h="48555" fill="none" extrusionOk="0">
                  <a:moveTo>
                    <a:pt x="33850" y="39351"/>
                  </a:moveTo>
                  <a:cubicBezTo>
                    <a:pt x="29290" y="44363"/>
                    <a:pt x="24670" y="47423"/>
                    <a:pt x="22801" y="48554"/>
                  </a:cubicBezTo>
                  <a:cubicBezTo>
                    <a:pt x="20920" y="47423"/>
                    <a:pt x="16300" y="44387"/>
                    <a:pt x="11752" y="39374"/>
                  </a:cubicBezTo>
                  <a:cubicBezTo>
                    <a:pt x="4322" y="31207"/>
                    <a:pt x="369" y="21765"/>
                    <a:pt x="0" y="11264"/>
                  </a:cubicBezTo>
                  <a:cubicBezTo>
                    <a:pt x="11966" y="9775"/>
                    <a:pt x="19705" y="3156"/>
                    <a:pt x="22765" y="0"/>
                  </a:cubicBezTo>
                  <a:cubicBezTo>
                    <a:pt x="25670" y="3025"/>
                    <a:pt x="32933" y="9144"/>
                    <a:pt x="45589" y="11192"/>
                  </a:cubicBezTo>
                  <a:cubicBezTo>
                    <a:pt x="45244" y="21694"/>
                    <a:pt x="41291" y="31147"/>
                    <a:pt x="33850" y="39351"/>
                  </a:cubicBezTo>
                  <a:close/>
                </a:path>
              </a:pathLst>
            </a:custGeom>
            <a:noFill/>
            <a:ln w="17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1790587" y="1550449"/>
              <a:ext cx="894952" cy="1933658"/>
            </a:xfrm>
            <a:custGeom>
              <a:avLst/>
              <a:gdLst/>
              <a:ahLst/>
              <a:cxnLst/>
              <a:rect l="l" t="t" r="r" b="b"/>
              <a:pathLst>
                <a:path w="24087" h="52043" extrusionOk="0">
                  <a:moveTo>
                    <a:pt x="24063" y="0"/>
                  </a:moveTo>
                  <a:cubicBezTo>
                    <a:pt x="20813" y="3382"/>
                    <a:pt x="12633" y="10466"/>
                    <a:pt x="0" y="12061"/>
                  </a:cubicBezTo>
                  <a:cubicBezTo>
                    <a:pt x="393" y="23324"/>
                    <a:pt x="4561" y="33445"/>
                    <a:pt x="12407" y="42196"/>
                  </a:cubicBezTo>
                  <a:cubicBezTo>
                    <a:pt x="17217" y="47566"/>
                    <a:pt x="22098" y="50828"/>
                    <a:pt x="24087" y="52042"/>
                  </a:cubicBezTo>
                  <a:cubicBezTo>
                    <a:pt x="24087" y="45518"/>
                    <a:pt x="24063" y="9275"/>
                    <a:pt x="24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1906477" y="1566559"/>
              <a:ext cx="22182" cy="22182"/>
            </a:xfrm>
            <a:custGeom>
              <a:avLst/>
              <a:gdLst/>
              <a:ahLst/>
              <a:cxnLst/>
              <a:rect l="l" t="t" r="r" b="b"/>
              <a:pathLst>
                <a:path w="597" h="597" extrusionOk="0">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3436274" y="1566559"/>
              <a:ext cx="22144" cy="22182"/>
            </a:xfrm>
            <a:custGeom>
              <a:avLst/>
              <a:gdLst/>
              <a:ahLst/>
              <a:cxnLst/>
              <a:rect l="l" t="t" r="r" b="b"/>
              <a:pathLst>
                <a:path w="596" h="597" extrusionOk="0">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1514516" y="1933120"/>
              <a:ext cx="73047" cy="73455"/>
            </a:xfrm>
            <a:custGeom>
              <a:avLst/>
              <a:gdLst/>
              <a:ahLst/>
              <a:cxnLst/>
              <a:rect l="l" t="t" r="r" b="b"/>
              <a:pathLst>
                <a:path w="1966" h="1977" extrusionOk="0">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1343783" y="1891059"/>
              <a:ext cx="18615" cy="18652"/>
            </a:xfrm>
            <a:custGeom>
              <a:avLst/>
              <a:gdLst/>
              <a:ahLst/>
              <a:cxnLst/>
              <a:rect l="l" t="t" r="r" b="b"/>
              <a:pathLst>
                <a:path w="501" h="502" extrusionOk="0">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1020821" y="2187045"/>
              <a:ext cx="45589" cy="45589"/>
            </a:xfrm>
            <a:custGeom>
              <a:avLst/>
              <a:gdLst/>
              <a:ahLst/>
              <a:cxnLst/>
              <a:rect l="l" t="t" r="r" b="b"/>
              <a:pathLst>
                <a:path w="1227" h="1227" extrusionOk="0">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884123" y="2302935"/>
              <a:ext cx="27012" cy="27012"/>
            </a:xfrm>
            <a:custGeom>
              <a:avLst/>
              <a:gdLst/>
              <a:ahLst/>
              <a:cxnLst/>
              <a:rect l="l" t="t" r="r" b="b"/>
              <a:pathLst>
                <a:path w="727" h="727" extrusionOk="0">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633727" y="3342117"/>
              <a:ext cx="45589" cy="45589"/>
            </a:xfrm>
            <a:custGeom>
              <a:avLst/>
              <a:gdLst/>
              <a:ahLst/>
              <a:cxnLst/>
              <a:rect l="l" t="t" r="r" b="b"/>
              <a:pathLst>
                <a:path w="1227" h="1227" extrusionOk="0">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538607" y="3190817"/>
              <a:ext cx="16868" cy="16831"/>
            </a:xfrm>
            <a:custGeom>
              <a:avLst/>
              <a:gdLst/>
              <a:ahLst/>
              <a:cxnLst/>
              <a:rect l="l" t="t" r="r" b="b"/>
              <a:pathLst>
                <a:path w="454" h="453" extrusionOk="0">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470500" y="3607114"/>
              <a:ext cx="18615" cy="18615"/>
            </a:xfrm>
            <a:custGeom>
              <a:avLst/>
              <a:gdLst/>
              <a:ahLst/>
              <a:cxnLst/>
              <a:rect l="l" t="t" r="r" b="b"/>
              <a:pathLst>
                <a:path w="501" h="501" extrusionOk="0">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869967" y="4043736"/>
              <a:ext cx="30987" cy="31024"/>
            </a:xfrm>
            <a:custGeom>
              <a:avLst/>
              <a:gdLst/>
              <a:ahLst/>
              <a:cxnLst/>
              <a:rect l="l" t="t" r="r" b="b"/>
              <a:pathLst>
                <a:path w="834" h="835" extrusionOk="0">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a:off x="617379" y="4132651"/>
              <a:ext cx="22590" cy="22590"/>
            </a:xfrm>
            <a:custGeom>
              <a:avLst/>
              <a:gdLst/>
              <a:ahLst/>
              <a:cxnLst/>
              <a:rect l="l" t="t" r="r" b="b"/>
              <a:pathLst>
                <a:path w="608" h="608" extrusionOk="0">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813787" y="4393227"/>
              <a:ext cx="29241" cy="29241"/>
            </a:xfrm>
            <a:custGeom>
              <a:avLst/>
              <a:gdLst/>
              <a:ahLst/>
              <a:cxnLst/>
              <a:rect l="l" t="t" r="r" b="b"/>
              <a:pathLst>
                <a:path w="787" h="787" extrusionOk="0">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4672759" y="3340334"/>
              <a:ext cx="28349" cy="28349"/>
            </a:xfrm>
            <a:custGeom>
              <a:avLst/>
              <a:gdLst/>
              <a:ahLst/>
              <a:cxnLst/>
              <a:rect l="l" t="t" r="r" b="b"/>
              <a:pathLst>
                <a:path w="763" h="763" extrusionOk="0">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4696205" y="3654897"/>
              <a:ext cx="51794" cy="51348"/>
            </a:xfrm>
            <a:custGeom>
              <a:avLst/>
              <a:gdLst/>
              <a:ahLst/>
              <a:cxnLst/>
              <a:rect l="l" t="t" r="r" b="b"/>
              <a:pathLst>
                <a:path w="1394" h="1382" extrusionOk="0">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4672759" y="1919372"/>
              <a:ext cx="28349" cy="28349"/>
            </a:xfrm>
            <a:custGeom>
              <a:avLst/>
              <a:gdLst/>
              <a:ahLst/>
              <a:cxnLst/>
              <a:rect l="l" t="t" r="r" b="b"/>
              <a:pathLst>
                <a:path w="763" h="763" extrusionOk="0">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3828681" y="1844614"/>
              <a:ext cx="56661" cy="56216"/>
            </a:xfrm>
            <a:custGeom>
              <a:avLst/>
              <a:gdLst/>
              <a:ahLst/>
              <a:cxnLst/>
              <a:rect l="l" t="t" r="r" b="b"/>
              <a:pathLst>
                <a:path w="1525" h="1513" extrusionOk="0">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4293208" y="1417727"/>
              <a:ext cx="46927" cy="46927"/>
            </a:xfrm>
            <a:custGeom>
              <a:avLst/>
              <a:gdLst/>
              <a:ahLst/>
              <a:cxnLst/>
              <a:rect l="l" t="t" r="r" b="b"/>
              <a:pathLst>
                <a:path w="1263" h="1263" extrusionOk="0">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1115604" y="4878581"/>
              <a:ext cx="15225" cy="78042"/>
            </a:xfrm>
            <a:custGeom>
              <a:avLst/>
              <a:gdLst/>
              <a:ahLst/>
              <a:cxnLst/>
              <a:rect l="l" t="t" r="r" b="b"/>
              <a:pathLst>
                <a:path w="453" h="2322" extrusionOk="0">
                  <a:moveTo>
                    <a:pt x="0" y="0"/>
                  </a:moveTo>
                  <a:lnTo>
                    <a:pt x="0"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1084379" y="4909772"/>
              <a:ext cx="77673" cy="15259"/>
            </a:xfrm>
            <a:custGeom>
              <a:avLst/>
              <a:gdLst/>
              <a:ahLst/>
              <a:cxnLst/>
              <a:rect l="l" t="t" r="r" b="b"/>
              <a:pathLst>
                <a:path w="2311" h="454" extrusionOk="0">
                  <a:moveTo>
                    <a:pt x="0" y="1"/>
                  </a:moveTo>
                  <a:lnTo>
                    <a:pt x="0" y="453"/>
                  </a:lnTo>
                  <a:lnTo>
                    <a:pt x="2310" y="453"/>
                  </a:lnTo>
                  <a:lnTo>
                    <a:pt x="2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4423255" y="4679440"/>
              <a:ext cx="16831" cy="86311"/>
            </a:xfrm>
            <a:custGeom>
              <a:avLst/>
              <a:gdLst/>
              <a:ahLst/>
              <a:cxnLst/>
              <a:rect l="l" t="t" r="r" b="b"/>
              <a:pathLst>
                <a:path w="453" h="2323" extrusionOk="0">
                  <a:moveTo>
                    <a:pt x="1" y="1"/>
                  </a:moveTo>
                  <a:lnTo>
                    <a:pt x="1" y="2323"/>
                  </a:lnTo>
                  <a:lnTo>
                    <a:pt x="453" y="2323"/>
                  </a:lnTo>
                  <a:lnTo>
                    <a:pt x="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4388291" y="4713958"/>
              <a:ext cx="86311" cy="16831"/>
            </a:xfrm>
            <a:custGeom>
              <a:avLst/>
              <a:gdLst/>
              <a:ahLst/>
              <a:cxnLst/>
              <a:rect l="l" t="t" r="r" b="b"/>
              <a:pathLst>
                <a:path w="2323" h="453"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1923273" y="1251245"/>
              <a:ext cx="16831" cy="86274"/>
            </a:xfrm>
            <a:custGeom>
              <a:avLst/>
              <a:gdLst/>
              <a:ahLst/>
              <a:cxnLst/>
              <a:rect l="l" t="t" r="r" b="b"/>
              <a:pathLst>
                <a:path w="453" h="2322" extrusionOk="0">
                  <a:moveTo>
                    <a:pt x="1" y="0"/>
                  </a:moveTo>
                  <a:lnTo>
                    <a:pt x="1"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1888309" y="1286171"/>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3097855" y="1150745"/>
              <a:ext cx="16831" cy="85828"/>
            </a:xfrm>
            <a:custGeom>
              <a:avLst/>
              <a:gdLst/>
              <a:ahLst/>
              <a:cxnLst/>
              <a:rect l="l" t="t" r="r" b="b"/>
              <a:pathLst>
                <a:path w="453" h="2310" extrusionOk="0">
                  <a:moveTo>
                    <a:pt x="0" y="0"/>
                  </a:moveTo>
                  <a:lnTo>
                    <a:pt x="0" y="2310"/>
                  </a:lnTo>
                  <a:lnTo>
                    <a:pt x="453" y="2310"/>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3062891" y="1185225"/>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4455990" y="1713676"/>
              <a:ext cx="30133" cy="154416"/>
            </a:xfrm>
            <a:custGeom>
              <a:avLst/>
              <a:gdLst/>
              <a:ahLst/>
              <a:cxnLst/>
              <a:rect l="l" t="t" r="r" b="b"/>
              <a:pathLst>
                <a:path w="811" h="4156" extrusionOk="0">
                  <a:moveTo>
                    <a:pt x="1" y="1"/>
                  </a:moveTo>
                  <a:lnTo>
                    <a:pt x="1"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4393605" y="1776061"/>
              <a:ext cx="154453" cy="30096"/>
            </a:xfrm>
            <a:custGeom>
              <a:avLst/>
              <a:gdLst/>
              <a:ahLst/>
              <a:cxnLst/>
              <a:rect l="l" t="t" r="r" b="b"/>
              <a:pathLst>
                <a:path w="4157" h="810" extrusionOk="0">
                  <a:moveTo>
                    <a:pt x="1" y="0"/>
                  </a:moveTo>
                  <a:lnTo>
                    <a:pt x="1" y="810"/>
                  </a:lnTo>
                  <a:lnTo>
                    <a:pt x="4156" y="810"/>
                  </a:lnTo>
                  <a:lnTo>
                    <a:pt x="4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4789987" y="4308163"/>
              <a:ext cx="16423" cy="84973"/>
            </a:xfrm>
            <a:custGeom>
              <a:avLst/>
              <a:gdLst/>
              <a:ahLst/>
              <a:cxnLst/>
              <a:rect l="l" t="t" r="r" b="b"/>
              <a:pathLst>
                <a:path w="442" h="2287" extrusionOk="0">
                  <a:moveTo>
                    <a:pt x="1" y="0"/>
                  </a:moveTo>
                  <a:lnTo>
                    <a:pt x="1" y="2286"/>
                  </a:lnTo>
                  <a:lnTo>
                    <a:pt x="441" y="2286"/>
                  </a:lnTo>
                  <a:lnTo>
                    <a:pt x="4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4755506" y="4342198"/>
              <a:ext cx="85419" cy="16868"/>
            </a:xfrm>
            <a:custGeom>
              <a:avLst/>
              <a:gdLst/>
              <a:ahLst/>
              <a:cxnLst/>
              <a:rect l="l" t="t" r="r" b="b"/>
              <a:pathLst>
                <a:path w="2299" h="454" extrusionOk="0">
                  <a:moveTo>
                    <a:pt x="0" y="1"/>
                  </a:moveTo>
                  <a:lnTo>
                    <a:pt x="0" y="453"/>
                  </a:lnTo>
                  <a:lnTo>
                    <a:pt x="2298" y="453"/>
                  </a:lnTo>
                  <a:lnTo>
                    <a:pt x="22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697004" y="1448678"/>
              <a:ext cx="30096" cy="154416"/>
            </a:xfrm>
            <a:custGeom>
              <a:avLst/>
              <a:gdLst/>
              <a:ahLst/>
              <a:cxnLst/>
              <a:rect l="l" t="t" r="r" b="b"/>
              <a:pathLst>
                <a:path w="810" h="4156" extrusionOk="0">
                  <a:moveTo>
                    <a:pt x="0" y="1"/>
                  </a:moveTo>
                  <a:lnTo>
                    <a:pt x="0"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635065" y="1510617"/>
              <a:ext cx="154416" cy="30133"/>
            </a:xfrm>
            <a:custGeom>
              <a:avLst/>
              <a:gdLst/>
              <a:ahLst/>
              <a:cxnLst/>
              <a:rect l="l" t="t" r="r" b="b"/>
              <a:pathLst>
                <a:path w="4156" h="811" extrusionOk="0">
                  <a:moveTo>
                    <a:pt x="0" y="1"/>
                  </a:moveTo>
                  <a:lnTo>
                    <a:pt x="0" y="810"/>
                  </a:lnTo>
                  <a:lnTo>
                    <a:pt x="4156" y="810"/>
                  </a:lnTo>
                  <a:lnTo>
                    <a:pt x="41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2382932" y="2258719"/>
              <a:ext cx="624687" cy="503004"/>
            </a:xfrm>
            <a:custGeom>
              <a:avLst/>
              <a:gdLst/>
              <a:ahLst/>
              <a:cxnLst/>
              <a:rect l="l" t="t" r="r" b="b"/>
              <a:pathLst>
                <a:path w="16813" h="13538" extrusionOk="0">
                  <a:moveTo>
                    <a:pt x="14681" y="0"/>
                  </a:moveTo>
                  <a:cubicBezTo>
                    <a:pt x="9097" y="5251"/>
                    <a:pt x="6335" y="10311"/>
                    <a:pt x="6335" y="10311"/>
                  </a:cubicBezTo>
                  <a:lnTo>
                    <a:pt x="3632" y="5763"/>
                  </a:lnTo>
                  <a:lnTo>
                    <a:pt x="1" y="5763"/>
                  </a:lnTo>
                  <a:lnTo>
                    <a:pt x="5764" y="13537"/>
                  </a:lnTo>
                  <a:lnTo>
                    <a:pt x="7442" y="13537"/>
                  </a:lnTo>
                  <a:cubicBezTo>
                    <a:pt x="11574" y="4727"/>
                    <a:pt x="16813" y="0"/>
                    <a:pt x="16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2295800" y="2060937"/>
              <a:ext cx="820642" cy="820642"/>
            </a:xfrm>
            <a:custGeom>
              <a:avLst/>
              <a:gdLst/>
              <a:ahLst/>
              <a:cxnLst/>
              <a:rect l="l" t="t" r="r" b="b"/>
              <a:pathLst>
                <a:path w="22087" h="22087" fill="none" extrusionOk="0">
                  <a:moveTo>
                    <a:pt x="22086" y="11050"/>
                  </a:moveTo>
                  <a:cubicBezTo>
                    <a:pt x="22086" y="17146"/>
                    <a:pt x="17145" y="22087"/>
                    <a:pt x="11049" y="22087"/>
                  </a:cubicBezTo>
                  <a:cubicBezTo>
                    <a:pt x="4953" y="22087"/>
                    <a:pt x="0" y="17146"/>
                    <a:pt x="0" y="11050"/>
                  </a:cubicBezTo>
                  <a:cubicBezTo>
                    <a:pt x="0" y="4954"/>
                    <a:pt x="4953" y="1"/>
                    <a:pt x="11049" y="1"/>
                  </a:cubicBezTo>
                  <a:cubicBezTo>
                    <a:pt x="17145" y="1"/>
                    <a:pt x="22086" y="4954"/>
                    <a:pt x="22086" y="11050"/>
                  </a:cubicBezTo>
                  <a:close/>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2"/>
          <p:cNvGrpSpPr/>
          <p:nvPr/>
        </p:nvGrpSpPr>
        <p:grpSpPr>
          <a:xfrm>
            <a:off x="5157216" y="1465519"/>
            <a:ext cx="3712851" cy="682514"/>
            <a:chOff x="5157216" y="1465519"/>
            <a:chExt cx="3712851" cy="682514"/>
          </a:xfrm>
        </p:grpSpPr>
        <p:sp>
          <p:nvSpPr>
            <p:cNvPr id="850" name="Google Shape;850;p22"/>
            <p:cNvSpPr/>
            <p:nvPr/>
          </p:nvSpPr>
          <p:spPr>
            <a:xfrm>
              <a:off x="5542385" y="1466487"/>
              <a:ext cx="3327682" cy="681546"/>
            </a:xfrm>
            <a:custGeom>
              <a:avLst/>
              <a:gdLst/>
              <a:ahLst/>
              <a:cxnLst/>
              <a:rect l="l" t="t" r="r" b="b"/>
              <a:pathLst>
                <a:path w="94799" h="25301" extrusionOk="0">
                  <a:moveTo>
                    <a:pt x="1" y="0"/>
                  </a:moveTo>
                  <a:lnTo>
                    <a:pt x="1" y="25301"/>
                  </a:lnTo>
                  <a:lnTo>
                    <a:pt x="94798" y="25301"/>
                  </a:lnTo>
                  <a:lnTo>
                    <a:pt x="947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5157216" y="1465519"/>
              <a:ext cx="681249" cy="681249"/>
            </a:xfrm>
            <a:custGeom>
              <a:avLst/>
              <a:gdLst/>
              <a:ahLst/>
              <a:cxnLst/>
              <a:rect l="l" t="t" r="r" b="b"/>
              <a:pathLst>
                <a:path w="25290" h="25290" extrusionOk="0">
                  <a:moveTo>
                    <a:pt x="12645" y="0"/>
                  </a:moveTo>
                  <a:cubicBezTo>
                    <a:pt x="5656" y="0"/>
                    <a:pt x="0" y="5668"/>
                    <a:pt x="0" y="12645"/>
                  </a:cubicBezTo>
                  <a:cubicBezTo>
                    <a:pt x="0" y="19634"/>
                    <a:pt x="5656" y="25289"/>
                    <a:pt x="12645" y="25289"/>
                  </a:cubicBezTo>
                  <a:cubicBezTo>
                    <a:pt x="19634" y="25289"/>
                    <a:pt x="25289" y="19634"/>
                    <a:pt x="25289" y="12645"/>
                  </a:cubicBezTo>
                  <a:cubicBezTo>
                    <a:pt x="25289" y="5668"/>
                    <a:pt x="19634" y="0"/>
                    <a:pt x="126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5219738" y="1528068"/>
              <a:ext cx="556179" cy="556475"/>
            </a:xfrm>
            <a:custGeom>
              <a:avLst/>
              <a:gdLst/>
              <a:ahLst/>
              <a:cxnLst/>
              <a:rect l="l" t="t" r="r" b="b"/>
              <a:pathLst>
                <a:path w="20647" h="20658" fill="none" extrusionOk="0">
                  <a:moveTo>
                    <a:pt x="20646" y="10323"/>
                  </a:moveTo>
                  <a:cubicBezTo>
                    <a:pt x="20646" y="16026"/>
                    <a:pt x="16027" y="20657"/>
                    <a:pt x="10324" y="20657"/>
                  </a:cubicBezTo>
                  <a:cubicBezTo>
                    <a:pt x="4621" y="20657"/>
                    <a:pt x="1" y="16026"/>
                    <a:pt x="1" y="10323"/>
                  </a:cubicBezTo>
                  <a:cubicBezTo>
                    <a:pt x="1" y="4620"/>
                    <a:pt x="4621" y="0"/>
                    <a:pt x="10324" y="0"/>
                  </a:cubicBezTo>
                  <a:cubicBezTo>
                    <a:pt x="16027" y="0"/>
                    <a:pt x="20646" y="4620"/>
                    <a:pt x="20646" y="10323"/>
                  </a:cubicBezTo>
                  <a:close/>
                </a:path>
              </a:pathLst>
            </a:custGeom>
            <a:noFill/>
            <a:ln w="9525"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5248615" y="1556918"/>
              <a:ext cx="498425" cy="498425"/>
            </a:xfrm>
            <a:custGeom>
              <a:avLst/>
              <a:gdLst/>
              <a:ahLst/>
              <a:cxnLst/>
              <a:rect l="l" t="t" r="r" b="b"/>
              <a:pathLst>
                <a:path w="18503" h="18503" extrusionOk="0">
                  <a:moveTo>
                    <a:pt x="9252" y="1"/>
                  </a:moveTo>
                  <a:cubicBezTo>
                    <a:pt x="4144" y="1"/>
                    <a:pt x="0" y="4144"/>
                    <a:pt x="0" y="9252"/>
                  </a:cubicBezTo>
                  <a:cubicBezTo>
                    <a:pt x="0" y="14359"/>
                    <a:pt x="4144" y="18503"/>
                    <a:pt x="9252" y="18503"/>
                  </a:cubicBezTo>
                  <a:cubicBezTo>
                    <a:pt x="14359" y="18503"/>
                    <a:pt x="18503" y="14359"/>
                    <a:pt x="18503" y="9252"/>
                  </a:cubicBezTo>
                  <a:cubicBezTo>
                    <a:pt x="18503" y="4144"/>
                    <a:pt x="14359" y="1"/>
                    <a:pt x="9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5339071" y="1745831"/>
              <a:ext cx="119010" cy="119010"/>
            </a:xfrm>
            <a:custGeom>
              <a:avLst/>
              <a:gdLst/>
              <a:ahLst/>
              <a:cxnLst/>
              <a:rect l="l" t="t" r="r" b="b"/>
              <a:pathLst>
                <a:path w="4418" h="4418" fill="none" extrusionOk="0">
                  <a:moveTo>
                    <a:pt x="4417" y="2203"/>
                  </a:moveTo>
                  <a:cubicBezTo>
                    <a:pt x="4417" y="3429"/>
                    <a:pt x="3429" y="4418"/>
                    <a:pt x="2215" y="4418"/>
                  </a:cubicBezTo>
                  <a:cubicBezTo>
                    <a:pt x="1000" y="4418"/>
                    <a:pt x="0" y="3429"/>
                    <a:pt x="0" y="2203"/>
                  </a:cubicBezTo>
                  <a:cubicBezTo>
                    <a:pt x="0" y="989"/>
                    <a:pt x="1000" y="0"/>
                    <a:pt x="2215" y="0"/>
                  </a:cubicBezTo>
                  <a:cubicBezTo>
                    <a:pt x="3429" y="0"/>
                    <a:pt x="4417" y="989"/>
                    <a:pt x="4417" y="2203"/>
                  </a:cubicBezTo>
                  <a:close/>
                </a:path>
              </a:pathLst>
            </a:custGeom>
            <a:noFill/>
            <a:ln w="113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5458054" y="1806117"/>
              <a:ext cx="167443" cy="27"/>
            </a:xfrm>
            <a:custGeom>
              <a:avLst/>
              <a:gdLst/>
              <a:ahLst/>
              <a:cxnLst/>
              <a:rect l="l" t="t" r="r" b="b"/>
              <a:pathLst>
                <a:path w="6216" h="1" fill="none" extrusionOk="0">
                  <a:moveTo>
                    <a:pt x="6215" y="1"/>
                  </a:moveTo>
                  <a:lnTo>
                    <a:pt x="0" y="1"/>
                  </a:lnTo>
                </a:path>
              </a:pathLst>
            </a:custGeom>
            <a:noFill/>
            <a:ln w="113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5568067" y="1810292"/>
              <a:ext cx="27" cy="41726"/>
            </a:xfrm>
            <a:custGeom>
              <a:avLst/>
              <a:gdLst/>
              <a:ahLst/>
              <a:cxnLst/>
              <a:rect l="l" t="t" r="r" b="b"/>
              <a:pathLst>
                <a:path w="1" h="1549" fill="none" extrusionOk="0">
                  <a:moveTo>
                    <a:pt x="0" y="1548"/>
                  </a:moveTo>
                  <a:lnTo>
                    <a:pt x="0" y="0"/>
                  </a:lnTo>
                </a:path>
              </a:pathLst>
            </a:custGeom>
            <a:noFill/>
            <a:ln w="113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5614238" y="1810292"/>
              <a:ext cx="27" cy="41726"/>
            </a:xfrm>
            <a:custGeom>
              <a:avLst/>
              <a:gdLst/>
              <a:ahLst/>
              <a:cxnLst/>
              <a:rect l="l" t="t" r="r" b="b"/>
              <a:pathLst>
                <a:path w="1" h="1549" fill="none" extrusionOk="0">
                  <a:moveTo>
                    <a:pt x="1" y="1548"/>
                  </a:moveTo>
                  <a:lnTo>
                    <a:pt x="1" y="0"/>
                  </a:lnTo>
                </a:path>
              </a:pathLst>
            </a:custGeom>
            <a:noFill/>
            <a:ln w="113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txBox="1"/>
            <p:nvPr/>
          </p:nvSpPr>
          <p:spPr>
            <a:xfrm>
              <a:off x="5860220" y="1566044"/>
              <a:ext cx="2993637" cy="481200"/>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US" dirty="0"/>
                <a:t>“It's simply unrealistic to depend on secrecy for security in computer software”.</a:t>
              </a:r>
              <a:endParaRPr sz="1200" dirty="0">
                <a:solidFill>
                  <a:schemeClr val="dk1"/>
                </a:solidFill>
                <a:latin typeface="Fira Sans"/>
                <a:ea typeface="Fira Sans"/>
                <a:cs typeface="Fira Sans"/>
                <a:sym typeface="Fira Sans"/>
              </a:endParaRP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4" name="Google Shape;933;p23">
            <a:extLst>
              <a:ext uri="{FF2B5EF4-FFF2-40B4-BE49-F238E27FC236}">
                <a16:creationId xmlns:a16="http://schemas.microsoft.com/office/drawing/2014/main" id="{E59107D6-3DDF-B854-9F12-465C64B3C7FB}"/>
              </a:ext>
            </a:extLst>
          </p:cNvPr>
          <p:cNvSpPr/>
          <p:nvPr/>
        </p:nvSpPr>
        <p:spPr>
          <a:xfrm>
            <a:off x="691654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33;p23">
            <a:extLst>
              <a:ext uri="{FF2B5EF4-FFF2-40B4-BE49-F238E27FC236}">
                <a16:creationId xmlns:a16="http://schemas.microsoft.com/office/drawing/2014/main" id="{495D2169-548C-9458-19A1-6020D5529CBC}"/>
              </a:ext>
            </a:extLst>
          </p:cNvPr>
          <p:cNvSpPr/>
          <p:nvPr/>
        </p:nvSpPr>
        <p:spPr>
          <a:xfrm>
            <a:off x="465836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33;p23">
            <a:extLst>
              <a:ext uri="{FF2B5EF4-FFF2-40B4-BE49-F238E27FC236}">
                <a16:creationId xmlns:a16="http://schemas.microsoft.com/office/drawing/2014/main" id="{A44810F2-4281-F91F-C45A-8EC5585E6C40}"/>
              </a:ext>
            </a:extLst>
          </p:cNvPr>
          <p:cNvSpPr/>
          <p:nvPr/>
        </p:nvSpPr>
        <p:spPr>
          <a:xfrm>
            <a:off x="237790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txBox="1">
            <a:spLocks noGrp="1"/>
          </p:cNvSpPr>
          <p:nvPr>
            <p:ph type="title"/>
          </p:nvPr>
        </p:nvSpPr>
        <p:spPr>
          <a:xfrm>
            <a:off x="457200" y="2711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Advantages</a:t>
            </a:r>
            <a:endParaRPr dirty="0"/>
          </a:p>
        </p:txBody>
      </p:sp>
      <p:sp>
        <p:nvSpPr>
          <p:cNvPr id="883" name="Google Shape;883;p23"/>
          <p:cNvSpPr/>
          <p:nvPr/>
        </p:nvSpPr>
        <p:spPr>
          <a:xfrm>
            <a:off x="7647709" y="970988"/>
            <a:ext cx="527990" cy="527990"/>
          </a:xfrm>
          <a:custGeom>
            <a:avLst/>
            <a:gdLst/>
            <a:ahLst/>
            <a:cxnLst/>
            <a:rect l="l" t="t" r="r" b="b"/>
            <a:pathLst>
              <a:path w="15801" h="15801" extrusionOk="0">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7670799" y="1011253"/>
            <a:ext cx="464301" cy="447126"/>
          </a:xfrm>
          <a:custGeom>
            <a:avLst/>
            <a:gdLst/>
            <a:ahLst/>
            <a:cxnLst/>
            <a:rect l="l" t="t" r="r" b="b"/>
            <a:pathLst>
              <a:path w="13895" h="13381" extrusionOk="0">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a:ea typeface="Fira Sans"/>
                <a:cs typeface="Fira Sans"/>
                <a:sym typeface="Fira Sans"/>
              </a:rPr>
              <a:t>04</a:t>
            </a:r>
            <a:endParaRPr sz="1800" b="1" dirty="0">
              <a:latin typeface="Fira Sans"/>
              <a:ea typeface="Fira Sans"/>
              <a:cs typeface="Fira Sans"/>
              <a:sym typeface="Fira Sans"/>
            </a:endParaRPr>
          </a:p>
        </p:txBody>
      </p:sp>
      <p:sp>
        <p:nvSpPr>
          <p:cNvPr id="886" name="Google Shape;886;p23"/>
          <p:cNvSpPr/>
          <p:nvPr/>
        </p:nvSpPr>
        <p:spPr>
          <a:xfrm>
            <a:off x="3051832" y="970620"/>
            <a:ext cx="527957" cy="527957"/>
          </a:xfrm>
          <a:custGeom>
            <a:avLst/>
            <a:gdLst/>
            <a:ahLst/>
            <a:cxnLst/>
            <a:rect l="l" t="t" r="r" b="b"/>
            <a:pathLst>
              <a:path w="15800" h="15800" extrusionOk="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3074889" y="1011253"/>
            <a:ext cx="464736" cy="446759"/>
          </a:xfrm>
          <a:custGeom>
            <a:avLst/>
            <a:gdLst/>
            <a:ahLst/>
            <a:cxnLst/>
            <a:rect l="l" t="t" r="r" b="b"/>
            <a:pathLst>
              <a:path w="13908" h="13370" extrusionOk="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02</a:t>
            </a:r>
            <a:endParaRPr/>
          </a:p>
        </p:txBody>
      </p:sp>
      <p:sp>
        <p:nvSpPr>
          <p:cNvPr id="933" name="Google Shape;933;p23"/>
          <p:cNvSpPr/>
          <p:nvPr/>
        </p:nvSpPr>
        <p:spPr>
          <a:xfrm>
            <a:off x="134869"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23"/>
          <p:cNvSpPr/>
          <p:nvPr/>
        </p:nvSpPr>
        <p:spPr>
          <a:xfrm>
            <a:off x="817133" y="964812"/>
            <a:ext cx="527990" cy="527957"/>
          </a:xfrm>
          <a:custGeom>
            <a:avLst/>
            <a:gdLst/>
            <a:ahLst/>
            <a:cxnLst/>
            <a:rect l="l" t="t" r="r" b="b"/>
            <a:pathLst>
              <a:path w="15801" h="15800" extrusionOk="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840222" y="1005077"/>
            <a:ext cx="464702" cy="447126"/>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01</a:t>
            </a:r>
            <a:endParaRPr dirty="0"/>
          </a:p>
        </p:txBody>
      </p:sp>
      <p:sp>
        <p:nvSpPr>
          <p:cNvPr id="937" name="Google Shape;937;p23"/>
          <p:cNvSpPr/>
          <p:nvPr/>
        </p:nvSpPr>
        <p:spPr>
          <a:xfrm>
            <a:off x="5349754" y="995142"/>
            <a:ext cx="527990" cy="527957"/>
          </a:xfrm>
          <a:custGeom>
            <a:avLst/>
            <a:gdLst/>
            <a:ahLst/>
            <a:cxnLst/>
            <a:rect l="l" t="t" r="r" b="b"/>
            <a:pathLst>
              <a:path w="15801" h="15800" extrusionOk="0">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5372844" y="1035775"/>
            <a:ext cx="464335" cy="446759"/>
          </a:xfrm>
          <a:custGeom>
            <a:avLst/>
            <a:gdLst/>
            <a:ahLst/>
            <a:cxnLst/>
            <a:rect l="l" t="t" r="r" b="b"/>
            <a:pathLst>
              <a:path w="13896" h="13370" extrusionOk="0">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03</a:t>
            </a:r>
            <a:endParaRPr dirty="0"/>
          </a:p>
        </p:txBody>
      </p:sp>
      <p:sp>
        <p:nvSpPr>
          <p:cNvPr id="989" name="Google Shape;989;p23"/>
          <p:cNvSpPr txBox="1"/>
          <p:nvPr/>
        </p:nvSpPr>
        <p:spPr>
          <a:xfrm>
            <a:off x="134869" y="1599400"/>
            <a:ext cx="1998134" cy="822331"/>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Transparency Aspect</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5" name="Google Shape;989;p23">
            <a:extLst>
              <a:ext uri="{FF2B5EF4-FFF2-40B4-BE49-F238E27FC236}">
                <a16:creationId xmlns:a16="http://schemas.microsoft.com/office/drawing/2014/main" id="{D2B9F0F1-781D-A0D0-A2F1-D30CC0E0C9C5}"/>
              </a:ext>
            </a:extLst>
          </p:cNvPr>
          <p:cNvSpPr txBox="1"/>
          <p:nvPr/>
        </p:nvSpPr>
        <p:spPr>
          <a:xfrm>
            <a:off x="2395443"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Tested Code</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6" name="Google Shape;990;p23">
            <a:extLst>
              <a:ext uri="{FF2B5EF4-FFF2-40B4-BE49-F238E27FC236}">
                <a16:creationId xmlns:a16="http://schemas.microsoft.com/office/drawing/2014/main" id="{174FB0FF-7D42-4783-36B0-ABDE14286972}"/>
              </a:ext>
            </a:extLst>
          </p:cNvPr>
          <p:cNvSpPr txBox="1"/>
          <p:nvPr/>
        </p:nvSpPr>
        <p:spPr>
          <a:xfrm>
            <a:off x="2218836" y="2155958"/>
            <a:ext cx="2376666"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Open source code outlives its original authors because it is constantly updated through active open source communities. Open standards and peer review ensure that open source code is tested appropriately and often.</a:t>
            </a:r>
            <a:endParaRPr lang="en-US" dirty="0">
              <a:solidFill>
                <a:srgbClr val="000000"/>
              </a:solidFill>
              <a:latin typeface="Fira Sans"/>
              <a:ea typeface="Fira Sans"/>
              <a:cs typeface="Fira Sans"/>
              <a:sym typeface="Fira Sans"/>
            </a:endParaRPr>
          </a:p>
          <a:p>
            <a:pPr marL="0" lvl="0" indent="0" rtl="0">
              <a:spcBef>
                <a:spcPts val="0"/>
              </a:spcBef>
              <a:spcAft>
                <a:spcPts val="0"/>
              </a:spcAft>
              <a:buNone/>
            </a:pPr>
            <a:endParaRPr dirty="0">
              <a:solidFill>
                <a:srgbClr val="000000"/>
              </a:solidFill>
              <a:latin typeface="Fira Sans"/>
              <a:ea typeface="Fira Sans"/>
              <a:cs typeface="Fira Sans"/>
              <a:sym typeface="Fira Sans"/>
            </a:endParaRPr>
          </a:p>
        </p:txBody>
      </p:sp>
      <p:sp>
        <p:nvSpPr>
          <p:cNvPr id="7" name="Google Shape;989;p23">
            <a:extLst>
              <a:ext uri="{FF2B5EF4-FFF2-40B4-BE49-F238E27FC236}">
                <a16:creationId xmlns:a16="http://schemas.microsoft.com/office/drawing/2014/main" id="{B6CC86EB-0DC5-7FE2-865D-FAA8AF2DFA68}"/>
              </a:ext>
            </a:extLst>
          </p:cNvPr>
          <p:cNvSpPr txBox="1"/>
          <p:nvPr/>
        </p:nvSpPr>
        <p:spPr>
          <a:xfrm>
            <a:off x="4677795"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More Flexibility for Users</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8" name="Google Shape;990;p23">
            <a:extLst>
              <a:ext uri="{FF2B5EF4-FFF2-40B4-BE49-F238E27FC236}">
                <a16:creationId xmlns:a16="http://schemas.microsoft.com/office/drawing/2014/main" id="{CF6BF955-3994-D09E-A94A-4D8F307681EF}"/>
              </a:ext>
            </a:extLst>
          </p:cNvPr>
          <p:cNvSpPr txBox="1"/>
          <p:nvPr/>
        </p:nvSpPr>
        <p:spPr>
          <a:xfrm>
            <a:off x="4487327" y="2091403"/>
            <a:ext cx="2437837" cy="2865247"/>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You can use open source code to address problems that are unique to your business or community. You aren’t locked in to using the code in any one specific way, and you can rely on community help and peer review when you implement new solutions.</a:t>
            </a:r>
            <a:endParaRPr lang="en-US" dirty="0">
              <a:solidFill>
                <a:srgbClr val="000000"/>
              </a:solidFill>
              <a:latin typeface="Fira Sans"/>
              <a:ea typeface="Fira Sans"/>
              <a:cs typeface="Fira Sans"/>
              <a:sym typeface="Fira Sans"/>
            </a:endParaRPr>
          </a:p>
        </p:txBody>
      </p:sp>
      <p:sp>
        <p:nvSpPr>
          <p:cNvPr id="9" name="Google Shape;989;p23">
            <a:extLst>
              <a:ext uri="{FF2B5EF4-FFF2-40B4-BE49-F238E27FC236}">
                <a16:creationId xmlns:a16="http://schemas.microsoft.com/office/drawing/2014/main" id="{0134C934-1583-8F0B-E423-162105ABD5A9}"/>
              </a:ext>
            </a:extLst>
          </p:cNvPr>
          <p:cNvSpPr txBox="1"/>
          <p:nvPr/>
        </p:nvSpPr>
        <p:spPr>
          <a:xfrm>
            <a:off x="6906898" y="1402829"/>
            <a:ext cx="2077821" cy="822331"/>
          </a:xfrm>
          <a:prstGeom prst="rect">
            <a:avLst/>
          </a:prstGeom>
          <a:noFill/>
          <a:ln>
            <a:noFill/>
          </a:ln>
        </p:spPr>
        <p:txBody>
          <a:bodyPr spcFirstLastPara="1" wrap="square" lIns="91425" tIns="91425" rIns="91425" bIns="91425" anchor="ctr" anchorCtr="0">
            <a:noAutofit/>
          </a:bodyPr>
          <a:lstStyle/>
          <a:p>
            <a:pPr algn="ctr"/>
            <a:r>
              <a:rPr lang="en-US" sz="1600" b="1" dirty="0">
                <a:latin typeface="Barlow" panose="00000800000000000000" pitchFamily="2" charset="0"/>
              </a:rPr>
              <a:t>Peer review</a:t>
            </a:r>
            <a:endParaRPr sz="1600" b="1" dirty="0">
              <a:solidFill>
                <a:srgbClr val="000000"/>
              </a:solidFill>
              <a:latin typeface="Barlow" panose="00000800000000000000" pitchFamily="2" charset="0"/>
              <a:ea typeface="Fira Sans"/>
              <a:cs typeface="Fira Sans"/>
              <a:sym typeface="Fira Sans"/>
            </a:endParaRPr>
          </a:p>
        </p:txBody>
      </p:sp>
      <p:sp>
        <p:nvSpPr>
          <p:cNvPr id="10" name="Google Shape;990;p23">
            <a:extLst>
              <a:ext uri="{FF2B5EF4-FFF2-40B4-BE49-F238E27FC236}">
                <a16:creationId xmlns:a16="http://schemas.microsoft.com/office/drawing/2014/main" id="{70CD4A7E-98A5-4DB6-4EE4-C3C51A88266D}"/>
              </a:ext>
            </a:extLst>
          </p:cNvPr>
          <p:cNvSpPr txBox="1"/>
          <p:nvPr/>
        </p:nvSpPr>
        <p:spPr>
          <a:xfrm>
            <a:off x="6747368" y="1886493"/>
            <a:ext cx="2427107" cy="3142385"/>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Because the source code is freely accessible and the open source community is very active, open source code is actively checked and improved upon by peer programmers. Think of it as living code.</a:t>
            </a:r>
            <a:endParaRPr dirty="0">
              <a:solidFill>
                <a:srgbClr val="000000"/>
              </a:solidFill>
              <a:latin typeface="Fira Sans"/>
              <a:ea typeface="Fira Sans"/>
              <a:cs typeface="Fira Sans"/>
              <a:sym typeface="Fira Sans"/>
            </a:endParaRPr>
          </a:p>
        </p:txBody>
      </p:sp>
      <p:sp>
        <p:nvSpPr>
          <p:cNvPr id="11" name="Google Shape;990;p23">
            <a:extLst>
              <a:ext uri="{FF2B5EF4-FFF2-40B4-BE49-F238E27FC236}">
                <a16:creationId xmlns:a16="http://schemas.microsoft.com/office/drawing/2014/main" id="{F328FF9E-67E4-84E8-99C7-5A56916F70EC}"/>
              </a:ext>
            </a:extLst>
          </p:cNvPr>
          <p:cNvSpPr txBox="1"/>
          <p:nvPr/>
        </p:nvSpPr>
        <p:spPr>
          <a:xfrm>
            <a:off x="-17123" y="2113781"/>
            <a:ext cx="2352584"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Need to know exactly what kinds of data are moving where, or what kinds of changes have happened in the code? Open source allows you to check and track that for yourself, without having to rely on vendor promises.</a:t>
            </a:r>
            <a:endParaRPr dirty="0">
              <a:solidFill>
                <a:srgbClr val="000000"/>
              </a:solidFill>
              <a:latin typeface="Fira Sans"/>
              <a:ea typeface="Fira Sans"/>
              <a:cs typeface="Fira Sans"/>
              <a:sym typeface="Fira Sans"/>
            </a:endParaRPr>
          </a:p>
        </p:txBody>
      </p:sp>
      <p:sp>
        <p:nvSpPr>
          <p:cNvPr id="12" name="Rectangle 11">
            <a:extLst>
              <a:ext uri="{FF2B5EF4-FFF2-40B4-BE49-F238E27FC236}">
                <a16:creationId xmlns:a16="http://schemas.microsoft.com/office/drawing/2014/main" id="{3885D6A8-3B52-1852-D5B5-958699DF160B}"/>
              </a:ext>
            </a:extLst>
          </p:cNvPr>
          <p:cNvSpPr/>
          <p:nvPr/>
        </p:nvSpPr>
        <p:spPr>
          <a:xfrm>
            <a:off x="2284995" y="893214"/>
            <a:ext cx="6724136" cy="4134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906135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4" name="Google Shape;933;p23">
            <a:extLst>
              <a:ext uri="{FF2B5EF4-FFF2-40B4-BE49-F238E27FC236}">
                <a16:creationId xmlns:a16="http://schemas.microsoft.com/office/drawing/2014/main" id="{E59107D6-3DDF-B854-9F12-465C64B3C7FB}"/>
              </a:ext>
            </a:extLst>
          </p:cNvPr>
          <p:cNvSpPr/>
          <p:nvPr/>
        </p:nvSpPr>
        <p:spPr>
          <a:xfrm>
            <a:off x="691654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33;p23">
            <a:extLst>
              <a:ext uri="{FF2B5EF4-FFF2-40B4-BE49-F238E27FC236}">
                <a16:creationId xmlns:a16="http://schemas.microsoft.com/office/drawing/2014/main" id="{495D2169-548C-9458-19A1-6020D5529CBC}"/>
              </a:ext>
            </a:extLst>
          </p:cNvPr>
          <p:cNvSpPr/>
          <p:nvPr/>
        </p:nvSpPr>
        <p:spPr>
          <a:xfrm>
            <a:off x="465836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33;p23">
            <a:extLst>
              <a:ext uri="{FF2B5EF4-FFF2-40B4-BE49-F238E27FC236}">
                <a16:creationId xmlns:a16="http://schemas.microsoft.com/office/drawing/2014/main" id="{A44810F2-4281-F91F-C45A-8EC5585E6C40}"/>
              </a:ext>
            </a:extLst>
          </p:cNvPr>
          <p:cNvSpPr/>
          <p:nvPr/>
        </p:nvSpPr>
        <p:spPr>
          <a:xfrm>
            <a:off x="237790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txBox="1">
            <a:spLocks noGrp="1"/>
          </p:cNvSpPr>
          <p:nvPr>
            <p:ph type="title"/>
          </p:nvPr>
        </p:nvSpPr>
        <p:spPr>
          <a:xfrm>
            <a:off x="457200" y="2711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Advantages</a:t>
            </a:r>
            <a:endParaRPr dirty="0"/>
          </a:p>
        </p:txBody>
      </p:sp>
      <p:sp>
        <p:nvSpPr>
          <p:cNvPr id="883" name="Google Shape;883;p23"/>
          <p:cNvSpPr/>
          <p:nvPr/>
        </p:nvSpPr>
        <p:spPr>
          <a:xfrm>
            <a:off x="7647709" y="970988"/>
            <a:ext cx="527990" cy="527990"/>
          </a:xfrm>
          <a:custGeom>
            <a:avLst/>
            <a:gdLst/>
            <a:ahLst/>
            <a:cxnLst/>
            <a:rect l="l" t="t" r="r" b="b"/>
            <a:pathLst>
              <a:path w="15801" h="15801" extrusionOk="0">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7670799" y="1011253"/>
            <a:ext cx="464301" cy="447126"/>
          </a:xfrm>
          <a:custGeom>
            <a:avLst/>
            <a:gdLst/>
            <a:ahLst/>
            <a:cxnLst/>
            <a:rect l="l" t="t" r="r" b="b"/>
            <a:pathLst>
              <a:path w="13895" h="13381" extrusionOk="0">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a:ea typeface="Fira Sans"/>
                <a:cs typeface="Fira Sans"/>
                <a:sym typeface="Fira Sans"/>
              </a:rPr>
              <a:t>04</a:t>
            </a:r>
            <a:endParaRPr sz="1800" b="1" dirty="0">
              <a:latin typeface="Fira Sans"/>
              <a:ea typeface="Fira Sans"/>
              <a:cs typeface="Fira Sans"/>
              <a:sym typeface="Fira Sans"/>
            </a:endParaRPr>
          </a:p>
        </p:txBody>
      </p:sp>
      <p:sp>
        <p:nvSpPr>
          <p:cNvPr id="886" name="Google Shape;886;p23"/>
          <p:cNvSpPr/>
          <p:nvPr/>
        </p:nvSpPr>
        <p:spPr>
          <a:xfrm>
            <a:off x="3051832" y="970620"/>
            <a:ext cx="527957" cy="527957"/>
          </a:xfrm>
          <a:custGeom>
            <a:avLst/>
            <a:gdLst/>
            <a:ahLst/>
            <a:cxnLst/>
            <a:rect l="l" t="t" r="r" b="b"/>
            <a:pathLst>
              <a:path w="15800" h="15800" extrusionOk="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3074889" y="1011253"/>
            <a:ext cx="464736" cy="446759"/>
          </a:xfrm>
          <a:custGeom>
            <a:avLst/>
            <a:gdLst/>
            <a:ahLst/>
            <a:cxnLst/>
            <a:rect l="l" t="t" r="r" b="b"/>
            <a:pathLst>
              <a:path w="13908" h="13370" extrusionOk="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02</a:t>
            </a:r>
            <a:endParaRPr/>
          </a:p>
        </p:txBody>
      </p:sp>
      <p:sp>
        <p:nvSpPr>
          <p:cNvPr id="933" name="Google Shape;933;p23"/>
          <p:cNvSpPr/>
          <p:nvPr/>
        </p:nvSpPr>
        <p:spPr>
          <a:xfrm>
            <a:off x="134869"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23"/>
          <p:cNvSpPr/>
          <p:nvPr/>
        </p:nvSpPr>
        <p:spPr>
          <a:xfrm>
            <a:off x="817133" y="964812"/>
            <a:ext cx="527990" cy="527957"/>
          </a:xfrm>
          <a:custGeom>
            <a:avLst/>
            <a:gdLst/>
            <a:ahLst/>
            <a:cxnLst/>
            <a:rect l="l" t="t" r="r" b="b"/>
            <a:pathLst>
              <a:path w="15801" h="15800" extrusionOk="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840222" y="1005077"/>
            <a:ext cx="464702" cy="447126"/>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01</a:t>
            </a:r>
            <a:endParaRPr dirty="0"/>
          </a:p>
        </p:txBody>
      </p:sp>
      <p:sp>
        <p:nvSpPr>
          <p:cNvPr id="937" name="Google Shape;937;p23"/>
          <p:cNvSpPr/>
          <p:nvPr/>
        </p:nvSpPr>
        <p:spPr>
          <a:xfrm>
            <a:off x="5349754" y="995142"/>
            <a:ext cx="527990" cy="527957"/>
          </a:xfrm>
          <a:custGeom>
            <a:avLst/>
            <a:gdLst/>
            <a:ahLst/>
            <a:cxnLst/>
            <a:rect l="l" t="t" r="r" b="b"/>
            <a:pathLst>
              <a:path w="15801" h="15800" extrusionOk="0">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5372844" y="1035775"/>
            <a:ext cx="464335" cy="446759"/>
          </a:xfrm>
          <a:custGeom>
            <a:avLst/>
            <a:gdLst/>
            <a:ahLst/>
            <a:cxnLst/>
            <a:rect l="l" t="t" r="r" b="b"/>
            <a:pathLst>
              <a:path w="13896" h="13370" extrusionOk="0">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03</a:t>
            </a:r>
            <a:endParaRPr dirty="0"/>
          </a:p>
        </p:txBody>
      </p:sp>
      <p:sp>
        <p:nvSpPr>
          <p:cNvPr id="989" name="Google Shape;989;p23"/>
          <p:cNvSpPr txBox="1"/>
          <p:nvPr/>
        </p:nvSpPr>
        <p:spPr>
          <a:xfrm>
            <a:off x="134869" y="1599400"/>
            <a:ext cx="1998134" cy="822331"/>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Transparency Aspect</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5" name="Google Shape;989;p23">
            <a:extLst>
              <a:ext uri="{FF2B5EF4-FFF2-40B4-BE49-F238E27FC236}">
                <a16:creationId xmlns:a16="http://schemas.microsoft.com/office/drawing/2014/main" id="{D2B9F0F1-781D-A0D0-A2F1-D30CC0E0C9C5}"/>
              </a:ext>
            </a:extLst>
          </p:cNvPr>
          <p:cNvSpPr txBox="1"/>
          <p:nvPr/>
        </p:nvSpPr>
        <p:spPr>
          <a:xfrm>
            <a:off x="2395443"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Tested Code</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6" name="Google Shape;990;p23">
            <a:extLst>
              <a:ext uri="{FF2B5EF4-FFF2-40B4-BE49-F238E27FC236}">
                <a16:creationId xmlns:a16="http://schemas.microsoft.com/office/drawing/2014/main" id="{174FB0FF-7D42-4783-36B0-ABDE14286972}"/>
              </a:ext>
            </a:extLst>
          </p:cNvPr>
          <p:cNvSpPr txBox="1"/>
          <p:nvPr/>
        </p:nvSpPr>
        <p:spPr>
          <a:xfrm>
            <a:off x="2218836" y="2155958"/>
            <a:ext cx="2376666"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Open source code outlives its original authors because it is constantly updated through active open source communities. Open standards and peer review ensure that open source code is tested appropriately and often.</a:t>
            </a:r>
            <a:endParaRPr lang="en-US" dirty="0">
              <a:solidFill>
                <a:srgbClr val="000000"/>
              </a:solidFill>
              <a:latin typeface="Fira Sans"/>
              <a:ea typeface="Fira Sans"/>
              <a:cs typeface="Fira Sans"/>
              <a:sym typeface="Fira Sans"/>
            </a:endParaRPr>
          </a:p>
          <a:p>
            <a:pPr marL="0" lvl="0" indent="0" rtl="0">
              <a:spcBef>
                <a:spcPts val="0"/>
              </a:spcBef>
              <a:spcAft>
                <a:spcPts val="0"/>
              </a:spcAft>
              <a:buNone/>
            </a:pPr>
            <a:endParaRPr dirty="0">
              <a:solidFill>
                <a:srgbClr val="000000"/>
              </a:solidFill>
              <a:latin typeface="Fira Sans"/>
              <a:ea typeface="Fira Sans"/>
              <a:cs typeface="Fira Sans"/>
              <a:sym typeface="Fira Sans"/>
            </a:endParaRPr>
          </a:p>
        </p:txBody>
      </p:sp>
      <p:sp>
        <p:nvSpPr>
          <p:cNvPr id="7" name="Google Shape;989;p23">
            <a:extLst>
              <a:ext uri="{FF2B5EF4-FFF2-40B4-BE49-F238E27FC236}">
                <a16:creationId xmlns:a16="http://schemas.microsoft.com/office/drawing/2014/main" id="{B6CC86EB-0DC5-7FE2-865D-FAA8AF2DFA68}"/>
              </a:ext>
            </a:extLst>
          </p:cNvPr>
          <p:cNvSpPr txBox="1"/>
          <p:nvPr/>
        </p:nvSpPr>
        <p:spPr>
          <a:xfrm>
            <a:off x="4677795"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More Flexibility for Users</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8" name="Google Shape;990;p23">
            <a:extLst>
              <a:ext uri="{FF2B5EF4-FFF2-40B4-BE49-F238E27FC236}">
                <a16:creationId xmlns:a16="http://schemas.microsoft.com/office/drawing/2014/main" id="{CF6BF955-3994-D09E-A94A-4D8F307681EF}"/>
              </a:ext>
            </a:extLst>
          </p:cNvPr>
          <p:cNvSpPr txBox="1"/>
          <p:nvPr/>
        </p:nvSpPr>
        <p:spPr>
          <a:xfrm>
            <a:off x="4487327" y="2091403"/>
            <a:ext cx="2437837" cy="2865247"/>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You can use open source code to address problems that are unique to your business or community. You aren’t locked in to using the code in any one specific way, and you can rely on community help and peer review when you implement new solutions.</a:t>
            </a:r>
            <a:endParaRPr lang="en-US" dirty="0">
              <a:solidFill>
                <a:srgbClr val="000000"/>
              </a:solidFill>
              <a:latin typeface="Fira Sans"/>
              <a:ea typeface="Fira Sans"/>
              <a:cs typeface="Fira Sans"/>
              <a:sym typeface="Fira Sans"/>
            </a:endParaRPr>
          </a:p>
        </p:txBody>
      </p:sp>
      <p:sp>
        <p:nvSpPr>
          <p:cNvPr id="9" name="Google Shape;989;p23">
            <a:extLst>
              <a:ext uri="{FF2B5EF4-FFF2-40B4-BE49-F238E27FC236}">
                <a16:creationId xmlns:a16="http://schemas.microsoft.com/office/drawing/2014/main" id="{0134C934-1583-8F0B-E423-162105ABD5A9}"/>
              </a:ext>
            </a:extLst>
          </p:cNvPr>
          <p:cNvSpPr txBox="1"/>
          <p:nvPr/>
        </p:nvSpPr>
        <p:spPr>
          <a:xfrm>
            <a:off x="6906898" y="1402829"/>
            <a:ext cx="2077821" cy="822331"/>
          </a:xfrm>
          <a:prstGeom prst="rect">
            <a:avLst/>
          </a:prstGeom>
          <a:noFill/>
          <a:ln>
            <a:noFill/>
          </a:ln>
        </p:spPr>
        <p:txBody>
          <a:bodyPr spcFirstLastPara="1" wrap="square" lIns="91425" tIns="91425" rIns="91425" bIns="91425" anchor="ctr" anchorCtr="0">
            <a:noAutofit/>
          </a:bodyPr>
          <a:lstStyle/>
          <a:p>
            <a:pPr algn="ctr"/>
            <a:r>
              <a:rPr lang="en-US" sz="1600" b="1" dirty="0">
                <a:latin typeface="Barlow" panose="00000800000000000000" pitchFamily="2" charset="0"/>
              </a:rPr>
              <a:t>Peer review</a:t>
            </a:r>
            <a:endParaRPr sz="1600" b="1" dirty="0">
              <a:solidFill>
                <a:srgbClr val="000000"/>
              </a:solidFill>
              <a:latin typeface="Barlow" panose="00000800000000000000" pitchFamily="2" charset="0"/>
              <a:ea typeface="Fira Sans"/>
              <a:cs typeface="Fira Sans"/>
              <a:sym typeface="Fira Sans"/>
            </a:endParaRPr>
          </a:p>
        </p:txBody>
      </p:sp>
      <p:sp>
        <p:nvSpPr>
          <p:cNvPr id="10" name="Google Shape;990;p23">
            <a:extLst>
              <a:ext uri="{FF2B5EF4-FFF2-40B4-BE49-F238E27FC236}">
                <a16:creationId xmlns:a16="http://schemas.microsoft.com/office/drawing/2014/main" id="{70CD4A7E-98A5-4DB6-4EE4-C3C51A88266D}"/>
              </a:ext>
            </a:extLst>
          </p:cNvPr>
          <p:cNvSpPr txBox="1"/>
          <p:nvPr/>
        </p:nvSpPr>
        <p:spPr>
          <a:xfrm>
            <a:off x="6747368" y="1886493"/>
            <a:ext cx="2427107" cy="3142385"/>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Because the source code is freely accessible and the open source community is very active, open source code is actively checked and improved upon by peer programmers. Think of it as living code.</a:t>
            </a:r>
            <a:endParaRPr dirty="0">
              <a:solidFill>
                <a:srgbClr val="000000"/>
              </a:solidFill>
              <a:latin typeface="Fira Sans"/>
              <a:ea typeface="Fira Sans"/>
              <a:cs typeface="Fira Sans"/>
              <a:sym typeface="Fira Sans"/>
            </a:endParaRPr>
          </a:p>
        </p:txBody>
      </p:sp>
      <p:sp>
        <p:nvSpPr>
          <p:cNvPr id="11" name="Google Shape;990;p23">
            <a:extLst>
              <a:ext uri="{FF2B5EF4-FFF2-40B4-BE49-F238E27FC236}">
                <a16:creationId xmlns:a16="http://schemas.microsoft.com/office/drawing/2014/main" id="{F328FF9E-67E4-84E8-99C7-5A56916F70EC}"/>
              </a:ext>
            </a:extLst>
          </p:cNvPr>
          <p:cNvSpPr txBox="1"/>
          <p:nvPr/>
        </p:nvSpPr>
        <p:spPr>
          <a:xfrm>
            <a:off x="-17123" y="2113781"/>
            <a:ext cx="2352584"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Need to know exactly what kinds of data are moving where, or what kinds of changes have happened in the code? Open source allows you to check and track that for yourself, without having to rely on vendor promises.</a:t>
            </a:r>
            <a:endParaRPr dirty="0">
              <a:solidFill>
                <a:srgbClr val="000000"/>
              </a:solidFill>
              <a:latin typeface="Fira Sans"/>
              <a:ea typeface="Fira Sans"/>
              <a:cs typeface="Fira Sans"/>
              <a:sym typeface="Fira Sans"/>
            </a:endParaRPr>
          </a:p>
        </p:txBody>
      </p:sp>
      <p:sp>
        <p:nvSpPr>
          <p:cNvPr id="12" name="Rectangle 11">
            <a:extLst>
              <a:ext uri="{FF2B5EF4-FFF2-40B4-BE49-F238E27FC236}">
                <a16:creationId xmlns:a16="http://schemas.microsoft.com/office/drawing/2014/main" id="{DC8B5B73-F1D3-F24D-6CD3-717D47696ECC}"/>
              </a:ext>
            </a:extLst>
          </p:cNvPr>
          <p:cNvSpPr/>
          <p:nvPr/>
        </p:nvSpPr>
        <p:spPr>
          <a:xfrm>
            <a:off x="4487327" y="936583"/>
            <a:ext cx="4592675" cy="4134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625428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4" name="Google Shape;933;p23">
            <a:extLst>
              <a:ext uri="{FF2B5EF4-FFF2-40B4-BE49-F238E27FC236}">
                <a16:creationId xmlns:a16="http://schemas.microsoft.com/office/drawing/2014/main" id="{E59107D6-3DDF-B854-9F12-465C64B3C7FB}"/>
              </a:ext>
            </a:extLst>
          </p:cNvPr>
          <p:cNvSpPr/>
          <p:nvPr/>
        </p:nvSpPr>
        <p:spPr>
          <a:xfrm>
            <a:off x="691654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33;p23">
            <a:extLst>
              <a:ext uri="{FF2B5EF4-FFF2-40B4-BE49-F238E27FC236}">
                <a16:creationId xmlns:a16="http://schemas.microsoft.com/office/drawing/2014/main" id="{495D2169-548C-9458-19A1-6020D5529CBC}"/>
              </a:ext>
            </a:extLst>
          </p:cNvPr>
          <p:cNvSpPr/>
          <p:nvPr/>
        </p:nvSpPr>
        <p:spPr>
          <a:xfrm>
            <a:off x="4555439" y="1539611"/>
            <a:ext cx="2264381"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33;p23">
            <a:extLst>
              <a:ext uri="{FF2B5EF4-FFF2-40B4-BE49-F238E27FC236}">
                <a16:creationId xmlns:a16="http://schemas.microsoft.com/office/drawing/2014/main" id="{A44810F2-4281-F91F-C45A-8EC5585E6C40}"/>
              </a:ext>
            </a:extLst>
          </p:cNvPr>
          <p:cNvSpPr/>
          <p:nvPr/>
        </p:nvSpPr>
        <p:spPr>
          <a:xfrm>
            <a:off x="2377905"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txBox="1">
            <a:spLocks noGrp="1"/>
          </p:cNvSpPr>
          <p:nvPr>
            <p:ph type="title"/>
          </p:nvPr>
        </p:nvSpPr>
        <p:spPr>
          <a:xfrm>
            <a:off x="457200" y="2711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Advantages</a:t>
            </a:r>
            <a:endParaRPr dirty="0"/>
          </a:p>
        </p:txBody>
      </p:sp>
      <p:sp>
        <p:nvSpPr>
          <p:cNvPr id="883" name="Google Shape;883;p23"/>
          <p:cNvSpPr/>
          <p:nvPr/>
        </p:nvSpPr>
        <p:spPr>
          <a:xfrm>
            <a:off x="7647709" y="970988"/>
            <a:ext cx="527990" cy="527990"/>
          </a:xfrm>
          <a:custGeom>
            <a:avLst/>
            <a:gdLst/>
            <a:ahLst/>
            <a:cxnLst/>
            <a:rect l="l" t="t" r="r" b="b"/>
            <a:pathLst>
              <a:path w="15801" h="15801" extrusionOk="0">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7670799" y="1011253"/>
            <a:ext cx="464301" cy="447126"/>
          </a:xfrm>
          <a:custGeom>
            <a:avLst/>
            <a:gdLst/>
            <a:ahLst/>
            <a:cxnLst/>
            <a:rect l="l" t="t" r="r" b="b"/>
            <a:pathLst>
              <a:path w="13895" h="13381" extrusionOk="0">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a:ea typeface="Fira Sans"/>
                <a:cs typeface="Fira Sans"/>
                <a:sym typeface="Fira Sans"/>
              </a:rPr>
              <a:t>04</a:t>
            </a:r>
            <a:endParaRPr sz="1800" b="1" dirty="0">
              <a:latin typeface="Fira Sans"/>
              <a:ea typeface="Fira Sans"/>
              <a:cs typeface="Fira Sans"/>
              <a:sym typeface="Fira Sans"/>
            </a:endParaRPr>
          </a:p>
        </p:txBody>
      </p:sp>
      <p:sp>
        <p:nvSpPr>
          <p:cNvPr id="886" name="Google Shape;886;p23"/>
          <p:cNvSpPr/>
          <p:nvPr/>
        </p:nvSpPr>
        <p:spPr>
          <a:xfrm>
            <a:off x="3051832" y="970620"/>
            <a:ext cx="527957" cy="527957"/>
          </a:xfrm>
          <a:custGeom>
            <a:avLst/>
            <a:gdLst/>
            <a:ahLst/>
            <a:cxnLst/>
            <a:rect l="l" t="t" r="r" b="b"/>
            <a:pathLst>
              <a:path w="15800" h="15800" extrusionOk="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3074889" y="1011253"/>
            <a:ext cx="464736" cy="446759"/>
          </a:xfrm>
          <a:custGeom>
            <a:avLst/>
            <a:gdLst/>
            <a:ahLst/>
            <a:cxnLst/>
            <a:rect l="l" t="t" r="r" b="b"/>
            <a:pathLst>
              <a:path w="13908" h="13370" extrusionOk="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02</a:t>
            </a:r>
            <a:endParaRPr/>
          </a:p>
        </p:txBody>
      </p:sp>
      <p:sp>
        <p:nvSpPr>
          <p:cNvPr id="933" name="Google Shape;933;p23"/>
          <p:cNvSpPr/>
          <p:nvPr/>
        </p:nvSpPr>
        <p:spPr>
          <a:xfrm>
            <a:off x="134869" y="1539611"/>
            <a:ext cx="2058528" cy="337396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23"/>
          <p:cNvSpPr/>
          <p:nvPr/>
        </p:nvSpPr>
        <p:spPr>
          <a:xfrm>
            <a:off x="817133" y="964812"/>
            <a:ext cx="527990" cy="527957"/>
          </a:xfrm>
          <a:custGeom>
            <a:avLst/>
            <a:gdLst/>
            <a:ahLst/>
            <a:cxnLst/>
            <a:rect l="l" t="t" r="r" b="b"/>
            <a:pathLst>
              <a:path w="15801" h="15800" extrusionOk="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840222" y="1005077"/>
            <a:ext cx="464702" cy="447126"/>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01</a:t>
            </a:r>
            <a:endParaRPr dirty="0"/>
          </a:p>
        </p:txBody>
      </p:sp>
      <p:sp>
        <p:nvSpPr>
          <p:cNvPr id="937" name="Google Shape;937;p23"/>
          <p:cNvSpPr/>
          <p:nvPr/>
        </p:nvSpPr>
        <p:spPr>
          <a:xfrm>
            <a:off x="5349754" y="995142"/>
            <a:ext cx="527990" cy="527957"/>
          </a:xfrm>
          <a:custGeom>
            <a:avLst/>
            <a:gdLst/>
            <a:ahLst/>
            <a:cxnLst/>
            <a:rect l="l" t="t" r="r" b="b"/>
            <a:pathLst>
              <a:path w="15801" h="15800" extrusionOk="0">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5372844" y="1035775"/>
            <a:ext cx="464335" cy="446759"/>
          </a:xfrm>
          <a:custGeom>
            <a:avLst/>
            <a:gdLst/>
            <a:ahLst/>
            <a:cxnLst/>
            <a:rect l="l" t="t" r="r" b="b"/>
            <a:pathLst>
              <a:path w="13896" h="13370" extrusionOk="0">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Fira Sans"/>
                <a:ea typeface="Fira Sans"/>
                <a:cs typeface="Fira Sans"/>
                <a:sym typeface="Fira Sans"/>
              </a:rPr>
              <a:t>03</a:t>
            </a:r>
            <a:endParaRPr dirty="0"/>
          </a:p>
        </p:txBody>
      </p:sp>
      <p:sp>
        <p:nvSpPr>
          <p:cNvPr id="989" name="Google Shape;989;p23"/>
          <p:cNvSpPr txBox="1"/>
          <p:nvPr/>
        </p:nvSpPr>
        <p:spPr>
          <a:xfrm>
            <a:off x="134869" y="1599400"/>
            <a:ext cx="1998134" cy="822331"/>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Transparency Aspect</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5" name="Google Shape;989;p23">
            <a:extLst>
              <a:ext uri="{FF2B5EF4-FFF2-40B4-BE49-F238E27FC236}">
                <a16:creationId xmlns:a16="http://schemas.microsoft.com/office/drawing/2014/main" id="{D2B9F0F1-781D-A0D0-A2F1-D30CC0E0C9C5}"/>
              </a:ext>
            </a:extLst>
          </p:cNvPr>
          <p:cNvSpPr txBox="1"/>
          <p:nvPr/>
        </p:nvSpPr>
        <p:spPr>
          <a:xfrm>
            <a:off x="2395443"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Tested Code</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6" name="Google Shape;990;p23">
            <a:extLst>
              <a:ext uri="{FF2B5EF4-FFF2-40B4-BE49-F238E27FC236}">
                <a16:creationId xmlns:a16="http://schemas.microsoft.com/office/drawing/2014/main" id="{174FB0FF-7D42-4783-36B0-ABDE14286972}"/>
              </a:ext>
            </a:extLst>
          </p:cNvPr>
          <p:cNvSpPr txBox="1"/>
          <p:nvPr/>
        </p:nvSpPr>
        <p:spPr>
          <a:xfrm>
            <a:off x="2218836" y="2155958"/>
            <a:ext cx="2376666"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Open source code outlives its original authors because it is constantly updated through active open source communities. Open standards and peer review ensure that open source code is tested appropriately and often.</a:t>
            </a:r>
            <a:endParaRPr lang="en-US" dirty="0">
              <a:solidFill>
                <a:srgbClr val="000000"/>
              </a:solidFill>
              <a:latin typeface="Fira Sans"/>
              <a:ea typeface="Fira Sans"/>
              <a:cs typeface="Fira Sans"/>
              <a:sym typeface="Fira Sans"/>
            </a:endParaRPr>
          </a:p>
          <a:p>
            <a:pPr marL="0" lvl="0" indent="0" rtl="0">
              <a:spcBef>
                <a:spcPts val="0"/>
              </a:spcBef>
              <a:spcAft>
                <a:spcPts val="0"/>
              </a:spcAft>
              <a:buNone/>
            </a:pPr>
            <a:endParaRPr dirty="0">
              <a:solidFill>
                <a:srgbClr val="000000"/>
              </a:solidFill>
              <a:latin typeface="Fira Sans"/>
              <a:ea typeface="Fira Sans"/>
              <a:cs typeface="Fira Sans"/>
              <a:sym typeface="Fira Sans"/>
            </a:endParaRPr>
          </a:p>
        </p:txBody>
      </p:sp>
      <p:sp>
        <p:nvSpPr>
          <p:cNvPr id="7" name="Google Shape;989;p23">
            <a:extLst>
              <a:ext uri="{FF2B5EF4-FFF2-40B4-BE49-F238E27FC236}">
                <a16:creationId xmlns:a16="http://schemas.microsoft.com/office/drawing/2014/main" id="{B6CC86EB-0DC5-7FE2-865D-FAA8AF2DFA68}"/>
              </a:ext>
            </a:extLst>
          </p:cNvPr>
          <p:cNvSpPr txBox="1"/>
          <p:nvPr/>
        </p:nvSpPr>
        <p:spPr>
          <a:xfrm>
            <a:off x="4677795" y="1599400"/>
            <a:ext cx="1998134" cy="57418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333333"/>
                </a:solidFill>
                <a:effectLst/>
                <a:latin typeface="Barlow" panose="00000800000000000000" pitchFamily="2" charset="0"/>
              </a:rPr>
              <a:t>More Flexibility for Users</a:t>
            </a:r>
            <a:endParaRPr lang="en-US" sz="1600" b="0" i="0" dirty="0">
              <a:solidFill>
                <a:srgbClr val="333333"/>
              </a:solidFill>
              <a:effectLst/>
              <a:latin typeface="Barlow" panose="00000800000000000000" pitchFamily="2" charset="0"/>
            </a:endParaRP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sp>
        <p:nvSpPr>
          <p:cNvPr id="8" name="Google Shape;990;p23">
            <a:extLst>
              <a:ext uri="{FF2B5EF4-FFF2-40B4-BE49-F238E27FC236}">
                <a16:creationId xmlns:a16="http://schemas.microsoft.com/office/drawing/2014/main" id="{CF6BF955-3994-D09E-A94A-4D8F307681EF}"/>
              </a:ext>
            </a:extLst>
          </p:cNvPr>
          <p:cNvSpPr txBox="1"/>
          <p:nvPr/>
        </p:nvSpPr>
        <p:spPr>
          <a:xfrm>
            <a:off x="4487327" y="2091403"/>
            <a:ext cx="2437837" cy="2865247"/>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You can use open source code to address problems that are unique to your business or community. You aren’t locked in to using the code in any one specific way, and you can rely on community help and peer review when you implement new solutions.</a:t>
            </a:r>
            <a:endParaRPr lang="en-US" dirty="0">
              <a:solidFill>
                <a:srgbClr val="000000"/>
              </a:solidFill>
              <a:latin typeface="Fira Sans"/>
              <a:ea typeface="Fira Sans"/>
              <a:cs typeface="Fira Sans"/>
              <a:sym typeface="Fira Sans"/>
            </a:endParaRPr>
          </a:p>
        </p:txBody>
      </p:sp>
      <p:sp>
        <p:nvSpPr>
          <p:cNvPr id="9" name="Google Shape;989;p23">
            <a:extLst>
              <a:ext uri="{FF2B5EF4-FFF2-40B4-BE49-F238E27FC236}">
                <a16:creationId xmlns:a16="http://schemas.microsoft.com/office/drawing/2014/main" id="{0134C934-1583-8F0B-E423-162105ABD5A9}"/>
              </a:ext>
            </a:extLst>
          </p:cNvPr>
          <p:cNvSpPr txBox="1"/>
          <p:nvPr/>
        </p:nvSpPr>
        <p:spPr>
          <a:xfrm>
            <a:off x="6906898" y="1402829"/>
            <a:ext cx="2077821" cy="822331"/>
          </a:xfrm>
          <a:prstGeom prst="rect">
            <a:avLst/>
          </a:prstGeom>
          <a:noFill/>
          <a:ln>
            <a:noFill/>
          </a:ln>
        </p:spPr>
        <p:txBody>
          <a:bodyPr spcFirstLastPara="1" wrap="square" lIns="91425" tIns="91425" rIns="91425" bIns="91425" anchor="ctr" anchorCtr="0">
            <a:noAutofit/>
          </a:bodyPr>
          <a:lstStyle/>
          <a:p>
            <a:pPr algn="ctr"/>
            <a:r>
              <a:rPr lang="en-US" sz="1600" b="1" dirty="0">
                <a:latin typeface="Barlow" panose="00000800000000000000" pitchFamily="2" charset="0"/>
              </a:rPr>
              <a:t>Peer review</a:t>
            </a:r>
            <a:endParaRPr sz="1600" b="1" dirty="0">
              <a:solidFill>
                <a:srgbClr val="000000"/>
              </a:solidFill>
              <a:latin typeface="Barlow" panose="00000800000000000000" pitchFamily="2" charset="0"/>
              <a:ea typeface="Fira Sans"/>
              <a:cs typeface="Fira Sans"/>
              <a:sym typeface="Fira Sans"/>
            </a:endParaRPr>
          </a:p>
        </p:txBody>
      </p:sp>
      <p:sp>
        <p:nvSpPr>
          <p:cNvPr id="10" name="Google Shape;990;p23">
            <a:extLst>
              <a:ext uri="{FF2B5EF4-FFF2-40B4-BE49-F238E27FC236}">
                <a16:creationId xmlns:a16="http://schemas.microsoft.com/office/drawing/2014/main" id="{70CD4A7E-98A5-4DB6-4EE4-C3C51A88266D}"/>
              </a:ext>
            </a:extLst>
          </p:cNvPr>
          <p:cNvSpPr txBox="1"/>
          <p:nvPr/>
        </p:nvSpPr>
        <p:spPr>
          <a:xfrm>
            <a:off x="6747368" y="1886493"/>
            <a:ext cx="2427107" cy="3142385"/>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Because the source code is freely accessible and the open source community is very active, open source code is actively checked and improved upon by peer programmers. Think of it as living code.</a:t>
            </a:r>
            <a:endParaRPr dirty="0">
              <a:solidFill>
                <a:srgbClr val="000000"/>
              </a:solidFill>
              <a:latin typeface="Fira Sans"/>
              <a:ea typeface="Fira Sans"/>
              <a:cs typeface="Fira Sans"/>
              <a:sym typeface="Fira Sans"/>
            </a:endParaRPr>
          </a:p>
        </p:txBody>
      </p:sp>
      <p:sp>
        <p:nvSpPr>
          <p:cNvPr id="11" name="Google Shape;990;p23">
            <a:extLst>
              <a:ext uri="{FF2B5EF4-FFF2-40B4-BE49-F238E27FC236}">
                <a16:creationId xmlns:a16="http://schemas.microsoft.com/office/drawing/2014/main" id="{F328FF9E-67E4-84E8-99C7-5A56916F70EC}"/>
              </a:ext>
            </a:extLst>
          </p:cNvPr>
          <p:cNvSpPr txBox="1"/>
          <p:nvPr/>
        </p:nvSpPr>
        <p:spPr>
          <a:xfrm>
            <a:off x="-17123" y="2113781"/>
            <a:ext cx="2352584" cy="2913658"/>
          </a:xfrm>
          <a:prstGeom prst="rect">
            <a:avLst/>
          </a:prstGeom>
          <a:noFill/>
          <a:ln>
            <a:noFill/>
          </a:ln>
        </p:spPr>
        <p:txBody>
          <a:bodyPr spcFirstLastPara="1" wrap="square" lIns="182875" tIns="91425" rIns="182875" bIns="91425" anchor="ctr" anchorCtr="0">
            <a:noAutofit/>
          </a:bodyPr>
          <a:lstStyle/>
          <a:p>
            <a:pPr marL="285750" lvl="0" indent="-285750" rtl="0">
              <a:spcBef>
                <a:spcPts val="0"/>
              </a:spcBef>
              <a:spcAft>
                <a:spcPts val="0"/>
              </a:spcAft>
              <a:buFont typeface="Arial" panose="020B0604020202020204" pitchFamily="34" charset="0"/>
              <a:buChar char="•"/>
            </a:pPr>
            <a:r>
              <a:rPr lang="en-US" dirty="0"/>
              <a:t>Need to know exactly what kinds of data are moving where, or what kinds of changes have happened in the code? Open source allows you to check and track that for yourself, without having to rely on vendor promises.</a:t>
            </a:r>
            <a:endParaRPr dirty="0">
              <a:solidFill>
                <a:srgbClr val="000000"/>
              </a:solidFill>
              <a:latin typeface="Fira Sans"/>
              <a:ea typeface="Fira Sans"/>
              <a:cs typeface="Fira Sans"/>
              <a:sym typeface="Fira Sans"/>
            </a:endParaRPr>
          </a:p>
        </p:txBody>
      </p:sp>
      <p:sp>
        <p:nvSpPr>
          <p:cNvPr id="12" name="Rectangle 11">
            <a:extLst>
              <a:ext uri="{FF2B5EF4-FFF2-40B4-BE49-F238E27FC236}">
                <a16:creationId xmlns:a16="http://schemas.microsoft.com/office/drawing/2014/main" id="{A832E3B3-2845-9335-6A62-59A739C4839E}"/>
              </a:ext>
            </a:extLst>
          </p:cNvPr>
          <p:cNvSpPr/>
          <p:nvPr/>
        </p:nvSpPr>
        <p:spPr>
          <a:xfrm>
            <a:off x="6844027" y="893214"/>
            <a:ext cx="2592445" cy="4134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1609314"/>
      </p:ext>
    </p:extLst>
  </p:cSld>
  <p:clrMapOvr>
    <a:masterClrMapping/>
  </p:clrMapOvr>
  <p:transition>
    <p:cut/>
  </p:transition>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1041</Words>
  <Application>Microsoft Office PowerPoint</Application>
  <PresentationFormat>On-screen Show (16:9)</PresentationFormat>
  <Paragraphs>104</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Barlow</vt:lpstr>
      <vt:lpstr>Fira Sans</vt:lpstr>
      <vt:lpstr>Bahnschrift Light</vt:lpstr>
      <vt:lpstr>Arial</vt:lpstr>
      <vt:lpstr>Fira Sans Black</vt:lpstr>
      <vt:lpstr>Tahoma</vt:lpstr>
      <vt:lpstr>Bahnschrift</vt:lpstr>
      <vt:lpstr>Cybersecurity Infographics by Slidesgo</vt:lpstr>
      <vt:lpstr>PowerPoint Presentation</vt:lpstr>
      <vt:lpstr>Open Source Software</vt:lpstr>
      <vt:lpstr>Why do people prefer using Open Source Software?</vt:lpstr>
      <vt:lpstr>PowerPoint Presentation</vt:lpstr>
      <vt:lpstr>SECURITY</vt:lpstr>
      <vt:lpstr>IS OSS Secure?</vt:lpstr>
      <vt:lpstr>Advantages</vt:lpstr>
      <vt:lpstr>Advantages</vt:lpstr>
      <vt:lpstr>Advantages</vt:lpstr>
      <vt:lpstr>Advantages</vt:lpstr>
      <vt:lpstr>Misconception</vt:lpstr>
      <vt:lpstr>Challenges &amp; Solution</vt:lpstr>
      <vt:lpstr>Challenges &amp; Solution</vt:lpstr>
      <vt:lpstr>Challenges &amp;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  &amp;  Security</dc:title>
  <dc:creator>Asgar Datari</dc:creator>
  <cp:lastModifiedBy>Asgar Datari</cp:lastModifiedBy>
  <cp:revision>11</cp:revision>
  <dcterms:modified xsi:type="dcterms:W3CDTF">2022-10-14T14:48:15Z</dcterms:modified>
</cp:coreProperties>
</file>