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nal Parab" userId="609a9ec2f3eabda8" providerId="LiveId" clId="{BF33FFE6-3ED3-455B-9EAB-2FBFB6548C41}"/>
    <pc:docChg chg="modSld">
      <pc:chgData name="Mrunal Parab" userId="609a9ec2f3eabda8" providerId="LiveId" clId="{BF33FFE6-3ED3-455B-9EAB-2FBFB6548C41}" dt="2025-10-26T13:39:34.726" v="1" actId="14100"/>
      <pc:docMkLst>
        <pc:docMk/>
      </pc:docMkLst>
      <pc:sldChg chg="modSp mod">
        <pc:chgData name="Mrunal Parab" userId="609a9ec2f3eabda8" providerId="LiveId" clId="{BF33FFE6-3ED3-455B-9EAB-2FBFB6548C41}" dt="2025-10-26T13:39:34.726" v="1" actId="14100"/>
        <pc:sldMkLst>
          <pc:docMk/>
          <pc:sldMk cId="2580599806" sldId="259"/>
        </pc:sldMkLst>
        <pc:spChg chg="mod">
          <ac:chgData name="Mrunal Parab" userId="609a9ec2f3eabda8" providerId="LiveId" clId="{BF33FFE6-3ED3-455B-9EAB-2FBFB6548C41}" dt="2025-10-26T13:39:34.726" v="1" actId="14100"/>
          <ac:spMkLst>
            <pc:docMk/>
            <pc:sldMk cId="2580599806" sldId="259"/>
            <ac:spMk id="2" creationId="{10F036EE-AE7E-6D23-25B0-A798912EC6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32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50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43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56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01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1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2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6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3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14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8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5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8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537383-D93A-4EEE-8775-9A89CCD3EF39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A8996B-77F7-4D2D-94AD-D52C1B5EDF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1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C32C-EDD7-8EC9-01C1-DD77C470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23263"/>
          </a:xfrm>
        </p:spPr>
        <p:txBody>
          <a:bodyPr>
            <a:normAutofit/>
          </a:bodyPr>
          <a:lstStyle/>
          <a:p>
            <a:r>
              <a:rPr lang="en-US" dirty="0"/>
              <a:t>Amazon Case Study – Consumer Behavior Insights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5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867-CA3B-F1BB-F043-7DBD6C3AA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9733"/>
            <a:ext cx="8456613" cy="1400551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Time vs Number of Orders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04832-DE48-38EE-F900-1B60D082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does the number of orders vary by Order Time?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algn="l"/>
            <a:r>
              <a:rPr lang="en-US" dirty="0"/>
              <a:t>Peaks during </a:t>
            </a:r>
            <a:r>
              <a:rPr lang="en-US" b="1" dirty="0"/>
              <a:t>lunch and dinner</a:t>
            </a:r>
            <a:r>
              <a:rPr lang="en-US" dirty="0"/>
              <a:t>, dips during off-peak</a:t>
            </a:r>
          </a:p>
          <a:p>
            <a:pPr algn="l"/>
            <a:r>
              <a:rPr lang="en-US" dirty="0"/>
              <a:t>Useful for staffing and promotional timing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Line plot (Order Time vs Order Count)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0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EEFD-819A-7B9B-3032-A2AC10F84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9733"/>
            <a:ext cx="8456613" cy="1329267"/>
          </a:xfrm>
        </p:spPr>
        <p:txBody>
          <a:bodyPr/>
          <a:lstStyle/>
          <a:p>
            <a:r>
              <a:rPr lang="en-IN" dirty="0"/>
              <a:t>Family Size by Occupation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D969B-0ABB-858D-B53E-3F15C81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446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the distribution of family size across different occupations?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algn="l"/>
            <a:r>
              <a:rPr lang="en-US" b="1" dirty="0"/>
              <a:t>Students</a:t>
            </a:r>
            <a:r>
              <a:rPr lang="en-US" dirty="0"/>
              <a:t> mostly from medium-sized families</a:t>
            </a:r>
          </a:p>
          <a:p>
            <a:pPr algn="l"/>
            <a:r>
              <a:rPr lang="en-US" b="1" dirty="0"/>
              <a:t>Professionals/homemakers</a:t>
            </a:r>
            <a:r>
              <a:rPr lang="en-US" dirty="0"/>
              <a:t> show more variability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Boxplot (Family Size vs Occupation)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26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2DBCAC35-A5B8-27D2-E732-9BD4468C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933449"/>
            <a:ext cx="7427656" cy="52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2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3378-0041-824A-2C65-6ABDB1E26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406013"/>
            <a:ext cx="8564768" cy="2307149"/>
          </a:xfrm>
        </p:spPr>
        <p:txBody>
          <a:bodyPr/>
          <a:lstStyle/>
          <a:p>
            <a:r>
              <a:rPr lang="en-IN" dirty="0"/>
              <a:t>Age Distribution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5CA82-964E-D8DC-0A61-5EE4CA41B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71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are the respondents distributed by age?</a:t>
            </a:r>
          </a:p>
          <a:p>
            <a:pPr algn="l"/>
            <a:r>
              <a:rPr lang="en-US" dirty="0"/>
              <a:t>Insight:</a:t>
            </a:r>
          </a:p>
          <a:p>
            <a:pPr algn="l"/>
            <a:r>
              <a:rPr lang="en-US" dirty="0"/>
              <a:t>• Majority are aged 20–24, indicating a strong student/early-career demographic</a:t>
            </a:r>
          </a:p>
          <a:p>
            <a:pPr algn="l"/>
            <a:r>
              <a:rPr lang="en-US" dirty="0"/>
              <a:t>• Right-skewed pattern with fewer older participants</a:t>
            </a:r>
          </a:p>
          <a:p>
            <a:pPr algn="l"/>
            <a:r>
              <a:rPr lang="en-US" dirty="0"/>
              <a:t>Suggested Visual: Histogram with KDE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36EE-AE7E-6D23-25B0-A798912E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1045"/>
            <a:ext cx="8456613" cy="1671484"/>
          </a:xfrm>
        </p:spPr>
        <p:txBody>
          <a:bodyPr/>
          <a:lstStyle/>
          <a:p>
            <a:r>
              <a:rPr lang="en-IN" dirty="0"/>
              <a:t>Gender Distribution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4111B-50E6-5CA1-AD8D-A498AFA4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742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many male and female respondents are there?</a:t>
            </a:r>
          </a:p>
          <a:p>
            <a:pPr algn="l"/>
            <a:r>
              <a:rPr lang="en-US" b="1" dirty="0"/>
              <a:t>Insight: </a:t>
            </a:r>
          </a:p>
          <a:p>
            <a:pPr algn="l"/>
            <a:r>
              <a:rPr lang="en-US" b="1" dirty="0"/>
              <a:t>Female respondents slightly outnumber males</a:t>
            </a:r>
          </a:p>
          <a:p>
            <a:pPr algn="l"/>
            <a:r>
              <a:rPr lang="en-US" dirty="0"/>
              <a:t>May influence preferences and satisfaction metrics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Bar chart (Male vs Female)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5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751C-3C23-6CF5-DEA9-9B69FB1F6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7" y="2099733"/>
            <a:ext cx="8643426" cy="1705351"/>
          </a:xfrm>
        </p:spPr>
        <p:txBody>
          <a:bodyPr>
            <a:normAutofit fontScale="90000"/>
          </a:bodyPr>
          <a:lstStyle/>
          <a:p>
            <a:r>
              <a:rPr lang="en-US" dirty="0"/>
              <a:t>Occupation vs Food Ordering Behavior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6426-F047-BDF7-3EFF-93B1C148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74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does occupation influence food ordering behavior.</a:t>
            </a:r>
          </a:p>
          <a:p>
            <a:pPr algn="l"/>
            <a:r>
              <a:rPr lang="en-US" b="1" dirty="0"/>
              <a:t>Insight: </a:t>
            </a:r>
          </a:p>
          <a:p>
            <a:pPr algn="l"/>
            <a:r>
              <a:rPr lang="en-US" b="1" dirty="0"/>
              <a:t>Students and homemakers</a:t>
            </a:r>
            <a:r>
              <a:rPr lang="en-US" dirty="0"/>
              <a:t> have shorter wait times</a:t>
            </a:r>
          </a:p>
          <a:p>
            <a:pPr algn="l"/>
            <a:r>
              <a:rPr lang="en-US" b="1" dirty="0"/>
              <a:t>Professionals/self-employed</a:t>
            </a:r>
            <a:r>
              <a:rPr lang="en-US" dirty="0"/>
              <a:t> show wider variation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Boxplot (Occupation vs Maximum Wait Time)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77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F013-4D50-BA7E-BA68-9F01DC79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3" y="1337187"/>
            <a:ext cx="8623760" cy="2264851"/>
          </a:xfrm>
        </p:spPr>
        <p:txBody>
          <a:bodyPr>
            <a:normAutofit fontScale="90000"/>
          </a:bodyPr>
          <a:lstStyle/>
          <a:p>
            <a:r>
              <a:rPr lang="en-IN" dirty="0"/>
              <a:t>Monthly Income Distribution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D6CF-43F6-7387-1668-45CDBA55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How is monthly income distributed?</a:t>
            </a:r>
          </a:p>
          <a:p>
            <a:pPr algn="l"/>
            <a:r>
              <a:rPr lang="en-US" dirty="0"/>
              <a:t>Insight:</a:t>
            </a:r>
          </a:p>
          <a:p>
            <a:pPr algn="l"/>
            <a:r>
              <a:rPr lang="en-US" dirty="0"/>
              <a:t>• Most report no income or &lt; ₹10,000</a:t>
            </a:r>
          </a:p>
          <a:p>
            <a:pPr algn="l"/>
            <a:r>
              <a:rPr lang="en-US" dirty="0"/>
              <a:t>• Higher income brackets are underrepresented</a:t>
            </a:r>
          </a:p>
          <a:p>
            <a:pPr algn="l"/>
            <a:r>
              <a:rPr lang="en-US" dirty="0"/>
              <a:t>Suggested Visual: Pie chart (Income categories)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8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4E47-302F-7EB7-A01F-C2E167FD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1" y="2099733"/>
            <a:ext cx="8535271" cy="1502304"/>
          </a:xfrm>
        </p:spPr>
        <p:txBody>
          <a:bodyPr>
            <a:normAutofit fontScale="90000"/>
          </a:bodyPr>
          <a:lstStyle/>
          <a:p>
            <a:r>
              <a:rPr lang="en-US" dirty="0"/>
              <a:t>Ease &amp; Convenience vs Payment Preference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889E6-FF85-AD3D-8C16-7BB76779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 respondents who value “Ease and convenience” also prefer “Easy Payment options”?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algn="l"/>
            <a:r>
              <a:rPr lang="en-US" dirty="0"/>
              <a:t>Clear trend: ease-focused users prefer easy payments</a:t>
            </a:r>
          </a:p>
          <a:p>
            <a:pPr algn="l"/>
            <a:r>
              <a:rPr lang="en-US" dirty="0"/>
              <a:t>Smooth transaction experience is a key priority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Countplot (Ease vs Payment Preference)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94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7C5-8432-A08E-7FD9-61881AEE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3" y="2099733"/>
            <a:ext cx="8613929" cy="1329267"/>
          </a:xfrm>
        </p:spPr>
        <p:txBody>
          <a:bodyPr/>
          <a:lstStyle/>
          <a:p>
            <a:r>
              <a:rPr lang="en-IN" dirty="0"/>
              <a:t>Meal Preferences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FADE-8CBE-FBDE-1F41-A6CF8235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are the most preferred meals among respondents?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algn="l"/>
            <a:r>
              <a:rPr lang="en-US" dirty="0"/>
              <a:t>Certain meals stand out as favorites</a:t>
            </a:r>
          </a:p>
          <a:p>
            <a:pPr algn="l"/>
            <a:r>
              <a:rPr lang="en-US" dirty="0"/>
              <a:t>Useful for menu planning and promotions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Bar chart (Meal(P1) or Meal(P2))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8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F4A-C19F-FC5D-9C1C-B74C83E83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Age vs Monthly Income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1189-65C6-B102-FA80-872CD0D1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are age and monthly income related?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algn="l"/>
            <a:r>
              <a:rPr lang="en-US" dirty="0"/>
              <a:t>Younger respondents report </a:t>
            </a:r>
            <a:r>
              <a:rPr lang="en-US" b="1" dirty="0"/>
              <a:t>lower income</a:t>
            </a:r>
            <a:endParaRPr lang="en-US" dirty="0"/>
          </a:p>
          <a:p>
            <a:pPr algn="l"/>
            <a:r>
              <a:rPr lang="en-US" dirty="0"/>
              <a:t>Income rises slightly with age</a:t>
            </a:r>
            <a:br>
              <a:rPr lang="en-US" dirty="0"/>
            </a:br>
            <a:r>
              <a:rPr lang="en-US" b="1" dirty="0"/>
              <a:t>Suggested Visual:</a:t>
            </a:r>
            <a:r>
              <a:rPr lang="en-US" dirty="0"/>
              <a:t> Scatter plot (Age vs Monthly Income)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84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4DA4-14FD-EF21-DE63-6570BE2D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9733"/>
            <a:ext cx="8456613" cy="1156230"/>
          </a:xfrm>
        </p:spPr>
        <p:txBody>
          <a:bodyPr/>
          <a:lstStyle/>
          <a:p>
            <a:r>
              <a:rPr lang="en-IN" dirty="0"/>
              <a:t>Family Size by Gender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BB878-AA9A-80D0-744D-7474A949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74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does Family Size vary by Gender?</a:t>
            </a:r>
          </a:p>
          <a:p>
            <a:pPr algn="l"/>
            <a:r>
              <a:rPr lang="en-US" dirty="0"/>
              <a:t>Insight:</a:t>
            </a:r>
          </a:p>
          <a:p>
            <a:pPr algn="l"/>
            <a:r>
              <a:rPr lang="en-US" dirty="0"/>
              <a:t>• 	Both genders evenly distributed across family sizes</a:t>
            </a:r>
          </a:p>
          <a:p>
            <a:pPr algn="l"/>
            <a:r>
              <a:rPr lang="en-US" dirty="0"/>
              <a:t>• 	Gender doesn’t significantly influence household size</a:t>
            </a:r>
          </a:p>
          <a:p>
            <a:pPr algn="l"/>
            <a:r>
              <a:rPr lang="en-US" dirty="0"/>
              <a:t>Suggested Visual: Bar chart (Family Size by Gender)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429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Amazon Case Study – Consumer Behavior Insights </vt:lpstr>
      <vt:lpstr>Age Distribution </vt:lpstr>
      <vt:lpstr>Gender Distribution </vt:lpstr>
      <vt:lpstr>Occupation vs Food Ordering Behavior </vt:lpstr>
      <vt:lpstr>Monthly Income Distribution </vt:lpstr>
      <vt:lpstr>Ease &amp; Convenience vs Payment Preference </vt:lpstr>
      <vt:lpstr>Meal Preferences </vt:lpstr>
      <vt:lpstr> Age vs Monthly Income </vt:lpstr>
      <vt:lpstr>Family Size by Gender </vt:lpstr>
      <vt:lpstr>Order Time vs Number of Orders </vt:lpstr>
      <vt:lpstr>Family Size by Occupation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 Parab</dc:creator>
  <cp:lastModifiedBy>Mrunal Parab</cp:lastModifiedBy>
  <cp:revision>1</cp:revision>
  <dcterms:created xsi:type="dcterms:W3CDTF">2025-10-26T13:26:40Z</dcterms:created>
  <dcterms:modified xsi:type="dcterms:W3CDTF">2025-10-26T13:39:38Z</dcterms:modified>
</cp:coreProperties>
</file>