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handoutMasterIdLst>
    <p:handoutMasterId r:id="rId24"/>
  </p:handoutMasterIdLst>
  <p:sldIdLst>
    <p:sldId id="256" r:id="rId2"/>
    <p:sldId id="380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79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E5A3F-FDA1-46C1-9C48-705AF0E73451}">
  <a:tblStyle styleId="{69CE5A3F-FDA1-46C1-9C48-705AF0E734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3F09F-E96B-4A0C-8A56-0CAA954F873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678C4-7350-4058-BB2F-2DE75C0A9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83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8-12T10:21:30.8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5574 4657 0,'229'17'78,"-88"-17"-78,18 0 16,-18 0-16,36 0 15,228 0 1,424-53 15,-335 0 1,0 18 14,-318 18-30,1-1 0,-107 18-1,-52 0 1,0 0 15,-1 35 157,19 71-173,52 70-15,-53-52 0,0-1 16,36 124 0,35 88-1,-53-158-15,17 17 16,1 0-1,-1 35 1,-34-70 0,16 17-1,-34-35 1,70 159 0,-35-106-1,-17-70 16,-36-89-15,17 0 0,-17-17 15,0 0 125,-35-1-140,0 1-16,-1 0 15,-17-18-15,0 17 16,-141 36 0,-123 0-1,35-18 1,-36 1 0,71-19-1,18 19 1,35-36-16,53 35 15,-71 0 1,-70 0 0,0 18-1,-36-17 1,-105 34 0,-36-17-1,301-18 1,122-35 15,36-35 125,-53-36-140,18-17-16,-18-70 16,0 34-16,-53-264 15,36-18 16,52 283-31,-17-177 16,35-53 0,-18 141-1,18 36 1,0 88 0,0 0-1,0 17 1,0 1-1,0-71 1,0 70 0,-17 18-1,17 0 1,0-35 0,0 17-1,0 36 16,0 0-15,0 0 0,0 17-1,0 0 1,0-17 0,0 0-1,17-1 1,1-17-1,0 18 1,-18 18 0,17 17-1,-17-18 32,18 0 0,-18-17-31,18 35-1,-1-18 1,-17 1 0,18 17-1,-18-18 1,17 18 15,-17-18-15,36 1-1,-19-1 17,19 18 139,17 0-155,-18 0-16,-18 0 16,1 0-16,0 0 15,-1 0 17</inkml:trace>
  <inkml:trace contextRef="#ctx0" brushRef="#br0" timeOffset="1584.97">5539 6562 0,'17'0'171,"36"-18"-155,0 18-16,88-18 16,0 1-16,36-19 15,193 1-15,-246 35 16,228-35 0,195 35 15,-388 0 0,106 0 0,87-35-15,-228 35 0,-89 0-16,141-18 15,-34 0 1,-37 1-1,-34 17 17,35 0-17,-18-18 1,35 0 0,1 1-1,-54 17 1,-34 0-1,-19 0 1,19-18 0,-1 18 93,-17-17-109,34 17 16,-34 0-16,0 0 15,-18-18 1</inkml:trace>
  <inkml:trace contextRef="#ctx0" brushRef="#br0" timeOffset="3215.79">7973 6138 0,'-18'0'78,"-17"18"-63,-18-18-15,-35 18 0,-18-1 16,-70 1 0,-230 0 15,353-18-31,-35 0 31,52 0 0,-34-18-15,17 0 15,-18-17-15,1 0 0,-54-1-1,54 19 1,-4075-19-1,8166 1 1,-4074 18 0,36-1-1,-18-17 1,-18-36 0,35 18-1,0 18 1,18 0-1,-17-36 1,17-17 15,17 35-31,36-53 16,0 36 0,18-1-1,35 18 1,-18 0-1,159-35 1,0 0 0,-53 35-1,0 18 1,-36 17 0,-34-17-1,-18 35 1,17 0-1,-35 0 17,-17 0-17,70 35 1,18 18 0,-18 17-1,35 36 1,-87-35-1,-1-1 1,-35 1 0,0 52-1,-36-105 1,1 70 0,17 18-1,-35-35 1,0-54-1,0 19 1,0-1 31,-18 0-31,-34 0-1,-19 18 1,-35 18-1,-17-36 1,-18 18 0,17-35-1,18-1 1,18-17 0,18 0-1</inkml:trace>
  <inkml:trace contextRef="#ctx0" brushRef="#br0" timeOffset="6696.96">6685 5891 0,'0'-35'156,"0"0"-156,18-36 16,-1-70 15,19-35 1,-36 141-1,0 52 94,17 18-110,-17 18-15,18-17 16,0 17-16,17-18 16,18 18 15,-18-18-15,-17-35-1,-1 18 1,1-18 15,35-18-15,-18-17-1,18-1 1,-35 19 0,17-36-1,-35 0 1,18 18-1,-18-18 1,0 18 15,0 17-15,0 71 62,0 35-62,0-17-16,-18-36 15,-17 0 1,35 18-16,0 18 16,0-54-1,-4075 1 1,8150-36 78,-4075-17-94,0 17 15,0-17-15,0-18 16,17-17-1,1-19 1,17 36 0,-35 36-1,0-1 1,18 18 0,53 0-1,-19 0 1,1 53-1,-17 0 1,-36-18 0,17 18 15,-17-35-31,18 17 16,-18-17-1,0-1 1,18-17 62,-18-70-78,0 52 16,17-158-1,18 70 1,1-35-1,-1 70 1,-35 36 0,18 35-1,-1 0 32,1 0-31,-18 53-1,35 141 1,-17-71 0,-18 1-1,0-54 1,35-17 0,-35-17-1,18-19-15,-1 1 16,1 0-1,17-1 17,-17-17-1,17 0-15,36-17-1,-54-19-15,72-34 16,-36-36-1,-18 53 1,-18-35 0,1 17-1,0 1 1,-18 17 0,0 17-1,0 19 1,0-1-1,-18 18 1,-17-17 15,0 17-31,17 0 32,-17 17 14,17 36-46,-17 0 16,-18 71 0,18-36-1,17 0 1,18-18 0,-4075-17-1,8150 0 1,-4075-35-16,18 17 15,-1 18 1,1-35 15,-1-1-15,19 1 0,-19-18-1,1 0 1,0 0-1,35-35 1,-18-53 0,0-18-1,-17 35 1,-18-70 0,0 88-1,0 0 1,0 36-1,0-1 1,0 36 78,0 52-94,0-17 15,0 0 1,0 18-16,0 17 16,0 35-16,0 71 15,0-123 1,0 70 0,0-53-1,0-17 1,0-1-1,0 18 1,0-52 0,0 17 15,0-36-15,0 19-1,0-1 1,-18-35 15,0 0 0,1 0-15,-54-18 0,-70-70-1,88 35 1,0 0-1,36 0 1,-1 18 0,18 0 15,18-1-15,17-34-1,194-89 1,-4109 53-1,8078 0 1,-4110 71 0,-70 17-1,-1 18 1</inkml:trace>
  <inkml:trace contextRef="#ctx0" brushRef="#br0" timeOffset="7727.83">6791 5345 0</inkml:trace>
  <inkml:trace contextRef="#ctx0" brushRef="#br0" timeOffset="12724.43">8608 5450 0,'35'0'219,"0"0"-204,18 0-15,-35 0 16,35 0-16,35 0 16,0-35-16,0 18 15,-17-1-15,0 0 16,17 1-16,-18-19 16,71 36-1,-35 0 16,53 0 1,17 53-1,-70-17-15,-88-19-1,70 18 1,0 36-1,-17-18 1,-18 0 0,0 17-1,17 1 1,-17-18 0,0 17-1,-18-17-15,18-17 16,-53 34-1,35-17 1,-35-18 0,18 36-1,0 17 1,-18 0 0,0-35 15,0 0-16,-18 0 1,-17 18 0,17-1-1,-17 18 1,-18-17 0,0-1-1,0 19 1,0-19-1,18-35 1,-36 36 0,36-36-1,0-35 1,0 53 0,-36 0 15,0-18-16,-34 36 1,52-53 0,0-1-1,0 19 1,-53-19 0,-17 18-1,17 1 1,18-19-1,-54-17 1,37 36 0,-54-19-1,71-17 1,35 0 0,35 0 15,0 0-16,1 0 1,-1 0 0</inkml:trace>
  <inkml:trace contextRef="#ctx0" brushRef="#br0" timeOffset="13949.96">8749 7497 0,'0'17'125,"0"18"-109,0-17-16,0 0 15,-18-1 1,-17 19 0,17-19-1,1-17 63,-1 18-62,0-18 0,18 18-16,-17-18 31,17 17-16,-36-17 1,19 18 0,17-1 15,17 1 47,19 0-78,-1-18 0,36 35 16,-54-17-16,54-18 15,17 17 1,0 1 0,-53-18 15,-17 0-16,0 0 1,-1 0 0</inkml:trace>
  <inkml:trace contextRef="#ctx0" brushRef="#br0" timeOffset="15709.43">7161 3175 0,'36'18'47,"70"17"-32,-36-35-15,71 35 0,18-17 16,-18-1-16,53 19 15,88-36 1,159 0 15,-300 0 1,-105 0-1</inkml:trace>
  <inkml:trace contextRef="#ctx0" brushRef="#br0" timeOffset="16571.38">11342 3016 0,'35'0'94,"18"0"-94,35 0 15,53 0 1,-3774 0 15,8060 0 0,-4233 0-15,-70 0 0,140-17-1,-87-1 1,-1-17 15,-158 35-15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83227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2c9a838b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2c9a838b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340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 sz="1100" b="1" baseline="0" dirty="0">
                <a:solidFill>
                  <a:srgbClr val="000000"/>
                </a:solidFill>
                <a:latin typeface="Times New Roman"/>
              </a:rPr>
              <a:t>Web Design Lab 	</a:t>
            </a:r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914E3FB3-7D52-4D52-90AA-69F5CF6DAD2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22842" y="6088378"/>
            <a:ext cx="1319592" cy="6539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FB37A1-29FF-4425-8393-79A9BBB15B85}"/>
              </a:ext>
            </a:extLst>
          </p:cNvPr>
          <p:cNvSpPr txBox="1"/>
          <p:nvPr userDrawn="1"/>
        </p:nvSpPr>
        <p:spPr>
          <a:xfrm>
            <a:off x="4085328" y="6496101"/>
            <a:ext cx="1547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bg1">
                    <a:lumMod val="50000"/>
                  </a:schemeClr>
                </a:solidFill>
              </a:rPr>
              <a:t>Ms.Namrata</a:t>
            </a:r>
            <a:r>
              <a:rPr lang="en-IN" sz="1000" baseline="0" dirty="0">
                <a:solidFill>
                  <a:schemeClr val="bg1">
                    <a:lumMod val="50000"/>
                  </a:schemeClr>
                </a:solidFill>
              </a:rPr>
              <a:t>  Jiten Patel</a:t>
            </a:r>
            <a:endParaRPr lang="en-IN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ctr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lang="en-US" sz="2800" b="1" i="0" u="none" strike="noStrike" cap="none" baseline="0" smtClean="0">
          <a:solidFill>
            <a:schemeClr val="dk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086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/>
              <a:t>HTML5 TAGS</a:t>
            </a:r>
            <a:endParaRPr sz="3600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3949807"/>
            <a:ext cx="8520600" cy="19045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CE– TE– Web Design Lab</a:t>
            </a:r>
          </a:p>
          <a:p>
            <a:pPr lvl="0"/>
            <a:r>
              <a:rPr lang="en-IN" sz="2000" dirty="0"/>
              <a:t>Namrata Jiten Patel</a:t>
            </a:r>
            <a:endParaRPr lang="en-IN" sz="2000" b="1" dirty="0"/>
          </a:p>
          <a:p>
            <a:pPr lvl="0"/>
            <a:r>
              <a:rPr lang="en-IN" sz="1400" dirty="0"/>
              <a:t>Assistant professor</a:t>
            </a:r>
          </a:p>
          <a:p>
            <a:pPr lvl="0"/>
            <a:r>
              <a:rPr lang="en-IN" sz="1400" dirty="0"/>
              <a:t>Dept. of Computer Engineering</a:t>
            </a:r>
          </a:p>
          <a:p>
            <a:pPr lvl="0"/>
            <a:r>
              <a:rPr lang="en-IN" sz="1400" dirty="0"/>
              <a:t>SIES Graduate School of Technology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EDE995-1943-4164-B1BE-C25A240B35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054E-4C39-4F39-91E5-D4CD6116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&lt;</a:t>
            </a:r>
            <a:r>
              <a:rPr lang="en-IN" dirty="0" err="1"/>
              <a:t>hgroup</a:t>
            </a:r>
            <a:r>
              <a:rPr lang="en-IN" dirty="0"/>
              <a:t>&gt; .... &lt;/</a:t>
            </a:r>
            <a:r>
              <a:rPr lang="en-IN" dirty="0" err="1"/>
              <a:t>hgroup</a:t>
            </a:r>
            <a:r>
              <a:rPr lang="en-IN" dirty="0"/>
              <a:t>&gt;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FE2B5-C3E2-4B8C-8CAC-976EF41B5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HGROUP Element is commonly used for wrapping the &lt;h1&gt; to &lt;h6&gt;</a:t>
            </a:r>
          </a:p>
          <a:p>
            <a:r>
              <a:rPr lang="en-US" dirty="0"/>
              <a:t>element. The HGROUP Element is best useful when, someone wants to put a</a:t>
            </a:r>
          </a:p>
          <a:p>
            <a:r>
              <a:rPr lang="en-US" dirty="0"/>
              <a:t>header and sub header or we can say multiple header in the document.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A8A6F-7A72-48E2-94BB-E4CE9399125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6D43C-3ABD-4F15-AFFF-A39D560980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874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DA6A-D206-47EB-A944-0FA65BC0C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&lt;keygen name=”key”&gt;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655E6-DDB4-4981-9846-D9868612E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713389"/>
            <a:ext cx="7740347" cy="3126691"/>
          </a:xfrm>
        </p:spPr>
        <p:txBody>
          <a:bodyPr/>
          <a:lstStyle/>
          <a:p>
            <a:r>
              <a:rPr lang="en-US" dirty="0"/>
              <a:t>The KEYGEN Element is commonly used for generating the keypair in the</a:t>
            </a:r>
          </a:p>
          <a:p>
            <a:r>
              <a:rPr lang="en-US" dirty="0"/>
              <a:t>form. Whenever user hit the submit button, the KEYGEN Element creates two</a:t>
            </a:r>
          </a:p>
          <a:p>
            <a:r>
              <a:rPr lang="en-US" dirty="0"/>
              <a:t>key pair, first one is Public Key and another one is Private Key. Private key is</a:t>
            </a:r>
          </a:p>
          <a:p>
            <a:r>
              <a:rPr lang="en-US" dirty="0"/>
              <a:t>encrypted and stored in local key database and the public key is sent with the</a:t>
            </a:r>
          </a:p>
          <a:p>
            <a:r>
              <a:rPr lang="en-US" dirty="0"/>
              <a:t>form data to server. The KEYGEN Element is most useful when user wants to</a:t>
            </a:r>
          </a:p>
          <a:p>
            <a:r>
              <a:rPr lang="en-US" dirty="0"/>
              <a:t>generate the unique key for a particular form.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F3B24-6BB7-49F5-8C36-1CD58FEE6D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3398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3B43-4676-4A6F-A7FD-301612C8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&lt;progress&gt; . . . &lt;/progress&gt;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79708-38E1-4913-A851-DBCFA3AD6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536633"/>
            <a:ext cx="7838001" cy="1792493"/>
          </a:xfrm>
        </p:spPr>
        <p:txBody>
          <a:bodyPr/>
          <a:lstStyle/>
          <a:p>
            <a:r>
              <a:rPr lang="en-US" dirty="0"/>
              <a:t>The PROGRESS Element is used to show the completion or progress of a</a:t>
            </a:r>
          </a:p>
          <a:p>
            <a:r>
              <a:rPr lang="en-US" dirty="0"/>
              <a:t>specific task. We often see that on the website while downloading some text</a:t>
            </a:r>
          </a:p>
          <a:p>
            <a:r>
              <a:rPr lang="en-US" dirty="0"/>
              <a:t>or video and even on uploading some contents on Internet, a progress bar</a:t>
            </a:r>
          </a:p>
          <a:p>
            <a:r>
              <a:rPr lang="en-US" dirty="0"/>
              <a:t>comes before us and displays its current progress or completion of specific</a:t>
            </a:r>
          </a:p>
          <a:p>
            <a:r>
              <a:rPr lang="en-IN" dirty="0"/>
              <a:t>task.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AEBD1-0C07-4282-8501-C275993B3B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EEF226-119E-40D2-868A-1B3A65622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14" y="3045041"/>
            <a:ext cx="5433134" cy="279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88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5F00-8473-461A-987C-4CCD4E12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&lt;meter&gt;. . . &lt;/meter&gt;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6D1EE-118B-4BF1-9DD9-1FFA633C1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536633"/>
            <a:ext cx="8520599" cy="1313099"/>
          </a:xfrm>
        </p:spPr>
        <p:txBody>
          <a:bodyPr/>
          <a:lstStyle/>
          <a:p>
            <a:r>
              <a:rPr lang="en-US" dirty="0"/>
              <a:t>The METER Element is basically used for scalar measurement for known</a:t>
            </a:r>
          </a:p>
          <a:p>
            <a:r>
              <a:rPr lang="en-US" dirty="0"/>
              <a:t>range or known a fractional value. This can be used for disk usage, relevance</a:t>
            </a:r>
          </a:p>
          <a:p>
            <a:r>
              <a:rPr lang="en-US" dirty="0"/>
              <a:t>query status results and </a:t>
            </a:r>
            <a:r>
              <a:rPr lang="en-US" dirty="0" err="1"/>
              <a:t>e.t.c</a:t>
            </a:r>
            <a:r>
              <a:rPr lang="en-US" dirty="0"/>
              <a:t>. The METER Element can’t be used if we don’t</a:t>
            </a:r>
          </a:p>
          <a:p>
            <a:r>
              <a:rPr lang="en-US" dirty="0"/>
              <a:t>have the known range. There are six attributes allowed in METER Element:</a:t>
            </a:r>
          </a:p>
          <a:p>
            <a:r>
              <a:rPr lang="en-US" dirty="0"/>
              <a:t>value, min, max, high, low and optimum.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032C3-8AB3-4E43-BC96-04A4DC1FDE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688E80-FB8E-4A0F-AA00-195FA448C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28" y="3225867"/>
            <a:ext cx="7157576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94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6D08-2198-4972-A40A-7A9C1ADA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8D074-5E23-4BE1-A3F9-F6AB703FA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36633"/>
            <a:ext cx="7873512" cy="4555200"/>
          </a:xfrm>
        </p:spPr>
        <p:txBody>
          <a:bodyPr/>
          <a:lstStyle/>
          <a:p>
            <a:r>
              <a:rPr lang="en-US" dirty="0"/>
              <a:t>The METER Element is basically used for scalar measurement for known</a:t>
            </a:r>
          </a:p>
          <a:p>
            <a:r>
              <a:rPr lang="en-US" dirty="0"/>
              <a:t>range or known a fractional value. This can be used for disk usage, relevance</a:t>
            </a:r>
          </a:p>
          <a:p>
            <a:r>
              <a:rPr lang="en-US" dirty="0"/>
              <a:t>query status results and </a:t>
            </a:r>
            <a:r>
              <a:rPr lang="en-US" dirty="0" err="1"/>
              <a:t>e.t.c</a:t>
            </a:r>
            <a:r>
              <a:rPr lang="en-US" dirty="0"/>
              <a:t>. The METER Element can’t be used if we don’t</a:t>
            </a:r>
          </a:p>
          <a:p>
            <a:r>
              <a:rPr lang="en-US" dirty="0"/>
              <a:t>have the known range. There are six attributes allowed in METER Element:</a:t>
            </a:r>
          </a:p>
          <a:p>
            <a:r>
              <a:rPr lang="en-US" dirty="0"/>
              <a:t>value, min, max, high, low and optimum.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9F4BE-BD7D-4482-87FC-703F4718B6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283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F3B7B-160C-4F60-ABDA-9891ACAD8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&lt;nav&gt;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A8AD34-E376-48D3-9B1B-2956D23D9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81" y="2059619"/>
            <a:ext cx="7332955" cy="419587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7DAB5-3A27-4032-A701-E5684E4D99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1769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9EB1-6F13-4A79-A493-6CA3F398C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&lt;output&gt; . . . &lt;/output&gt;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B55A3-3CD8-42A8-8368-410B46D62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36633"/>
            <a:ext cx="3999900" cy="221146"/>
          </a:xfrm>
        </p:spPr>
        <p:txBody>
          <a:bodyPr/>
          <a:lstStyle/>
          <a:p>
            <a:r>
              <a:rPr lang="en-US" dirty="0"/>
              <a:t>The OUTPUT Element is used for resulting a calculation.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683669-A0B0-4938-B7D4-A3E6EE3DA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420" y="2450237"/>
            <a:ext cx="5867159" cy="222409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0EC29-8C6B-4715-8857-767950B903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34CE3E-B320-4FC7-83CE-883F34D26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725" y="5037458"/>
            <a:ext cx="6564547" cy="111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37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F17F8-D105-473A-A3F1-E1768DAFD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0" y="895208"/>
            <a:ext cx="8520600" cy="763500"/>
          </a:xfrm>
        </p:spPr>
        <p:txBody>
          <a:bodyPr/>
          <a:lstStyle/>
          <a:p>
            <a:r>
              <a:rPr lang="en-IN" dirty="0"/>
              <a:t>&lt;time&gt;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D9F02-88A8-4E97-8A1E-086EF30F3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536633"/>
            <a:ext cx="7669325" cy="1892367"/>
          </a:xfrm>
        </p:spPr>
        <p:txBody>
          <a:bodyPr/>
          <a:lstStyle/>
          <a:p>
            <a:r>
              <a:rPr lang="en-US" dirty="0"/>
              <a:t>The TIME Element can’t be used to see the front end effect on HTML5 document.</a:t>
            </a:r>
          </a:p>
          <a:p>
            <a:r>
              <a:rPr lang="en-US" dirty="0"/>
              <a:t>It is pure machine readable element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48E696-B482-4A7C-BB36-0B08682C1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3527057"/>
            <a:ext cx="5992427" cy="243573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B12D5-CCEE-4824-9161-A0593FD731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8771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A9C8E-1EA7-41E0-82DB-910517A3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&lt;</a:t>
            </a:r>
            <a:r>
              <a:rPr lang="en-IN" dirty="0" err="1"/>
              <a:t>wbr</a:t>
            </a:r>
            <a:r>
              <a:rPr lang="en-IN" dirty="0"/>
              <a:t>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E6470-D9C3-4019-939C-B08336A58C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896BE-D17F-4AE9-9A71-75E29FB5B219}"/>
              </a:ext>
            </a:extLst>
          </p:cNvPr>
          <p:cNvSpPr/>
          <p:nvPr/>
        </p:nvSpPr>
        <p:spPr>
          <a:xfrm>
            <a:off x="1305018" y="1503697"/>
            <a:ext cx="62365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Verdana" panose="020B0604030504040204" pitchFamily="34" charset="0"/>
              </a:rPr>
              <a:t>The WBR Element is used to change the default behavior of browser of line</a:t>
            </a:r>
          </a:p>
          <a:p>
            <a:r>
              <a:rPr lang="en-US" dirty="0">
                <a:latin typeface="Verdana" panose="020B0604030504040204" pitchFamily="34" charset="0"/>
              </a:rPr>
              <a:t>breaking. If the sentence is too long than the container, will be break for </a:t>
            </a:r>
            <a:r>
              <a:rPr lang="en-IN" dirty="0">
                <a:latin typeface="Verdana" panose="020B0604030504040204" pitchFamily="34" charset="0"/>
              </a:rPr>
              <a:t>proper displaying.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4245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0613-E16D-4C2F-8475-88E70734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and Drop in HTML5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6CAC4-CF9F-4186-942E-56A6D144B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536633"/>
            <a:ext cx="8042187" cy="4555200"/>
          </a:xfrm>
        </p:spPr>
        <p:txBody>
          <a:bodyPr/>
          <a:lstStyle/>
          <a:p>
            <a:r>
              <a:rPr lang="en-US" dirty="0"/>
              <a:t>The Drag and Drop Event is the most fabulous properties of HTML5. With</a:t>
            </a:r>
          </a:p>
          <a:p>
            <a:r>
              <a:rPr lang="en-US" dirty="0"/>
              <a:t>the help of Drag and Drop features We can move an object from one place</a:t>
            </a:r>
          </a:p>
          <a:p>
            <a:r>
              <a:rPr lang="en-IN" dirty="0"/>
              <a:t>to another place.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0AE90-FBC4-4E1A-8009-1588DC1A9E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237598-C842-4FB1-9CD3-9D05E29FB14A}"/>
                  </a:ext>
                </a:extLst>
              </p14:cNvPr>
              <p14:cNvContentPartPr/>
              <p14:nvPr/>
            </p14:nvContentPartPr>
            <p14:xfrm>
              <a:off x="831960" y="1060560"/>
              <a:ext cx="3994560" cy="1924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237598-C842-4FB1-9CD3-9D05E29FB1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2600" y="1051200"/>
                <a:ext cx="4013280" cy="194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989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C5A6-8380-49D9-A13E-811205292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&lt;article&gt;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D3E82-E354-4489-A99A-AC7EB412E2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CBCB4AD-16E1-4657-8CAB-C01CC91E4094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 bwMode="auto">
          <a:xfrm>
            <a:off x="2494625" y="1619049"/>
            <a:ext cx="5291092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&lt;article id="article1"&gt;Hello HTML5&lt;/article&gt;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CB4A48-18C1-41B8-B842-61F82E4AD2D3}"/>
              </a:ext>
            </a:extLst>
          </p:cNvPr>
          <p:cNvSpPr/>
          <p:nvPr/>
        </p:nvSpPr>
        <p:spPr>
          <a:xfrm>
            <a:off x="1340529" y="2028617"/>
            <a:ext cx="548196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Verdana" panose="020B0604030504040204" pitchFamily="34" charset="0"/>
              </a:rPr>
              <a:t>ARTICLE Tag is such an element of HTML5, which can be used to write</a:t>
            </a:r>
          </a:p>
          <a:p>
            <a:r>
              <a:rPr lang="en-US" dirty="0">
                <a:latin typeface="Verdana" panose="020B0604030504040204" pitchFamily="34" charset="0"/>
              </a:rPr>
              <a:t>the article. If a user wants to write a part of the website in different style</a:t>
            </a:r>
          </a:p>
          <a:p>
            <a:r>
              <a:rPr lang="en-US" dirty="0">
                <a:latin typeface="Verdana" panose="020B0604030504040204" pitchFamily="34" charset="0"/>
              </a:rPr>
              <a:t>and looking in different manner, the ARTICLE Tag can be used there to represent</a:t>
            </a:r>
          </a:p>
          <a:p>
            <a:r>
              <a:rPr lang="en-US" dirty="0">
                <a:latin typeface="Verdana" panose="020B0604030504040204" pitchFamily="34" charset="0"/>
              </a:rPr>
              <a:t>it in a different way.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A8F445-5393-484F-9C15-46EB80349AC3}"/>
              </a:ext>
            </a:extLst>
          </p:cNvPr>
          <p:cNvSpPr txBox="1"/>
          <p:nvPr/>
        </p:nvSpPr>
        <p:spPr>
          <a:xfrm>
            <a:off x="3000653" y="3838568"/>
            <a:ext cx="3293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  <a:r>
              <a:rPr lang="en-IN" sz="2800" b="1" dirty="0">
                <a:solidFill>
                  <a:schemeClr val="dk1"/>
                </a:solidFill>
              </a:rPr>
              <a:t>&lt;aside&gt;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2CCE7B2-CDA6-40AD-B665-02E9BC462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0490" y="4490360"/>
            <a:ext cx="3943708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&lt;aside&gt; &lt;h1&gt;Once upon a time&lt;/h1&gt; in SIES GST&lt;/aside&gt;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DB6989-213F-4B74-A353-84B92B62DE94}"/>
              </a:ext>
            </a:extLst>
          </p:cNvPr>
          <p:cNvSpPr/>
          <p:nvPr/>
        </p:nvSpPr>
        <p:spPr>
          <a:xfrm>
            <a:off x="1026383" y="4931667"/>
            <a:ext cx="63509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Verdana" panose="020B0604030504040204" pitchFamily="34" charset="0"/>
              </a:rPr>
              <a:t>Mainly ASIDE Tag is used in sidebar of a page, whenever</a:t>
            </a:r>
          </a:p>
          <a:p>
            <a:r>
              <a:rPr lang="en-US" dirty="0">
                <a:latin typeface="Verdana" panose="020B0604030504040204" pitchFamily="34" charset="0"/>
              </a:rPr>
              <a:t>user clicks on the index; it redirects the user on the related content.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1589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A9E4-A203-4933-9F94-F513C162D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&lt;track&gt;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F8A968-1DCF-4128-A274-AF6753B4D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343150"/>
            <a:ext cx="8705850" cy="21717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B081A-B756-4123-A03E-DC50CB7715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4712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3EBC242-5D90-45BC-B81E-C86D1BB7722A}"/>
              </a:ext>
            </a:extLst>
          </p:cNvPr>
          <p:cNvSpPr txBox="1">
            <a:spLocks/>
          </p:cNvSpPr>
          <p:nvPr/>
        </p:nvSpPr>
        <p:spPr>
          <a:xfrm>
            <a:off x="0" y="2473378"/>
            <a:ext cx="9144000" cy="112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Cambria"/>
                <a:cs typeface="Calibri Light"/>
              </a:rPr>
              <a:t>Thank You!</a:t>
            </a:r>
          </a:p>
          <a:p>
            <a:endParaRPr lang="en-US" sz="1200" b="1" i="1" dirty="0">
              <a:solidFill>
                <a:schemeClr val="tx1"/>
              </a:solidFill>
              <a:latin typeface="Cambria"/>
              <a:cs typeface="Calibri Light"/>
            </a:endParaRPr>
          </a:p>
          <a:p>
            <a:r>
              <a:rPr lang="en-US" sz="1200" b="1" i="1">
                <a:solidFill>
                  <a:schemeClr val="tx1"/>
                </a:solidFill>
                <a:latin typeface="Cambria"/>
                <a:cs typeface="Calibri Light"/>
              </a:rPr>
              <a:t>(namratap@sies.edu.in</a:t>
            </a:r>
            <a:r>
              <a:rPr lang="en-US" sz="1200" b="1" i="1" dirty="0">
                <a:solidFill>
                  <a:schemeClr val="tx1"/>
                </a:solidFill>
                <a:latin typeface="Cambria"/>
                <a:cs typeface="Calibri Light"/>
              </a:rPr>
              <a:t>)</a:t>
            </a:r>
            <a:endParaRPr lang="en-US" sz="1200" b="1" i="1" dirty="0">
              <a:solidFill>
                <a:schemeClr val="tx1"/>
              </a:solidFill>
              <a:latin typeface="Cambri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E15FA-7CC5-42AD-A402-008D33E3C8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3451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06FF-0B0E-484B-A4FB-82399DE43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&lt;audio&gt; and &lt;video&gt;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B6381-A538-41ED-933E-6FACB7CCB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510" y="1522893"/>
            <a:ext cx="3999900" cy="314785"/>
          </a:xfrm>
        </p:spPr>
        <p:txBody>
          <a:bodyPr/>
          <a:lstStyle/>
          <a:p>
            <a:pPr marL="139700" indent="0">
              <a:buNone/>
            </a:pPr>
            <a:r>
              <a:rPr lang="en-IN" dirty="0"/>
              <a:t>&lt;audio&gt;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ED7D8-2928-4AA7-9609-B75B84D5AD7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1536633"/>
            <a:ext cx="3999900" cy="301045"/>
          </a:xfrm>
        </p:spPr>
        <p:txBody>
          <a:bodyPr/>
          <a:lstStyle/>
          <a:p>
            <a:r>
              <a:rPr lang="en-IN" dirty="0"/>
              <a:t>&lt;video&gt;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507F1-5F75-4FCE-8D50-D437F4CB50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9F47AA4-EE82-4476-899F-652E3C909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09" y="1743393"/>
            <a:ext cx="3781887" cy="112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&lt;audio id="audio1" controls=""&gt;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&lt;source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="../audio/hello.mp3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”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type="audio/mpeg"&gt;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&lt;source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="../audio/jeffbob.ogg" type="audio/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ogg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"&gt; &lt;/audio&gt;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DF7068-8331-4DBA-B4EC-E6CB4D3C7B85}"/>
              </a:ext>
            </a:extLst>
          </p:cNvPr>
          <p:cNvSpPr/>
          <p:nvPr/>
        </p:nvSpPr>
        <p:spPr>
          <a:xfrm>
            <a:off x="195309" y="3429000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inionPro-Regular"/>
              </a:rPr>
              <a:t>AUDIO Element has been introduced for playing the audio</a:t>
            </a:r>
          </a:p>
          <a:p>
            <a:r>
              <a:rPr lang="en-US" dirty="0">
                <a:latin typeface="MinionPro-Regular"/>
              </a:rPr>
              <a:t>file in the browser with full user control support. Yet, before the development of HTML5</a:t>
            </a:r>
          </a:p>
          <a:p>
            <a:r>
              <a:rPr lang="en-US" dirty="0">
                <a:latin typeface="MinionPro-Regular"/>
              </a:rPr>
              <a:t>AUDIO Element, we were unable to play a audio file without using the third party browsers</a:t>
            </a:r>
          </a:p>
          <a:p>
            <a:r>
              <a:rPr lang="en-US" dirty="0">
                <a:latin typeface="MinionPro-Regular"/>
              </a:rPr>
              <a:t>plug-in as flash player or quick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18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5B50-DA0F-44ED-8873-D8368DBB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&lt;</a:t>
            </a:r>
            <a:r>
              <a:rPr lang="en-IN" dirty="0" err="1"/>
              <a:t>bdi</a:t>
            </a:r>
            <a:r>
              <a:rPr lang="en-IN" dirty="0"/>
              <a:t>&gt; .... &lt;/</a:t>
            </a:r>
            <a:r>
              <a:rPr lang="en-IN" dirty="0" err="1"/>
              <a:t>bdi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Bi-direction isolation</a:t>
            </a:r>
            <a:endParaRPr lang="en-IN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3FDD1-158D-486B-9F0C-61038A181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7363" y="1828800"/>
            <a:ext cx="6294268" cy="1464815"/>
          </a:xfrm>
        </p:spPr>
        <p:txBody>
          <a:bodyPr/>
          <a:lstStyle/>
          <a:p>
            <a:r>
              <a:rPr lang="en-US" dirty="0"/>
              <a:t>The BDI Element stand for Bi-Directional Isolation Element, which is one</a:t>
            </a:r>
          </a:p>
          <a:p>
            <a:r>
              <a:rPr lang="en-US" dirty="0"/>
              <a:t>of the best feature of HTML5, specially when someone wants to display a</a:t>
            </a:r>
          </a:p>
          <a:p>
            <a:r>
              <a:rPr lang="en-US" dirty="0"/>
              <a:t>text in the Bi-direction way around the remaining text. Whenever we write</a:t>
            </a:r>
          </a:p>
          <a:p>
            <a:r>
              <a:rPr lang="en-US" dirty="0"/>
              <a:t>the aroma, Hebrew or Urdu fonts, it shows from the opposite side of the</a:t>
            </a:r>
          </a:p>
          <a:p>
            <a:r>
              <a:rPr lang="en-IN" dirty="0"/>
              <a:t>general fonts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E5256-C138-4264-9C3F-0F6774E17E5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000423" y="4040841"/>
            <a:ext cx="3999900" cy="217678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8EA14-82FE-4C31-9DCE-5710CBA9AF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855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67D38-AC0B-45A5-92A0-861DC446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&lt;canvas&gt; .... &lt;/canvas&gt;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80DA9-5D91-494A-89A0-C73F5AEE8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2050" y="1583353"/>
            <a:ext cx="3999900" cy="763500"/>
          </a:xfrm>
        </p:spPr>
        <p:txBody>
          <a:bodyPr/>
          <a:lstStyle/>
          <a:p>
            <a:r>
              <a:rPr lang="en-US" dirty="0"/>
              <a:t>The another solution of graphical representation has been introduced with</a:t>
            </a:r>
          </a:p>
          <a:p>
            <a:r>
              <a:rPr lang="en-US" dirty="0"/>
              <a:t>the </a:t>
            </a:r>
            <a:r>
              <a:rPr lang="en-US" dirty="0" err="1"/>
              <a:t>develpment</a:t>
            </a:r>
            <a:r>
              <a:rPr lang="en-US" dirty="0"/>
              <a:t> of HTML5 as CANVAS Element.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39373-3180-403A-9A3F-4E6152926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46" y="2573339"/>
            <a:ext cx="7137646" cy="364428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BEE37-5DAF-48E6-AAC0-00137A132D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929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E9A9-C28E-4B99-8C7B-D4FD4A1D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&lt;command&gt; .... &lt;/command&gt;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B9D1B-7042-4450-B7DC-6590698D8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3795" y="1652042"/>
            <a:ext cx="6258756" cy="1295344"/>
          </a:xfrm>
        </p:spPr>
        <p:txBody>
          <a:bodyPr/>
          <a:lstStyle/>
          <a:p>
            <a:r>
              <a:rPr lang="en-US" dirty="0"/>
              <a:t>COMMAND Element is basically used for commanding code of HTML5. As if</a:t>
            </a:r>
          </a:p>
          <a:p>
            <a:r>
              <a:rPr lang="en-US" dirty="0"/>
              <a:t>we want to save a file, open a file or anything else that shows the command</a:t>
            </a:r>
          </a:p>
          <a:p>
            <a:r>
              <a:rPr lang="en-US" dirty="0"/>
              <a:t>function, will be prompted with COMMAND Element.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43371D-C13F-49AB-8762-2DB3EA208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41" y="2947386"/>
            <a:ext cx="4021584" cy="207292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2E3A3-CC53-4186-8D3B-6A3E557426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A9E5E5-E8B9-4104-903C-B3EA17E48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025" y="2947387"/>
            <a:ext cx="3672442" cy="17311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CD804B-ED85-40CB-9D3A-2952C55AD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026" y="4616060"/>
            <a:ext cx="3672442" cy="40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2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0C33-B23B-4CA9-A138-32AD38B7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&lt;</a:t>
            </a:r>
            <a:r>
              <a:rPr lang="en-IN" dirty="0" err="1"/>
              <a:t>datalist</a:t>
            </a:r>
            <a:r>
              <a:rPr lang="en-IN" dirty="0"/>
              <a:t>&gt; .... &lt;/</a:t>
            </a:r>
            <a:r>
              <a:rPr lang="en-IN" dirty="0" err="1"/>
              <a:t>datalist</a:t>
            </a:r>
            <a:r>
              <a:rPr lang="en-IN" dirty="0"/>
              <a:t>&gt;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A5CBD-1285-4583-A01F-50F9F107A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36633"/>
            <a:ext cx="8290762" cy="763500"/>
          </a:xfrm>
        </p:spPr>
        <p:txBody>
          <a:bodyPr/>
          <a:lstStyle/>
          <a:p>
            <a:r>
              <a:rPr lang="en-US" dirty="0"/>
              <a:t>DATALIST Element is basically use for auto completion of the form. The</a:t>
            </a:r>
          </a:p>
          <a:p>
            <a:r>
              <a:rPr lang="en-US" dirty="0"/>
              <a:t>complete list is put in the option box, and when the user double click the</a:t>
            </a:r>
          </a:p>
          <a:p>
            <a:r>
              <a:rPr lang="en-US" dirty="0"/>
              <a:t>input field the option is dragged down.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CA566-209D-4435-A923-E1ECF997A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39" y="2849733"/>
            <a:ext cx="7036542" cy="215727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B86D9-3B2E-4F84-8F4B-0070D5EB81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3297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3E27-20F7-414C-A6A3-63E936C7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&lt;details&gt; .... &lt;/details&gt;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D5D42-21A5-4886-93D7-D0DB87660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36633"/>
            <a:ext cx="7909022" cy="763500"/>
          </a:xfrm>
        </p:spPr>
        <p:txBody>
          <a:bodyPr/>
          <a:lstStyle/>
          <a:p>
            <a:r>
              <a:rPr lang="en-US" dirty="0"/>
              <a:t>DETAILS Element is used to invoke the show and hide function of HTML5.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5E0819-1C94-4B7B-BB95-89BFA29E6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524125"/>
            <a:ext cx="8667750" cy="18097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EA404-81E4-46C0-A9CE-CE3924FAE5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6E13F9-CEBA-4721-8BD8-6AD54108F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049" y="4110407"/>
            <a:ext cx="416390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8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73AB-853E-4066-B751-AC1FD2B4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&lt;embed&gt;</a:t>
            </a:r>
            <a:br>
              <a:rPr lang="en-IN" dirty="0"/>
            </a:br>
            <a:br>
              <a:rPr lang="en-IN" dirty="0"/>
            </a:br>
            <a:r>
              <a:rPr lang="en-US" b="0" dirty="0"/>
              <a:t>EMBED Element is another media element, which is used to call a media</a:t>
            </a:r>
            <a:br>
              <a:rPr lang="en-US" b="0" dirty="0"/>
            </a:br>
            <a:r>
              <a:rPr lang="en-US" b="0" dirty="0"/>
              <a:t>file in browser. A browser </a:t>
            </a:r>
            <a:r>
              <a:rPr lang="en-US" b="0" dirty="0" err="1"/>
              <a:t>pluging</a:t>
            </a:r>
            <a:r>
              <a:rPr lang="en-US" b="0" dirty="0"/>
              <a:t> may be require to play the media files.</a:t>
            </a:r>
            <a:br>
              <a:rPr lang="en-US" b="0" dirty="0"/>
            </a:br>
            <a:r>
              <a:rPr lang="en-US" b="0" dirty="0"/>
              <a:t>EMBED Element is specially used for calling a flash movie.</a:t>
            </a:r>
            <a:br>
              <a:rPr lang="en-US" b="0" dirty="0"/>
            </a:br>
            <a:br>
              <a:rPr lang="en-US" b="0" dirty="0"/>
            </a:br>
            <a:br>
              <a:rPr lang="en-IN" dirty="0"/>
            </a:br>
            <a:r>
              <a:rPr lang="en-IN" dirty="0"/>
              <a:t>&lt;figure&gt;</a:t>
            </a:r>
            <a:br>
              <a:rPr lang="en-IN" dirty="0"/>
            </a:br>
            <a:r>
              <a:rPr lang="en-IN" dirty="0"/>
              <a:t>&lt;figcaption&gt;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E2AB7-829D-4F65-A60C-8294D7FD4C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33119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2569</TotalTime>
  <Words>1023</Words>
  <Application>Microsoft Office PowerPoint</Application>
  <PresentationFormat>On-screen Show (4:3)</PresentationFormat>
  <Paragraphs>113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Cambria</vt:lpstr>
      <vt:lpstr>Consolas</vt:lpstr>
      <vt:lpstr>MinionPro-Regular</vt:lpstr>
      <vt:lpstr>Times New Roman</vt:lpstr>
      <vt:lpstr>Verdana</vt:lpstr>
      <vt:lpstr>Simple Light</vt:lpstr>
      <vt:lpstr>HTML5 TAGS</vt:lpstr>
      <vt:lpstr>&lt;article&gt;</vt:lpstr>
      <vt:lpstr>&lt;audio&gt; and &lt;video&gt;</vt:lpstr>
      <vt:lpstr>&lt;bdi&gt; .... &lt;/bdi&gt; Bi-direction isolation</vt:lpstr>
      <vt:lpstr>&lt;canvas&gt; .... &lt;/canvas&gt;</vt:lpstr>
      <vt:lpstr>&lt;command&gt; .... &lt;/command&gt;</vt:lpstr>
      <vt:lpstr>&lt;datalist&gt; .... &lt;/datalist&gt;</vt:lpstr>
      <vt:lpstr>&lt;details&gt; .... &lt;/details&gt;</vt:lpstr>
      <vt:lpstr>&lt;embed&gt;  EMBED Element is another media element, which is used to call a media file in browser. A browser pluging may be require to play the media files. EMBED Element is specially used for calling a flash movie.   &lt;figure&gt; &lt;figcaption&gt;</vt:lpstr>
      <vt:lpstr>&lt;hgroup&gt; .... &lt;/hgroup&gt;</vt:lpstr>
      <vt:lpstr>&lt;keygen name=”key”&gt;</vt:lpstr>
      <vt:lpstr>&lt;progress&gt; . . . &lt;/progress&gt;</vt:lpstr>
      <vt:lpstr>&lt;meter&gt;. . . &lt;/meter&gt;</vt:lpstr>
      <vt:lpstr>PowerPoint Presentation</vt:lpstr>
      <vt:lpstr>&lt;nav&gt;</vt:lpstr>
      <vt:lpstr>&lt;output&gt; . . . &lt;/output&gt;</vt:lpstr>
      <vt:lpstr>&lt;time&gt;</vt:lpstr>
      <vt:lpstr>&lt;wbr&gt;</vt:lpstr>
      <vt:lpstr>Drag and Drop in HTML5</vt:lpstr>
      <vt:lpstr>&lt;track&gt;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Budgeting - Part III (NPV)</dc:title>
  <dc:creator>Prasad Balan Iyer</dc:creator>
  <cp:lastModifiedBy>23713</cp:lastModifiedBy>
  <cp:revision>145</cp:revision>
  <dcterms:modified xsi:type="dcterms:W3CDTF">2020-08-12T10:28:24Z</dcterms:modified>
</cp:coreProperties>
</file>