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305" r:id="rId2"/>
    <p:sldId id="306" r:id="rId3"/>
    <p:sldId id="316" r:id="rId4"/>
    <p:sldId id="334" r:id="rId5"/>
    <p:sldId id="317" r:id="rId6"/>
    <p:sldId id="307" r:id="rId7"/>
    <p:sldId id="319" r:id="rId8"/>
    <p:sldId id="322" r:id="rId9"/>
    <p:sldId id="323" r:id="rId10"/>
    <p:sldId id="324" r:id="rId11"/>
    <p:sldId id="321" r:id="rId12"/>
    <p:sldId id="335" r:id="rId13"/>
    <p:sldId id="320" r:id="rId14"/>
    <p:sldId id="333" r:id="rId15"/>
    <p:sldId id="336" r:id="rId16"/>
    <p:sldId id="326" r:id="rId17"/>
    <p:sldId id="328" r:id="rId18"/>
    <p:sldId id="327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80251" autoAdjust="0"/>
  </p:normalViewPr>
  <p:slideViewPr>
    <p:cSldViewPr snapToGrid="0">
      <p:cViewPr varScale="1">
        <p:scale>
          <a:sx n="54" d="100"/>
          <a:sy n="54" d="100"/>
        </p:scale>
        <p:origin x="11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0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24572-D54A-4A45-8CE4-D2FECA69EF65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A1FB0-5EF3-4A9D-87C9-42452B98D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Flash- Where program is stored.</a:t>
            </a:r>
          </a:p>
          <a:p>
            <a:r>
              <a:rPr lang="en-US" dirty="0"/>
              <a:t>SRAM-Static Random Access Memory 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sketch creates and manipulates variables when it runs </a:t>
            </a:r>
            <a:r>
              <a:rPr lang="en-US" dirty="0"/>
              <a:t>)</a:t>
            </a:r>
          </a:p>
          <a:p>
            <a:r>
              <a:rPr lang="en-US" dirty="0"/>
              <a:t>EEPROM-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Electrically Erasable Programmable Read-Only Memory 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memory whose values are kept when the board is turned off 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855-C51F-4A0D-BF8F-EF24918E0FA7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6641-70B6-4937-B0C8-EFAE3768F6D6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2FE7-7503-4BAE-95BD-2A5A8DCA8CEC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DCB2-506F-4BF0-8E1B-3840D62251E9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15A401-63E2-404F-895A-65872E1B4201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AF2-15E3-43F2-B1E1-C5784D61896E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CC3-286D-40EA-814F-32E4598CFF4E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10BA-2604-43F3-B00A-434440E935DE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CCE8-70F0-414E-A0D4-AA7C2C3D2964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EAF-FD3A-4694-9E36-D30262D72653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054E-28D3-4AD5-B456-A9AD1ACDE59E}" type="datetime1">
              <a:rPr lang="en-US" smtClean="0"/>
              <a:pPr/>
              <a:t>6/28/2019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62C5E97-EE00-4083-BA64-2541CEBD30FD}" type="datetime1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Pune Makers ( http://www.meetup.com/Pune-Makers/ )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807F52-7EF1-4FDD-B4A0-5DC9DACBD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0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your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4596166" cy="407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The </a:t>
            </a:r>
            <a:r>
              <a:rPr lang="en-GB" dirty="0" err="1"/>
              <a:t>Arduino</a:t>
            </a:r>
            <a:r>
              <a:rPr lang="en-GB" dirty="0"/>
              <a:t> Uno can be programmed with the </a:t>
            </a:r>
            <a:r>
              <a:rPr lang="en-GB" dirty="0" err="1"/>
              <a:t>Arduino</a:t>
            </a:r>
            <a:r>
              <a:rPr lang="en-GB" dirty="0"/>
              <a:t> software. Select "</a:t>
            </a:r>
            <a:r>
              <a:rPr lang="en-GB" dirty="0" err="1"/>
              <a:t>Arduino</a:t>
            </a:r>
            <a:r>
              <a:rPr lang="en-GB" dirty="0"/>
              <a:t> Uno from the Tools &gt; Board menu (according to the microcontroller on your board).</a:t>
            </a:r>
          </a:p>
          <a:p>
            <a:pPr>
              <a:defRPr/>
            </a:pPr>
            <a:r>
              <a:rPr lang="en-US" dirty="0"/>
              <a:t>All the peripheral connected with Computers are using Serial Port.</a:t>
            </a:r>
          </a:p>
          <a:p>
            <a:pPr>
              <a:defRPr/>
            </a:pPr>
            <a:r>
              <a:rPr lang="en-US" dirty="0"/>
              <a:t>You can check port for </a:t>
            </a:r>
            <a:r>
              <a:rPr lang="en-US" dirty="0" err="1"/>
              <a:t>Arduino</a:t>
            </a:r>
            <a:r>
              <a:rPr lang="en-US" dirty="0"/>
              <a:t> Uno in Device Manger.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32310" y="1445532"/>
            <a:ext cx="4689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vs</a:t>
            </a:r>
            <a:r>
              <a:rPr lang="en-US" dirty="0"/>
              <a:t>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4" descr="pic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474" y="2120900"/>
            <a:ext cx="7455401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106572" y="6330464"/>
            <a:ext cx="57536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Image from </a:t>
            </a:r>
            <a:r>
              <a:rPr lang="en-US" sz="1000" i="1" dirty="0"/>
              <a:t>Theory and Practice of Tangible User Interfaces</a:t>
            </a:r>
            <a:r>
              <a:rPr lang="en-US" sz="1000" dirty="0"/>
              <a:t> at UC Berkley </a:t>
            </a: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Major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digitalWrite</a:t>
            </a:r>
            <a:r>
              <a:rPr lang="en-US" dirty="0"/>
              <a:t>()</a:t>
            </a:r>
          </a:p>
          <a:p>
            <a:r>
              <a:rPr lang="en-US" dirty="0" err="1"/>
              <a:t>analogWrite</a:t>
            </a:r>
            <a:r>
              <a:rPr lang="en-US" dirty="0"/>
              <a:t>()</a:t>
            </a:r>
          </a:p>
          <a:p>
            <a:r>
              <a:rPr lang="en-US" dirty="0" err="1"/>
              <a:t>digitalRead</a:t>
            </a:r>
            <a:r>
              <a:rPr lang="en-US" dirty="0"/>
              <a:t>()</a:t>
            </a:r>
          </a:p>
          <a:p>
            <a:r>
              <a:rPr lang="en-US" dirty="0"/>
              <a:t>If (statements) / Boolean</a:t>
            </a:r>
          </a:p>
          <a:p>
            <a:r>
              <a:rPr lang="en-US" dirty="0" err="1"/>
              <a:t>analogRead</a:t>
            </a:r>
            <a:endParaRPr lang="en-US" dirty="0"/>
          </a:p>
          <a:p>
            <a:r>
              <a:rPr lang="en-US" dirty="0"/>
              <a:t>Serial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 dirty="0" err="1"/>
              <a:t>vs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241280" cy="4078224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Microcontrollers are </a:t>
            </a:r>
            <a:r>
              <a:rPr lang="en-US" b="1" dirty="0"/>
              <a:t>digital</a:t>
            </a:r>
            <a:r>
              <a:rPr lang="en-US" dirty="0"/>
              <a:t> devices – ON or OFF.  Also called – discrete.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Analog</a:t>
            </a:r>
            <a:r>
              <a:rPr lang="en-US" dirty="0"/>
              <a:t> signals are anything that can be a full range of values.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740354" y="4198257"/>
            <a:ext cx="8077200" cy="1498600"/>
            <a:chOff x="124460" y="4394200"/>
            <a:chExt cx="8077200" cy="1498600"/>
          </a:xfrm>
        </p:grpSpPr>
        <p:pic>
          <p:nvPicPr>
            <p:cNvPr id="7" name="Picture 8" descr="http://soulargrooves.com/new/wp-content/uploads/2012/11/analog-signal.gif"/>
            <p:cNvPicPr>
              <a:picLocks noChangeAspect="1" noChangeArrowheads="1"/>
            </p:cNvPicPr>
            <p:nvPr/>
          </p:nvPicPr>
          <p:blipFill>
            <a:blip r:embed="rId2" cstate="print"/>
            <a:srcRect t="50000"/>
            <a:stretch>
              <a:fillRect/>
            </a:stretch>
          </p:blipFill>
          <p:spPr bwMode="auto">
            <a:xfrm>
              <a:off x="815975" y="4394200"/>
              <a:ext cx="3200400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http://soulargrooves.com/new/wp-content/uploads/2012/11/analog-signal.gif"/>
            <p:cNvPicPr>
              <a:picLocks noChangeAspect="1" noChangeArrowheads="1"/>
            </p:cNvPicPr>
            <p:nvPr/>
          </p:nvPicPr>
          <p:blipFill>
            <a:blip r:embed="rId2" cstate="print"/>
            <a:srcRect t="30556" b="50000"/>
            <a:stretch>
              <a:fillRect/>
            </a:stretch>
          </p:blipFill>
          <p:spPr bwMode="auto">
            <a:xfrm>
              <a:off x="4895850" y="5398294"/>
              <a:ext cx="3200400" cy="49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 bwMode="auto">
            <a:xfrm flipV="1">
              <a:off x="5021898" y="4827588"/>
              <a:ext cx="795337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27635" y="4657517"/>
              <a:ext cx="657860" cy="338554"/>
              <a:chOff x="48260" y="4657517"/>
              <a:chExt cx="657860" cy="338554"/>
            </a:xfrm>
          </p:grpSpPr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5 V</a:t>
                </a:r>
              </a:p>
            </p:txBody>
          </p:sp>
          <p:cxnSp>
            <p:nvCxnSpPr>
              <p:cNvPr id="24" name="Straight Connector 5"/>
              <p:cNvCxnSpPr>
                <a:stCxn id="23" idx="3"/>
              </p:cNvCxnSpPr>
              <p:nvPr/>
            </p:nvCxnSpPr>
            <p:spPr bwMode="auto">
              <a:xfrm>
                <a:off x="568960" y="4827588"/>
                <a:ext cx="13652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4460" y="5152817"/>
              <a:ext cx="661035" cy="338554"/>
              <a:chOff x="63500" y="5152817"/>
              <a:chExt cx="661035" cy="338554"/>
            </a:xfrm>
          </p:grpSpPr>
          <p:sp>
            <p:nvSpPr>
              <p:cNvPr id="21" name="TextBox 2"/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0 V</a:t>
                </a:r>
              </a:p>
            </p:txBody>
          </p:sp>
          <p:cxnSp>
            <p:nvCxnSpPr>
              <p:cNvPr id="22" name="Straight Connector 7"/>
              <p:cNvCxnSpPr>
                <a:stCxn id="21" idx="3"/>
              </p:cNvCxnSpPr>
              <p:nvPr/>
            </p:nvCxnSpPr>
            <p:spPr bwMode="auto">
              <a:xfrm>
                <a:off x="584200" y="5322888"/>
                <a:ext cx="1397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4295775" y="4657517"/>
              <a:ext cx="657860" cy="338554"/>
              <a:chOff x="48260" y="4657517"/>
              <a:chExt cx="657860" cy="338554"/>
            </a:xfrm>
          </p:grpSpPr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5 V</a:t>
                </a:r>
              </a:p>
            </p:txBody>
          </p:sp>
          <p:cxnSp>
            <p:nvCxnSpPr>
              <p:cNvPr id="20" name="Straight Connector 19"/>
              <p:cNvCxnSpPr>
                <a:stCxn id="19" idx="3"/>
              </p:cNvCxnSpPr>
              <p:nvPr/>
            </p:nvCxnSpPr>
            <p:spPr bwMode="auto">
              <a:xfrm>
                <a:off x="569595" y="4827588"/>
                <a:ext cx="13652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4292600" y="5152817"/>
              <a:ext cx="661035" cy="338554"/>
              <a:chOff x="63500" y="5152817"/>
              <a:chExt cx="661035" cy="338554"/>
            </a:xfrm>
          </p:grpSpPr>
          <p:sp>
            <p:nvSpPr>
              <p:cNvPr id="17" name="TextBox 25"/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0 V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</p:cNvCxnSpPr>
              <p:nvPr/>
            </p:nvCxnSpPr>
            <p:spPr bwMode="auto">
              <a:xfrm>
                <a:off x="584835" y="5322888"/>
                <a:ext cx="1397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4" name="Straight Connector 13"/>
            <p:cNvCxnSpPr/>
            <p:nvPr/>
          </p:nvCxnSpPr>
          <p:spPr bwMode="auto">
            <a:xfrm>
              <a:off x="5817235" y="4826000"/>
              <a:ext cx="793750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6610985" y="4827588"/>
              <a:ext cx="795338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406323" y="4826000"/>
              <a:ext cx="795337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 dirty="0" err="1"/>
              <a:t>vs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6033081" cy="4078224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Analog Sensors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237343" y="2767239"/>
          <a:ext cx="5163458" cy="27572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8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Sensors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Variables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Mic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soundVolume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Photoresistor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lightLevel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Potentiometer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dialPosition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Temp Sensor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temperature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Flex Sensor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bend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Accelerometer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tilt/acceleration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6970056" y="2099415"/>
            <a:ext cx="4198687" cy="407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 Sensors</a:t>
            </a:r>
          </a:p>
          <a:p>
            <a:pPr lvl="1">
              <a:buFont typeface="Arial"/>
              <a:buChar char="•"/>
              <a:defRPr/>
            </a:pPr>
            <a:r>
              <a:rPr lang="en-US" sz="2000" dirty="0"/>
              <a:t>Digital sensors are more straight forward than Analog.</a:t>
            </a:r>
          </a:p>
          <a:p>
            <a:pPr lvl="1">
              <a:buFont typeface="Arial"/>
              <a:buChar char="•"/>
              <a:defRPr/>
            </a:pPr>
            <a:r>
              <a:rPr lang="en-US" sz="2000" dirty="0"/>
              <a:t>No matter what the sensor there are only two settings: On and Off</a:t>
            </a:r>
          </a:p>
          <a:p>
            <a:pPr lvl="1">
              <a:buFont typeface="Arial"/>
              <a:buChar char="•"/>
              <a:defRPr/>
            </a:pPr>
            <a:endParaRPr lang="en-US" sz="2000" dirty="0"/>
          </a:p>
          <a:p>
            <a:pPr>
              <a:buFont typeface="Arial"/>
              <a:buChar char="•"/>
              <a:defRPr/>
            </a:pPr>
            <a:r>
              <a:rPr lang="en-US" sz="2000" dirty="0"/>
              <a:t>Example, Push button, Switch</a:t>
            </a: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“Serial” because data is broken into bits, each sent one after another in a single wire.</a:t>
            </a:r>
          </a:p>
          <a:p>
            <a:endParaRPr lang="en-US" dirty="0"/>
          </a:p>
          <a:p>
            <a:r>
              <a:rPr lang="en-US" dirty="0"/>
              <a:t>Compiling turns your program into binary data (ones and zeros)</a:t>
            </a:r>
          </a:p>
          <a:p>
            <a:endParaRPr lang="en-US" dirty="0"/>
          </a:p>
          <a:p>
            <a:r>
              <a:rPr lang="en-US" dirty="0"/>
              <a:t>Uploading sends the bits through USB cable to the </a:t>
            </a:r>
            <a:r>
              <a:rPr lang="en-US" dirty="0" err="1"/>
              <a:t>Arduino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two LEDs near the USB connector blink when data is transmitted.</a:t>
            </a:r>
          </a:p>
          <a:p>
            <a:pPr lvl="1"/>
            <a:r>
              <a:rPr lang="en-US" sz="1800" dirty="0"/>
              <a:t>RX blinks when the </a:t>
            </a:r>
            <a:r>
              <a:rPr lang="en-US" sz="1800" dirty="0" err="1"/>
              <a:t>Arduino</a:t>
            </a:r>
            <a:r>
              <a:rPr lang="en-US" sz="1800" dirty="0"/>
              <a:t> is receiving data.</a:t>
            </a:r>
          </a:p>
          <a:p>
            <a:pPr lvl="1"/>
            <a:r>
              <a:rPr lang="en-US" sz="2000" dirty="0"/>
              <a:t>TX blinks when the </a:t>
            </a:r>
            <a:r>
              <a:rPr lang="en-US" sz="2000" dirty="0" err="1"/>
              <a:t>Arduino</a:t>
            </a:r>
            <a:r>
              <a:rPr lang="en-US" sz="2000" dirty="0"/>
              <a:t> is transmitting data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Let’s start coding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0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#1 led blink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digitalWrite</a:t>
            </a:r>
            <a:r>
              <a:rPr lang="en-US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4275" y="595313"/>
            <a:ext cx="4743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2857500" y="1240971"/>
            <a:ext cx="1028700" cy="538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88129" y="702129"/>
            <a:ext cx="1230085" cy="56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9671" y="187778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237007" y="27757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5" y="623888"/>
            <a:ext cx="47053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flipV="1">
            <a:off x="2988129" y="5181600"/>
            <a:ext cx="707571" cy="10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3602" y="5029192"/>
            <a:ext cx="18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Message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Pune Makers</a:t>
            </a:r>
          </a:p>
          <a:p>
            <a:r>
              <a:rPr lang="en-US" dirty="0"/>
              <a:t>16</a:t>
            </a:r>
            <a:r>
              <a:rPr lang="en-US" baseline="30000" dirty="0"/>
              <a:t>th</a:t>
            </a:r>
            <a:r>
              <a:rPr lang="en-US" dirty="0"/>
              <a:t> May 2015</a:t>
            </a:r>
          </a:p>
        </p:txBody>
      </p:sp>
    </p:spTree>
    <p:extLst>
      <p:ext uri="{BB962C8B-B14F-4D97-AF65-F5344CB8AC3E}">
        <p14:creationId xmlns:p14="http://schemas.microsoft.com/office/powerpoint/2010/main" val="36852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241280" cy="407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Arduino</a:t>
            </a:r>
            <a:r>
              <a:rPr lang="en-US" dirty="0"/>
              <a:t> is the go-to gear for artists, hobbyists, students, and anyone with a gadgetry dream.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Arduino</a:t>
            </a:r>
            <a:r>
              <a:rPr lang="en-US" dirty="0"/>
              <a:t> rose out of another formidable challenge: how to teach students to create electronics, fast. 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With </a:t>
            </a:r>
            <a:r>
              <a:rPr lang="en-US" dirty="0" err="1"/>
              <a:t>Arduino</a:t>
            </a:r>
            <a:r>
              <a:rPr lang="en-US" dirty="0"/>
              <a:t>, you can control almost everything around you be it simple LED or giant Robots.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241280" cy="407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Basically </a:t>
            </a:r>
            <a:r>
              <a:rPr lang="en-US" dirty="0" err="1"/>
              <a:t>Arduino</a:t>
            </a:r>
            <a:r>
              <a:rPr lang="en-US" dirty="0"/>
              <a:t>  is Microcontroller.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Microcontroller is microprocessor with memory, RAM and some other peripheral connected with it.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GB" dirty="0"/>
              <a:t>The </a:t>
            </a:r>
            <a:r>
              <a:rPr lang="en-GB" dirty="0" err="1"/>
              <a:t>Arduino</a:t>
            </a:r>
            <a:r>
              <a:rPr lang="en-GB" dirty="0"/>
              <a:t> Uno is a microcontroller board based on the ATmega328 . The ATmega328 has  Flash memory of 32 KB (with 0.5 KB used for the </a:t>
            </a:r>
            <a:r>
              <a:rPr lang="en-GB" dirty="0" err="1"/>
              <a:t>bootloader</a:t>
            </a:r>
            <a:r>
              <a:rPr lang="en-GB" dirty="0"/>
              <a:t>). It also has 2 KB of SRAM and 1 KB of EEPROM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55" y="4521538"/>
            <a:ext cx="3086100" cy="151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71" y="4118773"/>
            <a:ext cx="2286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58" y="2770188"/>
            <a:ext cx="2895600" cy="203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encrypted-tbn1.gstatic.com/images?q=tbn:ANd9GcTX738sOefLcdYQe0qGix1GRW1P0RdgSsd6pa-JinGygya8UgGeN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37" y="202927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06" y="2018393"/>
            <a:ext cx="2409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96643" y="573952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Mega 2560 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6813" y="390340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LilyPad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7175" y="481794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Uno 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021" y="405519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DIY Arduino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027" y="173128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Boarduino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 Kit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33581" cy="407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does it have?</a:t>
            </a:r>
          </a:p>
          <a:p>
            <a:pPr lvl="1">
              <a:defRPr/>
            </a:pPr>
            <a:r>
              <a:rPr lang="en-US" dirty="0"/>
              <a:t>14 Digital In/Out pins (6 can be used as PWM)</a:t>
            </a:r>
          </a:p>
          <a:p>
            <a:pPr lvl="1">
              <a:defRPr/>
            </a:pPr>
            <a:r>
              <a:rPr lang="en-US" dirty="0"/>
              <a:t>6 Analog Inputs</a:t>
            </a:r>
          </a:p>
          <a:p>
            <a:pPr lvl="1">
              <a:defRPr/>
            </a:pPr>
            <a:r>
              <a:rPr lang="en-US"/>
              <a:t>A </a:t>
            </a:r>
            <a:r>
              <a:rPr lang="en-US" dirty="0"/>
              <a:t>USB Connection</a:t>
            </a:r>
          </a:p>
          <a:p>
            <a:pPr lvl="1">
              <a:defRPr/>
            </a:pPr>
            <a:r>
              <a:rPr lang="en-US" dirty="0"/>
              <a:t>A Power Jack</a:t>
            </a:r>
          </a:p>
          <a:p>
            <a:pPr lvl="1">
              <a:defRPr/>
            </a:pPr>
            <a:r>
              <a:rPr lang="en-US" dirty="0"/>
              <a:t>Reset Button</a:t>
            </a:r>
          </a:p>
          <a:p>
            <a:pPr lvl="1">
              <a:defRPr/>
            </a:pPr>
            <a:r>
              <a:rPr lang="en-US" dirty="0"/>
              <a:t>On-board LED</a:t>
            </a:r>
          </a:p>
          <a:p>
            <a:pPr lvl="1">
              <a:defRPr/>
            </a:pPr>
            <a:r>
              <a:rPr lang="en-US" dirty="0"/>
              <a:t>SCL/SDA pins (Serial Clock/ Serial Data pins)</a:t>
            </a:r>
          </a:p>
          <a:p>
            <a:pPr>
              <a:defRPr/>
            </a:pPr>
            <a:r>
              <a:rPr lang="en-US" dirty="0"/>
              <a:t>In short, </a:t>
            </a:r>
            <a:r>
              <a:rPr lang="en-US" dirty="0" err="1"/>
              <a:t>i</a:t>
            </a:r>
            <a:r>
              <a:rPr lang="en-GB" dirty="0"/>
              <a:t>t contains everything needed to support the microcontroller; simply connect it to a computer with a USB cable or power it with a AC-to-DC adapter or battery to get started.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 descr="https://dlnmh9ip6v2uc.cloudfront.net/images/products/1/1/0/2/1/11021-02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7818" y="544061"/>
            <a:ext cx="5857875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 Brace 1"/>
          <p:cNvSpPr>
            <a:spLocks/>
          </p:cNvSpPr>
          <p:nvPr/>
        </p:nvSpPr>
        <p:spPr bwMode="auto">
          <a:xfrm>
            <a:off x="3913455" y="4588329"/>
            <a:ext cx="280988" cy="1143000"/>
          </a:xfrm>
          <a:prstGeom prst="leftBrace">
            <a:avLst>
              <a:gd name="adj1" fmla="val 8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" name="Left Brace 7"/>
          <p:cNvSpPr>
            <a:spLocks/>
          </p:cNvSpPr>
          <p:nvPr/>
        </p:nvSpPr>
        <p:spPr bwMode="auto">
          <a:xfrm flipH="1">
            <a:off x="8104455" y="3140529"/>
            <a:ext cx="280988" cy="2551113"/>
          </a:xfrm>
          <a:prstGeom prst="leftBrace">
            <a:avLst>
              <a:gd name="adj1" fmla="val 832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8485455" y="4123192"/>
            <a:ext cx="1828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Digital I\O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>
                <a:solidFill>
                  <a:schemeClr val="tx1"/>
                </a:solidFill>
              </a:rPr>
              <a:t>PWM(3, 5, 6, 9, 10, 11)</a:t>
            </a:r>
          </a:p>
        </p:txBody>
      </p:sp>
      <p:sp>
        <p:nvSpPr>
          <p:cNvPr id="12" name="Left Brace 9"/>
          <p:cNvSpPr>
            <a:spLocks/>
          </p:cNvSpPr>
          <p:nvPr/>
        </p:nvSpPr>
        <p:spPr bwMode="auto">
          <a:xfrm rot="16200000" flipH="1">
            <a:off x="4720699" y="555286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3" name="Left Brace 12"/>
          <p:cNvSpPr>
            <a:spLocks/>
          </p:cNvSpPr>
          <p:nvPr/>
        </p:nvSpPr>
        <p:spPr bwMode="auto">
          <a:xfrm rot="16200000" flipH="1">
            <a:off x="6820961" y="555286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4" name="Left Brace 13"/>
          <p:cNvSpPr>
            <a:spLocks/>
          </p:cNvSpPr>
          <p:nvPr/>
        </p:nvSpPr>
        <p:spPr bwMode="auto">
          <a:xfrm flipH="1">
            <a:off x="8104455" y="2483304"/>
            <a:ext cx="280988" cy="276225"/>
          </a:xfrm>
          <a:prstGeom prst="leftBrace">
            <a:avLst>
              <a:gd name="adj1" fmla="val 8333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504505" y="2329317"/>
            <a:ext cx="152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SCL\SDA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>
                <a:solidFill>
                  <a:schemeClr val="tx1"/>
                </a:solidFill>
              </a:rPr>
              <a:t>(I2C Bus)</a:t>
            </a:r>
          </a:p>
        </p:txBody>
      </p:sp>
      <p:sp>
        <p:nvSpPr>
          <p:cNvPr id="16" name="Left Brace 15"/>
          <p:cNvSpPr>
            <a:spLocks/>
          </p:cNvSpPr>
          <p:nvPr/>
        </p:nvSpPr>
        <p:spPr bwMode="auto">
          <a:xfrm>
            <a:off x="3913455" y="3565979"/>
            <a:ext cx="280988" cy="850900"/>
          </a:xfrm>
          <a:prstGeom prst="leftBrace">
            <a:avLst>
              <a:gd name="adj1" fmla="val 834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409255" y="927554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RESET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8052068" y="1130754"/>
            <a:ext cx="596900" cy="40957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3859480" y="16964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PWR IN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568087" y="22679"/>
            <a:ext cx="304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USB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(to Computer)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2411223" y="4825549"/>
            <a:ext cx="137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Analog INPUTS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2411223" y="3719062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POWER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 dirty="0">
                <a:solidFill>
                  <a:schemeClr val="tx1"/>
                </a:solidFill>
              </a:rPr>
              <a:t>5V / 3.3V / GND</a:t>
            </a: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in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241280" cy="407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You need to download </a:t>
            </a:r>
            <a:r>
              <a:rPr lang="en-US" dirty="0" err="1"/>
              <a:t>Arduino</a:t>
            </a:r>
            <a:r>
              <a:rPr lang="en-US" dirty="0"/>
              <a:t> IDE (Integrated Development Environment). </a:t>
            </a:r>
          </a:p>
          <a:p>
            <a:pPr>
              <a:defRPr/>
            </a:pPr>
            <a:r>
              <a:rPr lang="en-US" dirty="0" err="1"/>
              <a:t>Arduino</a:t>
            </a:r>
            <a:r>
              <a:rPr lang="en-US" dirty="0"/>
              <a:t> IDE is available for all Mac, </a:t>
            </a:r>
            <a:r>
              <a:rPr lang="en-US" dirty="0" err="1"/>
              <a:t>Windows.and</a:t>
            </a:r>
            <a:r>
              <a:rPr lang="en-US" dirty="0"/>
              <a:t> Linux.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6385" y="3006994"/>
            <a:ext cx="8186057" cy="313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in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4596166" cy="407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Once you have downloaded and installed/extracted the folder, you can directly run Arduino.exe, which will take you to its IDE.</a:t>
            </a:r>
          </a:p>
          <a:p>
            <a:pPr>
              <a:defRPr/>
            </a:pPr>
            <a:r>
              <a:rPr lang="en-US" dirty="0"/>
              <a:t>The IDE will look like the shown screenshot.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5942" y="1828804"/>
            <a:ext cx="3757392" cy="450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82444" y="5660114"/>
            <a:ext cx="3690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rgbClr val="FF0000"/>
                </a:solidFill>
              </a:rPr>
              <a:t>error &amp; status messages</a:t>
            </a:r>
          </a:p>
        </p:txBody>
      </p:sp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your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4596166" cy="407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Before you start programming, double check that correct board is selected under Tools </a:t>
            </a:r>
            <a:r>
              <a:rPr lang="en-US" dirty="0">
                <a:sym typeface="Wingdings" pitchFamily="2" charset="2"/>
              </a:rPr>
              <a:t> Board.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Now, you can start playing with </a:t>
            </a:r>
            <a:r>
              <a:rPr lang="en-US" dirty="0" err="1">
                <a:sym typeface="Wingdings" pitchFamily="2" charset="2"/>
              </a:rPr>
              <a:t>Arduino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00FF"/>
              </a:clrFrom>
              <a:clrTo>
                <a:srgbClr val="990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2011680"/>
            <a:ext cx="5710691" cy="29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4350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794</Words>
  <Application>Microsoft Office PowerPoint</Application>
  <PresentationFormat>Widescreen</PresentationFormat>
  <Paragraphs>149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Rockwell</vt:lpstr>
      <vt:lpstr>Rockwell Condensed</vt:lpstr>
      <vt:lpstr>Times New Roman</vt:lpstr>
      <vt:lpstr>Wingdings</vt:lpstr>
      <vt:lpstr>Wood Type</vt:lpstr>
      <vt:lpstr>Introduction to arduino</vt:lpstr>
      <vt:lpstr>Arduino</vt:lpstr>
      <vt:lpstr>Arduino</vt:lpstr>
      <vt:lpstr>Different types of Arduino</vt:lpstr>
      <vt:lpstr>Arduino uno</vt:lpstr>
      <vt:lpstr>PowerPoint Presentation</vt:lpstr>
      <vt:lpstr>How to code in arduino</vt:lpstr>
      <vt:lpstr>How to code in arduino</vt:lpstr>
      <vt:lpstr>Program your arduino</vt:lpstr>
      <vt:lpstr>Program your arduino</vt:lpstr>
      <vt:lpstr>Input vs output</vt:lpstr>
      <vt:lpstr>6 Major concepts</vt:lpstr>
      <vt:lpstr>Analog vs digital</vt:lpstr>
      <vt:lpstr>Analog vs digital</vt:lpstr>
      <vt:lpstr>Serial communication</vt:lpstr>
      <vt:lpstr>Let’s start coding</vt:lpstr>
      <vt:lpstr>Project #1 led blink</vt:lpstr>
      <vt:lpstr>PowerPoint Presentation</vt:lpstr>
      <vt:lpstr>Thank you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Pareshbhai Shah</dc:creator>
  <cp:lastModifiedBy>supriya kadam</cp:lastModifiedBy>
  <cp:revision>161</cp:revision>
  <dcterms:created xsi:type="dcterms:W3CDTF">2015-05-10T06:09:40Z</dcterms:created>
  <dcterms:modified xsi:type="dcterms:W3CDTF">2019-06-28T09:57:40Z</dcterms:modified>
</cp:coreProperties>
</file>