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61" r:id="rId4"/>
    <p:sldId id="273" r:id="rId5"/>
    <p:sldId id="271" r:id="rId6"/>
    <p:sldId id="276" r:id="rId7"/>
    <p:sldId id="262" r:id="rId8"/>
    <p:sldId id="265" r:id="rId9"/>
    <p:sldId id="266" r:id="rId10"/>
    <p:sldId id="263" r:id="rId11"/>
    <p:sldId id="268" r:id="rId12"/>
    <p:sldId id="275" r:id="rId13"/>
    <p:sldId id="270" r:id="rId14"/>
    <p:sldId id="267" r:id="rId15"/>
    <p:sldId id="264" r:id="rId16"/>
    <p:sldId id="272"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92942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65171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95CB7E-CFA0-4567-9A1A-0FDA68387AF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227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4213532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95CB7E-CFA0-4567-9A1A-0FDA68387AF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51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423042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2638243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341991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28381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232301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110388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269022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211348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103161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127775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46FF8-7E1B-46AA-A931-3282E2774335}"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95CB7E-CFA0-4567-9A1A-0FDA68387AF4}" type="slidenum">
              <a:rPr lang="en-IN" smtClean="0"/>
              <a:pPr/>
              <a:t>‹#›</a:t>
            </a:fld>
            <a:endParaRPr lang="en-IN"/>
          </a:p>
        </p:txBody>
      </p:sp>
    </p:spTree>
    <p:extLst>
      <p:ext uri="{BB962C8B-B14F-4D97-AF65-F5344CB8AC3E}">
        <p14:creationId xmlns:p14="http://schemas.microsoft.com/office/powerpoint/2010/main" val="57596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A46FF8-7E1B-46AA-A931-3282E2774335}" type="datetimeFigureOut">
              <a:rPr lang="en-IN" smtClean="0"/>
              <a:pPr/>
              <a:t>21-04-2024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95CB7E-CFA0-4567-9A1A-0FDA68387AF4}" type="slidenum">
              <a:rPr lang="en-IN" smtClean="0"/>
              <a:pPr/>
              <a:t>‹#›</a:t>
            </a:fld>
            <a:endParaRPr lang="en-IN"/>
          </a:p>
        </p:txBody>
      </p:sp>
    </p:spTree>
    <p:extLst>
      <p:ext uri="{BB962C8B-B14F-4D97-AF65-F5344CB8AC3E}">
        <p14:creationId xmlns:p14="http://schemas.microsoft.com/office/powerpoint/2010/main" val="29730695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4839EA-AC83-4DEA-94DA-E923974BCDF8}"/>
              </a:ext>
            </a:extLst>
          </p:cNvPr>
          <p:cNvSpPr txBox="1"/>
          <p:nvPr/>
        </p:nvSpPr>
        <p:spPr>
          <a:xfrm>
            <a:off x="390617" y="355105"/>
            <a:ext cx="12192000" cy="646331"/>
          </a:xfrm>
          <a:prstGeom prst="rect">
            <a:avLst/>
          </a:prstGeom>
          <a:noFill/>
        </p:spPr>
        <p:txBody>
          <a:bodyPr wrap="square" rtlCol="0">
            <a:spAutoFit/>
          </a:bodyPr>
          <a:lstStyle/>
          <a:p>
            <a:pPr algn="ctr"/>
            <a:r>
              <a:rPr lang="en" sz="3200" b="1" dirty="0">
                <a:latin typeface="Times New Roman" panose="02020603050405020304" pitchFamily="18" charset="0"/>
                <a:cs typeface="Times New Roman" panose="02020603050405020304" pitchFamily="18" charset="0"/>
              </a:rPr>
              <a:t> </a:t>
            </a:r>
            <a:r>
              <a:rPr lang="en" sz="3600" b="1" dirty="0">
                <a:latin typeface="Times New Roman" panose="02020603050405020304" pitchFamily="18" charset="0"/>
                <a:cs typeface="Times New Roman" panose="02020603050405020304" pitchFamily="18" charset="0"/>
              </a:rPr>
              <a:t>Government College of Engineering, Nagpur</a:t>
            </a:r>
            <a:endParaRPr lang="en-IN" sz="3600" dirty="0"/>
          </a:p>
        </p:txBody>
      </p:sp>
      <p:pic>
        <p:nvPicPr>
          <p:cNvPr id="3" name="Picture 2">
            <a:extLst>
              <a:ext uri="{FF2B5EF4-FFF2-40B4-BE49-F238E27FC236}">
                <a16:creationId xmlns:a16="http://schemas.microsoft.com/office/drawing/2014/main" id="{71A5D730-9A78-4EF4-9910-CB7BAA5509CC}"/>
              </a:ext>
            </a:extLst>
          </p:cNvPr>
          <p:cNvPicPr>
            <a:picLocks noChangeAspect="1"/>
          </p:cNvPicPr>
          <p:nvPr/>
        </p:nvPicPr>
        <p:blipFill>
          <a:blip r:embed="rId2"/>
          <a:stretch>
            <a:fillRect/>
          </a:stretch>
        </p:blipFill>
        <p:spPr>
          <a:xfrm>
            <a:off x="177553" y="8352"/>
            <a:ext cx="1660124" cy="1339839"/>
          </a:xfrm>
          <a:prstGeom prst="rect">
            <a:avLst/>
          </a:prstGeom>
        </p:spPr>
      </p:pic>
      <p:sp>
        <p:nvSpPr>
          <p:cNvPr id="4" name="TextBox 3">
            <a:extLst>
              <a:ext uri="{FF2B5EF4-FFF2-40B4-BE49-F238E27FC236}">
                <a16:creationId xmlns:a16="http://schemas.microsoft.com/office/drawing/2014/main" id="{CA9C7DE1-661B-482D-96F1-91F1AC46E369}"/>
              </a:ext>
            </a:extLst>
          </p:cNvPr>
          <p:cNvSpPr txBox="1"/>
          <p:nvPr/>
        </p:nvSpPr>
        <p:spPr>
          <a:xfrm>
            <a:off x="0" y="2219417"/>
            <a:ext cx="12192000" cy="1569660"/>
          </a:xfrm>
          <a:prstGeom prst="rect">
            <a:avLst/>
          </a:prstGeom>
          <a:noFill/>
        </p:spPr>
        <p:txBody>
          <a:bodyPr wrap="square" rtlCol="0">
            <a:spAutoFit/>
          </a:bodyPr>
          <a:lstStyle/>
          <a:p>
            <a:pPr algn="ctr"/>
            <a:r>
              <a:rPr lang="en-US" sz="4800" b="1" i="0" dirty="0">
                <a:solidFill>
                  <a:srgbClr val="2C2F34"/>
                </a:solidFill>
                <a:effectLst/>
                <a:latin typeface="Times New Roman" panose="02020603050405020304" pitchFamily="18" charset="0"/>
                <a:cs typeface="Times New Roman" panose="02020603050405020304" pitchFamily="18" charset="0"/>
              </a:rPr>
              <a:t>Sign Language To Speech Conversion </a:t>
            </a:r>
            <a:r>
              <a:rPr lang="en-US" sz="4800" b="1" dirty="0">
                <a:solidFill>
                  <a:srgbClr val="2C2F34"/>
                </a:solidFill>
                <a:latin typeface="Times New Roman" panose="02020603050405020304" pitchFamily="18" charset="0"/>
                <a:cs typeface="Times New Roman" panose="02020603050405020304" pitchFamily="18" charset="0"/>
              </a:rPr>
              <a:t>Smart </a:t>
            </a:r>
            <a:r>
              <a:rPr lang="en-US" sz="4800" b="1" i="0" dirty="0">
                <a:solidFill>
                  <a:srgbClr val="2C2F34"/>
                </a:solidFill>
                <a:effectLst/>
                <a:latin typeface="Times New Roman" panose="02020603050405020304" pitchFamily="18" charset="0"/>
                <a:cs typeface="Times New Roman" panose="02020603050405020304" pitchFamily="18" charset="0"/>
              </a:rPr>
              <a:t>Gloves Using IoT</a:t>
            </a:r>
          </a:p>
        </p:txBody>
      </p:sp>
      <p:sp>
        <p:nvSpPr>
          <p:cNvPr id="5" name="TextBox 4">
            <a:extLst>
              <a:ext uri="{FF2B5EF4-FFF2-40B4-BE49-F238E27FC236}">
                <a16:creationId xmlns:a16="http://schemas.microsoft.com/office/drawing/2014/main" id="{3D4A6E1A-CD89-455B-A43D-704D02996C2E}"/>
              </a:ext>
            </a:extLst>
          </p:cNvPr>
          <p:cNvSpPr txBox="1"/>
          <p:nvPr/>
        </p:nvSpPr>
        <p:spPr>
          <a:xfrm>
            <a:off x="-257452" y="4469880"/>
            <a:ext cx="12192000" cy="1938992"/>
          </a:xfrm>
          <a:prstGeom prst="rect">
            <a:avLst/>
          </a:prstGeom>
          <a:noFill/>
        </p:spPr>
        <p:txBody>
          <a:bodyPr wrap="square">
            <a:spAutoFit/>
          </a:bodyPr>
          <a:lstStyle/>
          <a:p>
            <a:pPr algn="ctr"/>
            <a:r>
              <a:rPr lang="en-US" sz="2400" b="1" spc="-113" dirty="0">
                <a:solidFill>
                  <a:srgbClr val="000000"/>
                </a:solidFill>
                <a:effectLst>
                  <a:outerShdw blurRad="419100" sx="102000" sy="102000" algn="ctr" rotWithShape="0">
                    <a:prstClr val="black">
                      <a:alpha val="29000"/>
                    </a:prstClr>
                  </a:outerShdw>
                </a:effectLst>
                <a:latin typeface="Times New Roman" panose="02020603050405020304" pitchFamily="18" charset="0"/>
                <a:cs typeface="Times New Roman" panose="02020603050405020304" pitchFamily="18" charset="0"/>
              </a:rPr>
              <a:t>TEAM  MEMBERS</a:t>
            </a:r>
          </a:p>
          <a:p>
            <a:pPr algn="ctr"/>
            <a:r>
              <a:rPr lang="en-US" sz="2400" dirty="0">
                <a:solidFill>
                  <a:srgbClr val="000000"/>
                </a:solidFill>
                <a:latin typeface="Times New Roman" panose="02020603050405020304" pitchFamily="18" charset="0"/>
                <a:cs typeface="Times New Roman" panose="02020603050405020304" pitchFamily="18" charset="0"/>
              </a:rPr>
              <a:t>   1. </a:t>
            </a:r>
            <a:r>
              <a:rPr lang="en-US" sz="2400" dirty="0" err="1">
                <a:solidFill>
                  <a:srgbClr val="000000"/>
                </a:solidFill>
                <a:latin typeface="Times New Roman" panose="02020603050405020304" pitchFamily="18" charset="0"/>
                <a:cs typeface="Times New Roman" panose="02020603050405020304" pitchFamily="18" charset="0"/>
              </a:rPr>
              <a:t>Mrunal</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Tarwatkar</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2. </a:t>
            </a:r>
            <a:r>
              <a:rPr lang="en-US" sz="2400" dirty="0" err="1">
                <a:solidFill>
                  <a:srgbClr val="000000"/>
                </a:solidFill>
                <a:latin typeface="Times New Roman" panose="02020603050405020304" pitchFamily="18" charset="0"/>
                <a:cs typeface="Times New Roman" panose="02020603050405020304" pitchFamily="18" charset="0"/>
              </a:rPr>
              <a:t>Shardul</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Nagrare</a:t>
            </a: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dirty="0">
                <a:solidFill>
                  <a:srgbClr val="000000"/>
                </a:solidFill>
                <a:latin typeface="Times New Roman" panose="02020603050405020304" pitchFamily="18" charset="0"/>
                <a:cs typeface="Times New Roman" panose="02020603050405020304" pitchFamily="18" charset="0"/>
              </a:rPr>
              <a:t>3. </a:t>
            </a:r>
            <a:r>
              <a:rPr lang="en-US" sz="2400" dirty="0" err="1">
                <a:solidFill>
                  <a:srgbClr val="000000"/>
                </a:solidFill>
                <a:latin typeface="Times New Roman" panose="02020603050405020304" pitchFamily="18" charset="0"/>
                <a:cs typeface="Times New Roman" panose="02020603050405020304" pitchFamily="18" charset="0"/>
              </a:rPr>
              <a:t>Shriyansh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Thote</a:t>
            </a: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dirty="0">
                <a:solidFill>
                  <a:srgbClr val="000000"/>
                </a:solidFill>
                <a:latin typeface="Times New Roman" panose="02020603050405020304" pitchFamily="18" charset="0"/>
                <a:cs typeface="Times New Roman" panose="02020603050405020304" pitchFamily="18" charset="0"/>
              </a:rPr>
              <a:t>4. Tushar Vaidya</a:t>
            </a:r>
            <a:endParaRPr lang="en-IN" sz="2000" dirty="0"/>
          </a:p>
        </p:txBody>
      </p:sp>
      <p:pic>
        <p:nvPicPr>
          <p:cNvPr id="6" name="Graphic 5" descr="Users with solid fill">
            <a:extLst>
              <a:ext uri="{FF2B5EF4-FFF2-40B4-BE49-F238E27FC236}">
                <a16:creationId xmlns:a16="http://schemas.microsoft.com/office/drawing/2014/main" id="{5F822ECB-8B93-4B6F-8AE9-853A6D78A7EC}"/>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12707" y="4469880"/>
            <a:ext cx="439471" cy="439471"/>
          </a:xfrm>
          <a:prstGeom prst="rect">
            <a:avLst/>
          </a:prstGeom>
        </p:spPr>
      </p:pic>
    </p:spTree>
    <p:extLst>
      <p:ext uri="{BB962C8B-B14F-4D97-AF65-F5344CB8AC3E}">
        <p14:creationId xmlns:p14="http://schemas.microsoft.com/office/powerpoint/2010/main" val="276258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FCDAD-9E52-440E-AC8F-C3AF3254FDE0}"/>
              </a:ext>
            </a:extLst>
          </p:cNvPr>
          <p:cNvSpPr txBox="1"/>
          <p:nvPr/>
        </p:nvSpPr>
        <p:spPr>
          <a:xfrm>
            <a:off x="0" y="257452"/>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Circuit Diagram</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38494E-F34B-48A7-AFFB-DD13C84810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1337" y="1028949"/>
            <a:ext cx="5949325" cy="5571599"/>
          </a:xfrm>
          <a:prstGeom prst="rect">
            <a:avLst/>
          </a:prstGeom>
          <a:noFill/>
          <a:ln>
            <a:solidFill>
              <a:schemeClr val="tx1"/>
            </a:solidFill>
          </a:ln>
        </p:spPr>
      </p:pic>
    </p:spTree>
    <p:extLst>
      <p:ext uri="{BB962C8B-B14F-4D97-AF65-F5344CB8AC3E}">
        <p14:creationId xmlns:p14="http://schemas.microsoft.com/office/powerpoint/2010/main" val="394926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B64AD0-7E1B-4AFE-AE17-BA764699EC2A}"/>
              </a:ext>
            </a:extLst>
          </p:cNvPr>
          <p:cNvSpPr txBox="1"/>
          <p:nvPr/>
        </p:nvSpPr>
        <p:spPr>
          <a:xfrm>
            <a:off x="0" y="301841"/>
            <a:ext cx="12191999" cy="461665"/>
          </a:xfrm>
          <a:prstGeom prst="rect">
            <a:avLst/>
          </a:prstGeom>
          <a:noFill/>
        </p:spPr>
        <p:txBody>
          <a:bodyPr wrap="square" rtlCol="0">
            <a:spAutoFit/>
          </a:bodyPr>
          <a:lstStyle/>
          <a:p>
            <a:pPr algn="ctr"/>
            <a:r>
              <a:rPr lang="en-US" sz="2400" b="1" i="0" u="none" strike="noStrike" baseline="0" dirty="0">
                <a:solidFill>
                  <a:srgbClr val="000000"/>
                </a:solidFill>
                <a:latin typeface="Times New Roman" panose="02020603050405020304" pitchFamily="18" charset="0"/>
                <a:cs typeface="Times New Roman" panose="02020603050405020304" pitchFamily="18" charset="0"/>
              </a:rPr>
              <a:t>Working Model of Glove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86D3D7-432A-4FBB-A827-A40443138F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0" y="1970184"/>
            <a:ext cx="3713149" cy="3129195"/>
          </a:xfrm>
          <a:prstGeom prst="rect">
            <a:avLst/>
          </a:prstGeom>
          <a:noFill/>
          <a:ln>
            <a:solidFill>
              <a:schemeClr val="tx1"/>
            </a:solidFill>
          </a:ln>
        </p:spPr>
      </p:pic>
      <p:pic>
        <p:nvPicPr>
          <p:cNvPr id="6" name="Picture 5">
            <a:extLst>
              <a:ext uri="{FF2B5EF4-FFF2-40B4-BE49-F238E27FC236}">
                <a16:creationId xmlns:a16="http://schemas.microsoft.com/office/drawing/2014/main" id="{FAEBE029-91F0-463D-9EF4-E0133B3E34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8810198" y="2101490"/>
            <a:ext cx="3677034" cy="2318744"/>
          </a:xfrm>
          <a:prstGeom prst="rect">
            <a:avLst/>
          </a:prstGeom>
          <a:noFill/>
          <a:ln>
            <a:solidFill>
              <a:schemeClr val="tx1"/>
            </a:solidFill>
          </a:ln>
        </p:spPr>
      </p:pic>
      <p:pic>
        <p:nvPicPr>
          <p:cNvPr id="7" name="Picture 6">
            <a:extLst>
              <a:ext uri="{FF2B5EF4-FFF2-40B4-BE49-F238E27FC236}">
                <a16:creationId xmlns:a16="http://schemas.microsoft.com/office/drawing/2014/main" id="{16E3B699-21FD-4AAF-83F1-1F3F8846FC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277505" y="2085142"/>
            <a:ext cx="3677034" cy="2351440"/>
          </a:xfrm>
          <a:prstGeom prst="rect">
            <a:avLst/>
          </a:prstGeom>
          <a:noFill/>
          <a:ln>
            <a:solidFill>
              <a:schemeClr val="tx1"/>
            </a:solidFill>
          </a:ln>
        </p:spPr>
      </p:pic>
      <p:sp>
        <p:nvSpPr>
          <p:cNvPr id="2" name="TextBox 1">
            <a:extLst>
              <a:ext uri="{FF2B5EF4-FFF2-40B4-BE49-F238E27FC236}">
                <a16:creationId xmlns:a16="http://schemas.microsoft.com/office/drawing/2014/main" id="{6C13CE17-7517-4448-869B-D16416446BC1}"/>
              </a:ext>
            </a:extLst>
          </p:cNvPr>
          <p:cNvSpPr txBox="1"/>
          <p:nvPr/>
        </p:nvSpPr>
        <p:spPr>
          <a:xfrm>
            <a:off x="1982545" y="5223759"/>
            <a:ext cx="1883632"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Fig. 4.1.1 Initial Prototype</a:t>
            </a:r>
            <a:endParaRPr lang="en-IN" dirty="0"/>
          </a:p>
        </p:txBody>
      </p:sp>
      <p:sp>
        <p:nvSpPr>
          <p:cNvPr id="3" name="TextBox 2">
            <a:extLst>
              <a:ext uri="{FF2B5EF4-FFF2-40B4-BE49-F238E27FC236}">
                <a16:creationId xmlns:a16="http://schemas.microsoft.com/office/drawing/2014/main" id="{2D9E3EEE-82A6-4841-AED4-569319B4CD94}"/>
              </a:ext>
            </a:extLst>
          </p:cNvPr>
          <p:cNvSpPr txBox="1"/>
          <p:nvPr/>
        </p:nvSpPr>
        <p:spPr>
          <a:xfrm>
            <a:off x="5940302" y="5223759"/>
            <a:ext cx="2351440" cy="92333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Fig. 4.1.2 Final Prototype Down Part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F460AD38-0D14-458E-9DE0-95BAC7711A2D}"/>
              </a:ext>
            </a:extLst>
          </p:cNvPr>
          <p:cNvSpPr txBox="1"/>
          <p:nvPr/>
        </p:nvSpPr>
        <p:spPr>
          <a:xfrm>
            <a:off x="9489343" y="5223759"/>
            <a:ext cx="2351440" cy="92333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Fig. 4.1.2 Final Prototype Up Part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15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8290"/>
            <a:ext cx="12192000" cy="584579"/>
          </a:xfrm>
        </p:spPr>
        <p:txBody>
          <a:bodyPr/>
          <a:lstStyle/>
          <a:p>
            <a:pPr algn="ctr"/>
            <a:r>
              <a:rPr lang="en-US" sz="2400" b="1" dirty="0">
                <a:latin typeface="Cambria" pitchFamily="18" charset="0"/>
                <a:ea typeface="Cambria" pitchFamily="18" charset="0"/>
              </a:rPr>
              <a:t>Working</a:t>
            </a:r>
          </a:p>
        </p:txBody>
      </p:sp>
      <p:sp>
        <p:nvSpPr>
          <p:cNvPr id="3" name="Content Placeholder 2"/>
          <p:cNvSpPr>
            <a:spLocks noGrp="1"/>
          </p:cNvSpPr>
          <p:nvPr>
            <p:ph idx="1"/>
          </p:nvPr>
        </p:nvSpPr>
        <p:spPr>
          <a:xfrm>
            <a:off x="1513490" y="1292773"/>
            <a:ext cx="9991122" cy="4797125"/>
          </a:xfrm>
        </p:spPr>
        <p:txBody>
          <a:bodyPr/>
          <a:lstStyle/>
          <a:p>
            <a:pPr>
              <a:lnSpc>
                <a:spcPct val="150000"/>
              </a:lnSpc>
              <a:buFont typeface="Arial" panose="020B0604020202020204" pitchFamily="34" charset="0"/>
              <a:buChar char="•"/>
            </a:pPr>
            <a:r>
              <a:rPr lang="en-US" dirty="0">
                <a:ln w="0"/>
                <a:solidFill>
                  <a:schemeClr val="tx1"/>
                </a:solidFill>
                <a:latin typeface="Times New Roman" pitchFamily="18" charset="0"/>
                <a:cs typeface="Times New Roman" pitchFamily="18" charset="0"/>
              </a:rPr>
              <a:t>Gesture Sensing: Utilizing sensors such as flex sensors, accelerometers, and gyroscopes to detect hand movements, including finger direction, bending, and palm angle.</a:t>
            </a:r>
          </a:p>
          <a:p>
            <a:pPr>
              <a:lnSpc>
                <a:spcPct val="150000"/>
              </a:lnSpc>
              <a:buFont typeface="Arial" panose="020B0604020202020204" pitchFamily="34" charset="0"/>
              <a:buChar char="•"/>
            </a:pPr>
            <a:r>
              <a:rPr lang="en-US" dirty="0">
                <a:ln w="0"/>
                <a:solidFill>
                  <a:schemeClr val="tx1"/>
                </a:solidFill>
                <a:latin typeface="Times New Roman" pitchFamily="18" charset="0"/>
                <a:cs typeface="Times New Roman" pitchFamily="18" charset="0"/>
              </a:rPr>
              <a:t>Gesture Recognition: Converting analog sensor data into digital signals to identify specific sign language gestures using predefined codes stored in the ESP32 microcontroller.</a:t>
            </a:r>
          </a:p>
          <a:p>
            <a:pPr>
              <a:lnSpc>
                <a:spcPct val="150000"/>
              </a:lnSpc>
              <a:buFont typeface="Arial" panose="020B0604020202020204" pitchFamily="34" charset="0"/>
              <a:buChar char="•"/>
            </a:pPr>
            <a:r>
              <a:rPr lang="en-US" dirty="0">
                <a:ln w="0"/>
                <a:solidFill>
                  <a:schemeClr val="tx1"/>
                </a:solidFill>
                <a:latin typeface="Times New Roman" pitchFamily="18" charset="0"/>
                <a:cs typeface="Times New Roman" pitchFamily="18" charset="0"/>
              </a:rPr>
              <a:t>Output Transmission: Transmitting recognized gestures wirelessly via Bluetooth to an Android application for real-time interpretation.</a:t>
            </a:r>
          </a:p>
          <a:p>
            <a:pPr>
              <a:lnSpc>
                <a:spcPct val="150000"/>
              </a:lnSpc>
              <a:buFont typeface="Arial" panose="020B0604020202020204" pitchFamily="34" charset="0"/>
              <a:buChar char="•"/>
            </a:pPr>
            <a:r>
              <a:rPr lang="en-US" dirty="0">
                <a:ln w="0"/>
                <a:solidFill>
                  <a:schemeClr val="tx1"/>
                </a:solidFill>
                <a:latin typeface="Times New Roman" pitchFamily="18" charset="0"/>
                <a:cs typeface="Times New Roman" pitchFamily="18" charset="0"/>
              </a:rPr>
              <a:t>Final Output: Displaying interpreted gestures as text within the Android app and converting them into audible speech using the device's microphone, facilitating communication for the deaf-mute community.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5339F-1D6E-4FDA-B6CF-6F264936B7F7}"/>
              </a:ext>
            </a:extLst>
          </p:cNvPr>
          <p:cNvSpPr txBox="1"/>
          <p:nvPr/>
        </p:nvSpPr>
        <p:spPr>
          <a:xfrm>
            <a:off x="0" y="275208"/>
            <a:ext cx="12192000" cy="461665"/>
          </a:xfrm>
          <a:prstGeom prst="rect">
            <a:avLst/>
          </a:prstGeom>
          <a:noFill/>
        </p:spPr>
        <p:txBody>
          <a:bodyPr wrap="square" rtlCol="0">
            <a:spAutoFit/>
          </a:bodyPr>
          <a:lstStyle/>
          <a:p>
            <a:pPr algn="ctr"/>
            <a:r>
              <a:rPr lang="en-US" sz="2400" b="1" dirty="0">
                <a:latin typeface="Cambria" pitchFamily="18" charset="0"/>
                <a:ea typeface="Cambria" pitchFamily="18" charset="0"/>
                <a:cs typeface="Times New Roman" panose="02020603050405020304" pitchFamily="18" charset="0"/>
              </a:rPr>
              <a:t>Result</a:t>
            </a:r>
            <a:endParaRPr lang="en-IN" b="1" dirty="0">
              <a:latin typeface="Cambria" pitchFamily="18" charset="0"/>
              <a:ea typeface="Cambria" pitchFamily="18" charset="0"/>
              <a:cs typeface="Times New Roman" panose="02020603050405020304" pitchFamily="18" charset="0"/>
            </a:endParaRPr>
          </a:p>
        </p:txBody>
      </p:sp>
      <p:sp>
        <p:nvSpPr>
          <p:cNvPr id="3" name="Title 2"/>
          <p:cNvSpPr>
            <a:spLocks noGrp="1"/>
          </p:cNvSpPr>
          <p:nvPr>
            <p:ph type="title"/>
          </p:nvPr>
        </p:nvSpPr>
        <p:spPr/>
        <p:txBody>
          <a:bodyPr/>
          <a:lstStyle/>
          <a:p>
            <a:br>
              <a:rPr lang="en-IN" b="1"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a:xfrm>
            <a:off x="1460939" y="1313792"/>
            <a:ext cx="10043674" cy="4918842"/>
          </a:xfrm>
        </p:spPr>
        <p:txBody>
          <a:bodyPr/>
          <a:lstStyle/>
          <a:p>
            <a:pPr>
              <a:lnSpc>
                <a:spcPct val="150000"/>
              </a:lnSpc>
              <a:buFont typeface="Arial" panose="020B0604020202020204" pitchFamily="34" charset="0"/>
              <a:buChar char="•"/>
            </a:pPr>
            <a:r>
              <a:rPr lang="en-IN" dirty="0">
                <a:ln w="0"/>
                <a:solidFill>
                  <a:schemeClr val="tx1"/>
                </a:solidFill>
                <a:latin typeface="Times New Roman" pitchFamily="18" charset="0"/>
                <a:cs typeface="Times New Roman" pitchFamily="18" charset="0"/>
              </a:rPr>
              <a:t>With the help of the flex sensor, ESP32, accelerometer and gyroscope sensor the SIGN LANGUAGE TO SPEECH CONVERSION SMART GLOVES for people with speech difficulties can recognize hand gestures and translate them into audible speech. The matching movements were recorded by the flex sensor. The glove then processed the gathered data and produced spoken output by identifying gestures.</a:t>
            </a:r>
            <a:r>
              <a:rPr lang="en-IN" dirty="0">
                <a:ln w="0"/>
                <a:solidFill>
                  <a:schemeClr val="tx1"/>
                </a:solidFill>
              </a:rPr>
              <a:t> </a:t>
            </a:r>
            <a:endParaRPr lang="en-IN" dirty="0">
              <a:ln w="0"/>
              <a:solidFill>
                <a:schemeClr val="tx1"/>
              </a:solidFill>
              <a:latin typeface="Times New Roman" pitchFamily="18" charset="0"/>
              <a:cs typeface="Times New Roman" pitchFamily="18" charset="0"/>
            </a:endParaRPr>
          </a:p>
          <a:p>
            <a:pPr>
              <a:lnSpc>
                <a:spcPct val="150000"/>
              </a:lnSpc>
              <a:buFont typeface="Arial" panose="020B0604020202020204" pitchFamily="34" charset="0"/>
              <a:buChar char="•"/>
            </a:pPr>
            <a:r>
              <a:rPr lang="en-IN" dirty="0">
                <a:ln w="0"/>
                <a:solidFill>
                  <a:schemeClr val="tx1"/>
                </a:solidFill>
                <a:latin typeface="Times New Roman" pitchFamily="18" charset="0"/>
                <a:cs typeface="Times New Roman" pitchFamily="18" charset="0"/>
              </a:rPr>
              <a:t>	Many different motions, such as finger movements, palm orientation, and hand forms, were effectively recorded by the flex sensor, accelerometer and gyroscope sensor. These movements were successfully converted by the glove into coherent speech output, and displayed on the mobile screen. </a:t>
            </a:r>
            <a:br>
              <a:rPr lang="en-IN" dirty="0">
                <a:ln w="0"/>
                <a:solidFill>
                  <a:schemeClr val="tx1"/>
                </a:solidFill>
                <a:latin typeface="Times New Roman" pitchFamily="18" charset="0"/>
                <a:cs typeface="Times New Roman" pitchFamily="18" charset="0"/>
              </a:rPr>
            </a:br>
            <a:r>
              <a:rPr lang="en-IN" dirty="0">
                <a:ln w="0"/>
                <a:solidFill>
                  <a:schemeClr val="tx1"/>
                </a:solidFill>
                <a:latin typeface="Times New Roman" pitchFamily="18" charset="0"/>
                <a:cs typeface="Times New Roman" pitchFamily="18" charset="0"/>
              </a:rPr>
              <a:t>The glove's interface translates motions into verbal output, provides a useful and effective way to communicate.</a:t>
            </a:r>
            <a:endParaRPr lang="en-US" dirty="0">
              <a:ln w="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9373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E12DA-878F-4A1F-A22E-B47290A47A68}"/>
              </a:ext>
            </a:extLst>
          </p:cNvPr>
          <p:cNvSpPr txBox="1"/>
          <p:nvPr/>
        </p:nvSpPr>
        <p:spPr>
          <a:xfrm>
            <a:off x="0" y="230819"/>
            <a:ext cx="12192000" cy="1200329"/>
          </a:xfrm>
          <a:prstGeom prst="rect">
            <a:avLst/>
          </a:prstGeom>
          <a:noFill/>
        </p:spPr>
        <p:txBody>
          <a:bodyPr wrap="square" rtlCol="0">
            <a:spAutoFit/>
          </a:bodyPr>
          <a:lstStyle/>
          <a:p>
            <a:pPr algn="ctr"/>
            <a:r>
              <a:rPr lang="en-IN" sz="2400" b="1" i="0" u="none" strike="noStrike" baseline="0" dirty="0">
                <a:solidFill>
                  <a:srgbClr val="000000"/>
                </a:solidFill>
                <a:latin typeface="Cambria" panose="02040503050406030204" pitchFamily="18" charset="0"/>
              </a:rPr>
              <a:t>Future Scope </a:t>
            </a:r>
          </a:p>
          <a:p>
            <a:pPr algn="ctr"/>
            <a:endParaRPr lang="en-IN" sz="2400" b="1" dirty="0">
              <a:solidFill>
                <a:srgbClr val="000000"/>
              </a:solidFill>
              <a:latin typeface="Cambria" panose="02040503050406030204" pitchFamily="18" charset="0"/>
            </a:endParaRPr>
          </a:p>
          <a:p>
            <a:pPr algn="ctr"/>
            <a:endParaRPr lang="en-IN" sz="2400" dirty="0"/>
          </a:p>
        </p:txBody>
      </p:sp>
      <p:sp>
        <p:nvSpPr>
          <p:cNvPr id="3" name="TextBox 2">
            <a:extLst>
              <a:ext uri="{FF2B5EF4-FFF2-40B4-BE49-F238E27FC236}">
                <a16:creationId xmlns:a16="http://schemas.microsoft.com/office/drawing/2014/main" id="{95A08DE8-2D53-4D0A-AD21-63D2C5FD2277}"/>
              </a:ext>
            </a:extLst>
          </p:cNvPr>
          <p:cNvSpPr txBox="1"/>
          <p:nvPr/>
        </p:nvSpPr>
        <p:spPr>
          <a:xfrm>
            <a:off x="1464816" y="1431148"/>
            <a:ext cx="9729926" cy="4939814"/>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It is possible to develop the other glove such that it can perform both hand gestures and phrase production.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By employing a compact </a:t>
            </a:r>
            <a:r>
              <a:rPr lang="en-US" sz="1800" dirty="0" err="1">
                <a:effectLst/>
                <a:latin typeface="Times New Roman" panose="02020603050405020304" pitchFamily="18" charset="0"/>
                <a:ea typeface="Times New Roman" panose="02020603050405020304" pitchFamily="18" charset="0"/>
              </a:rPr>
              <a:t>lipo</a:t>
            </a:r>
            <a:r>
              <a:rPr lang="en-US" sz="1800" dirty="0">
                <a:effectLst/>
                <a:latin typeface="Times New Roman" panose="02020603050405020304" pitchFamily="18" charset="0"/>
                <a:ea typeface="Times New Roman" panose="02020603050405020304" pitchFamily="18" charset="0"/>
              </a:rPr>
              <a:t> battery, which can be charged and reused multiple times, the gadget can be made more portable.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usefulness and connectivity of the smart speaking glove can be improved by looking at integration with currently available smart devices, such as smartphones or tablets. Features like message writing, text-to-speech conversion, and communication app compatibility are examples of these.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speech output produced by the glove can have greater coherence and fluency because to developments in natural language processing (NLP). Improved sentence construction, tone, and context awareness can all contribute to more organic and successful communication.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6793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99943-BC06-41CB-9D6A-50653EC02877}"/>
              </a:ext>
            </a:extLst>
          </p:cNvPr>
          <p:cNvSpPr txBox="1"/>
          <p:nvPr/>
        </p:nvSpPr>
        <p:spPr>
          <a:xfrm>
            <a:off x="1047564" y="346230"/>
            <a:ext cx="11008311" cy="4478149"/>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Conclusion</a:t>
            </a:r>
            <a:endParaRPr lang="en-US" b="1" i="0" dirty="0">
              <a:effectLst/>
              <a:latin typeface="Times New Roman" panose="02020603050405020304" pitchFamily="18" charset="0"/>
              <a:cs typeface="Times New Roman" panose="02020603050405020304" pitchFamily="18" charset="0"/>
            </a:endParaRPr>
          </a:p>
          <a:p>
            <a:pPr algn="ctr"/>
            <a:endParaRPr lang="en-US" b="1" dirty="0">
              <a:solidFill>
                <a:srgbClr val="FF0000"/>
              </a:solidFill>
              <a:latin typeface="Times New Roman" panose="02020603050405020304" pitchFamily="18" charset="0"/>
              <a:cs typeface="Times New Roman" panose="02020603050405020304" pitchFamily="18" charset="0"/>
            </a:endParaRPr>
          </a:p>
          <a:p>
            <a:pPr algn="ctr"/>
            <a:endParaRPr lang="en-US" b="1" i="0" dirty="0">
              <a:solidFill>
                <a:srgbClr val="FF0000"/>
              </a:solidFill>
              <a:effectLst/>
              <a:latin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technology bridges the communication barriers between deaf and normal persons by acting as a conduit for information between the two groups. With little weight and power, the gloves are autonomous and portable. The hand movements are translated by the system into text and then back into voice. There is a feature built into the text system that allows a person to read and comprehend what someone else is trying to say even in situations where they are unable to hear sounds. </a:t>
            </a:r>
            <a:r>
              <a:rPr lang="en-IN" sz="1800" dirty="0">
                <a:effectLst/>
                <a:latin typeface="Times New Roman" panose="02020603050405020304" pitchFamily="18" charset="0"/>
                <a:ea typeface="Times New Roman" panose="02020603050405020304" pitchFamily="18" charset="0"/>
              </a:rPr>
              <a:t>As of right now, cables are used to connect the gadget to the microcontroller. The device's early testing indicates that the cords may obstruct hand movements. To address this issue, a wireless connection between the device and microcontroller will be used in the future.</a:t>
            </a: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endParaRPr lang="en-US" b="1" i="0" dirty="0">
              <a:solidFill>
                <a:srgbClr val="2C2F3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8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A9E35-4222-43AA-B601-AC22921E79C5}"/>
              </a:ext>
            </a:extLst>
          </p:cNvPr>
          <p:cNvSpPr txBox="1"/>
          <p:nvPr/>
        </p:nvSpPr>
        <p:spPr>
          <a:xfrm>
            <a:off x="4847207" y="454591"/>
            <a:ext cx="2130641" cy="461665"/>
          </a:xfrm>
          <a:prstGeom prst="rect">
            <a:avLst/>
          </a:prstGeom>
          <a:noFill/>
        </p:spPr>
        <p:txBody>
          <a:bodyPr wrap="square" rtlCol="0" anchor="ctr">
            <a:spAutoFit/>
          </a:bodyPr>
          <a:lstStyle/>
          <a:p>
            <a:r>
              <a:rPr lang="en-US" sz="2400" b="1" dirty="0">
                <a:latin typeface="Times New Roman" panose="02020603050405020304" pitchFamily="18" charset="0"/>
                <a:cs typeface="Times New Roman" panose="02020603050405020304" pitchFamily="18" charset="0"/>
              </a:rPr>
              <a:t>References</a:t>
            </a:r>
            <a:endParaRPr lang="en-IN" sz="1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CA924F-64D7-475E-B83C-FE409CCD74CF}"/>
              </a:ext>
            </a:extLst>
          </p:cNvPr>
          <p:cNvSpPr txBox="1"/>
          <p:nvPr/>
        </p:nvSpPr>
        <p:spPr>
          <a:xfrm>
            <a:off x="1340529" y="1471481"/>
            <a:ext cx="10647285" cy="4701095"/>
          </a:xfrm>
          <a:prstGeom prst="rect">
            <a:avLst/>
          </a:prstGeom>
          <a:noFill/>
        </p:spPr>
        <p:txBody>
          <a:bodyPr wrap="square">
            <a:spAutoFit/>
          </a:bodyPr>
          <a:lstStyle/>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[1]	J. Nagar, R. Gandhi </a:t>
            </a:r>
            <a:r>
              <a:rPr lang="en-US" sz="1400" dirty="0" err="1">
                <a:effectLst/>
                <a:latin typeface="Times New Roman" panose="02020603050405020304" pitchFamily="18" charset="0"/>
                <a:ea typeface="Times New Roman" panose="02020603050405020304" pitchFamily="18" charset="0"/>
              </a:rPr>
              <a:t>Salai</a:t>
            </a:r>
            <a:r>
              <a:rPr lang="en-US" sz="1400" dirty="0">
                <a:effectLst/>
                <a:latin typeface="Times New Roman" panose="02020603050405020304" pitchFamily="18" charset="0"/>
                <a:ea typeface="Times New Roman" panose="02020603050405020304" pitchFamily="18" charset="0"/>
              </a:rPr>
              <a:t>, C. -, D. Anu Me, and S. </a:t>
            </a:r>
            <a:r>
              <a:rPr lang="en-US" sz="1400" dirty="0" err="1">
                <a:effectLst/>
                <a:latin typeface="Times New Roman" panose="02020603050405020304" pitchFamily="18" charset="0"/>
                <a:ea typeface="Times New Roman" panose="02020603050405020304" pitchFamily="18" charset="0"/>
              </a:rPr>
              <a:t>Vigneshwari</a:t>
            </a:r>
            <a:r>
              <a:rPr lang="en-US" sz="1400" dirty="0">
                <a:effectLst/>
                <a:latin typeface="Times New Roman" panose="02020603050405020304" pitchFamily="18" charset="0"/>
                <a:ea typeface="Times New Roman" panose="02020603050405020304" pitchFamily="18" charset="0"/>
              </a:rPr>
              <a:t>, “SMART GLOVE FOR SIGN      LANGUAGE TRANSLATION USING IoT,” SATHYABAMA INSTITUTE OF SCIENCE AND TECHNOLOGY (DEEMED TO BE UNIVERSITY), 2020</a:t>
            </a:r>
            <a:endParaRPr lang="en-IN" sz="12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[2]	J. B. </a:t>
            </a:r>
            <a:r>
              <a:rPr lang="en-US" sz="1400" dirty="0" err="1">
                <a:effectLst/>
                <a:latin typeface="Times New Roman" panose="02020603050405020304" pitchFamily="18" charset="0"/>
                <a:ea typeface="Times New Roman" panose="02020603050405020304" pitchFamily="18" charset="0"/>
              </a:rPr>
              <a:t>Krishnaa</a:t>
            </a:r>
            <a:r>
              <a:rPr lang="en-US" sz="1400" dirty="0">
                <a:effectLst/>
                <a:latin typeface="Times New Roman" panose="02020603050405020304" pitchFamily="18" charset="0"/>
                <a:ea typeface="Times New Roman" panose="02020603050405020304" pitchFamily="18" charset="0"/>
              </a:rPr>
              <a:t>, R. Haritha, G. D. Haritha, J. S. </a:t>
            </a:r>
            <a:r>
              <a:rPr lang="en-US" sz="1400" dirty="0" err="1">
                <a:effectLst/>
                <a:latin typeface="Times New Roman" panose="02020603050405020304" pitchFamily="18" charset="0"/>
                <a:ea typeface="Times New Roman" panose="02020603050405020304" pitchFamily="18" charset="0"/>
              </a:rPr>
              <a:t>Lekha</a:t>
            </a:r>
            <a:r>
              <a:rPr lang="en-US" sz="1400" dirty="0">
                <a:effectLst/>
                <a:latin typeface="Times New Roman" panose="02020603050405020304" pitchFamily="18" charset="0"/>
                <a:ea typeface="Times New Roman" panose="02020603050405020304" pitchFamily="18" charset="0"/>
              </a:rPr>
              <a:t>, and S. R. </a:t>
            </a:r>
            <a:r>
              <a:rPr lang="en-US" sz="1400" dirty="0" err="1">
                <a:effectLst/>
                <a:latin typeface="Times New Roman" panose="02020603050405020304" pitchFamily="18" charset="0"/>
                <a:ea typeface="Times New Roman" panose="02020603050405020304" pitchFamily="18" charset="0"/>
              </a:rPr>
              <a:t>Malathi</a:t>
            </a:r>
            <a:r>
              <a:rPr lang="en-US" sz="1400" dirty="0">
                <a:effectLst/>
                <a:latin typeface="Times New Roman" panose="02020603050405020304" pitchFamily="18" charset="0"/>
                <a:ea typeface="Times New Roman" panose="02020603050405020304" pitchFamily="18" charset="0"/>
              </a:rPr>
              <a:t>, “GLOVE BASED GESTURE RECOGNITION USING IR SENSOR,” </a:t>
            </a:r>
            <a:r>
              <a:rPr lang="en-US" sz="1400" i="1" dirty="0">
                <a:effectLst/>
                <a:latin typeface="Times New Roman" panose="02020603050405020304" pitchFamily="18" charset="0"/>
                <a:ea typeface="Times New Roman" panose="02020603050405020304" pitchFamily="18" charset="0"/>
              </a:rPr>
              <a:t>International Research Journal of Engineering and Technology</a:t>
            </a:r>
            <a:r>
              <a:rPr lang="en-US" sz="1400" dirty="0">
                <a:effectLst/>
                <a:latin typeface="Times New Roman" panose="02020603050405020304" pitchFamily="18" charset="0"/>
                <a:ea typeface="Times New Roman" panose="02020603050405020304" pitchFamily="18" charset="0"/>
              </a:rPr>
              <a:t>, 2023, </a:t>
            </a:r>
            <a:endParaRPr lang="en-IN" sz="12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[3]	</a:t>
            </a:r>
            <a:r>
              <a:rPr lang="en-US" sz="1400" dirty="0" err="1">
                <a:effectLst/>
                <a:latin typeface="Times New Roman" panose="02020603050405020304" pitchFamily="18" charset="0"/>
                <a:ea typeface="Times New Roman" panose="02020603050405020304" pitchFamily="18" charset="0"/>
              </a:rPr>
              <a:t>K.Ravi</a:t>
            </a:r>
            <a:r>
              <a:rPr lang="en-US" sz="1400" dirty="0">
                <a:effectLst/>
                <a:latin typeface="Times New Roman" panose="02020603050405020304" pitchFamily="18" charset="0"/>
                <a:ea typeface="Times New Roman" panose="02020603050405020304" pitchFamily="18" charset="0"/>
              </a:rPr>
              <a:t> Chandra, </a:t>
            </a:r>
            <a:r>
              <a:rPr lang="en-US" sz="1400" dirty="0" err="1">
                <a:effectLst/>
                <a:latin typeface="Times New Roman" panose="02020603050405020304" pitchFamily="18" charset="0"/>
                <a:ea typeface="Times New Roman" panose="02020603050405020304" pitchFamily="18" charset="0"/>
              </a:rPr>
              <a:t>K.S.D.Charishma</a:t>
            </a:r>
            <a:r>
              <a:rPr lang="en-US" sz="1400" dirty="0">
                <a:effectLst/>
                <a:latin typeface="Times New Roman" panose="02020603050405020304" pitchFamily="18" charset="0"/>
                <a:ea typeface="Times New Roman" panose="02020603050405020304" pitchFamily="18" charset="0"/>
              </a:rPr>
              <a:t> Patnaik, </a:t>
            </a:r>
            <a:r>
              <a:rPr lang="en-US" sz="1400" dirty="0" err="1">
                <a:effectLst/>
                <a:latin typeface="Times New Roman" panose="02020603050405020304" pitchFamily="18" charset="0"/>
                <a:ea typeface="Times New Roman" panose="02020603050405020304" pitchFamily="18" charset="0"/>
              </a:rPr>
              <a:t>V.Suhruth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M.J.N.Sandeep</a:t>
            </a:r>
            <a:r>
              <a:rPr lang="en-US" sz="1400" dirty="0">
                <a:effectLst/>
                <a:latin typeface="Times New Roman" panose="02020603050405020304" pitchFamily="18" charset="0"/>
                <a:ea typeface="Times New Roman" panose="02020603050405020304" pitchFamily="18" charset="0"/>
              </a:rPr>
              <a:t> “SMART GLOVE FOR SIGN LANGUAGE TRANSLATION USING ARDUINO,” ANIL NEERUKONDA INSTITUTE OF TECHNOLOGY AND SCIENCES, 2021</a:t>
            </a:r>
            <a:endParaRPr lang="en-IN" sz="12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[4]	R. Ambar, C. K. Fai, M. H. Abd Wahab, M. M. Abdul Jamil, and A. A. </a:t>
            </a:r>
            <a:r>
              <a:rPr lang="en-US" sz="1400" dirty="0" err="1">
                <a:effectLst/>
                <a:latin typeface="Times New Roman" panose="02020603050405020304" pitchFamily="18" charset="0"/>
                <a:ea typeface="Times New Roman" panose="02020603050405020304" pitchFamily="18" charset="0"/>
              </a:rPr>
              <a:t>Ma’Radzi</a:t>
            </a:r>
            <a:r>
              <a:rPr lang="en-US" sz="1400" dirty="0">
                <a:effectLst/>
                <a:latin typeface="Times New Roman" panose="02020603050405020304" pitchFamily="18" charset="0"/>
                <a:ea typeface="Times New Roman" panose="02020603050405020304" pitchFamily="18" charset="0"/>
              </a:rPr>
              <a:t>, “Development of a Wearable Device for Sign Language Recognition,” in </a:t>
            </a:r>
            <a:r>
              <a:rPr lang="en-US" sz="1400" i="1" dirty="0">
                <a:effectLst/>
                <a:latin typeface="Times New Roman" panose="02020603050405020304" pitchFamily="18" charset="0"/>
                <a:ea typeface="Times New Roman" panose="02020603050405020304" pitchFamily="18" charset="0"/>
              </a:rPr>
              <a:t>Journal of Physics: Conference Series</a:t>
            </a:r>
            <a:r>
              <a:rPr lang="en-US" sz="1400" dirty="0">
                <a:effectLst/>
                <a:latin typeface="Times New Roman" panose="02020603050405020304" pitchFamily="18" charset="0"/>
                <a:ea typeface="Times New Roman" panose="02020603050405020304" pitchFamily="18" charset="0"/>
              </a:rPr>
              <a:t>, Institute of Physics Publishing, Jun. 2018.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10.1088/1742-6596/1019/1/012017.</a:t>
            </a:r>
            <a:endParaRPr lang="en-IN" sz="12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[5]	A. Z. </a:t>
            </a:r>
            <a:r>
              <a:rPr lang="en-US" sz="1400" dirty="0" err="1">
                <a:effectLst/>
                <a:latin typeface="Times New Roman" panose="02020603050405020304" pitchFamily="18" charset="0"/>
                <a:ea typeface="Times New Roman" panose="02020603050405020304" pitchFamily="18" charset="0"/>
              </a:rPr>
              <a:t>Shukor</a:t>
            </a:r>
            <a:r>
              <a:rPr lang="en-US" sz="1400" dirty="0">
                <a:effectLst/>
                <a:latin typeface="Times New Roman" panose="02020603050405020304" pitchFamily="18" charset="0"/>
                <a:ea typeface="Times New Roman" panose="02020603050405020304" pitchFamily="18" charset="0"/>
              </a:rPr>
              <a:t>, M. F. </a:t>
            </a:r>
            <a:r>
              <a:rPr lang="en-US" sz="1400" dirty="0" err="1">
                <a:effectLst/>
                <a:latin typeface="Times New Roman" panose="02020603050405020304" pitchFamily="18" charset="0"/>
                <a:ea typeface="Times New Roman" panose="02020603050405020304" pitchFamily="18" charset="0"/>
              </a:rPr>
              <a:t>Miskon</a:t>
            </a:r>
            <a:r>
              <a:rPr lang="en-US" sz="1400" dirty="0">
                <a:effectLst/>
                <a:latin typeface="Times New Roman" panose="02020603050405020304" pitchFamily="18" charset="0"/>
                <a:ea typeface="Times New Roman" panose="02020603050405020304" pitchFamily="18" charset="0"/>
              </a:rPr>
              <a:t>, M. H. Jamaluddin, F. Bin Ali Ibrahim, M. F. </a:t>
            </a:r>
            <a:r>
              <a:rPr lang="en-US" sz="1400" dirty="0" err="1">
                <a:effectLst/>
                <a:latin typeface="Times New Roman" panose="02020603050405020304" pitchFamily="18" charset="0"/>
                <a:ea typeface="Times New Roman" panose="02020603050405020304" pitchFamily="18" charset="0"/>
              </a:rPr>
              <a:t>Asyraf</a:t>
            </a:r>
            <a:r>
              <a:rPr lang="en-US" sz="1400" dirty="0">
                <a:effectLst/>
                <a:latin typeface="Times New Roman" panose="02020603050405020304" pitchFamily="18" charset="0"/>
                <a:ea typeface="Times New Roman" panose="02020603050405020304" pitchFamily="18" charset="0"/>
              </a:rPr>
              <a:t>, and M. B. Bin </a:t>
            </a:r>
            <a:r>
              <a:rPr lang="en-US" sz="1400" dirty="0" err="1">
                <a:effectLst/>
                <a:latin typeface="Times New Roman" panose="02020603050405020304" pitchFamily="18" charset="0"/>
                <a:ea typeface="Times New Roman" panose="02020603050405020304" pitchFamily="18" charset="0"/>
              </a:rPr>
              <a:t>Bahar</a:t>
            </a:r>
            <a:r>
              <a:rPr lang="en-US" sz="1400" dirty="0">
                <a:effectLst/>
                <a:latin typeface="Times New Roman" panose="02020603050405020304" pitchFamily="18" charset="0"/>
                <a:ea typeface="Times New Roman" panose="02020603050405020304" pitchFamily="18" charset="0"/>
              </a:rPr>
              <a:t>, “A New Data Glove Approach for Malaysian Sign Language Detection,” in </a:t>
            </a:r>
            <a:r>
              <a:rPr lang="en-US" sz="1400" i="1" dirty="0">
                <a:effectLst/>
                <a:latin typeface="Times New Roman" panose="02020603050405020304" pitchFamily="18" charset="0"/>
                <a:ea typeface="Times New Roman" panose="02020603050405020304" pitchFamily="18" charset="0"/>
              </a:rPr>
              <a:t>Procedia Computer Science</a:t>
            </a:r>
            <a:r>
              <a:rPr lang="en-US" sz="1400" dirty="0">
                <a:effectLst/>
                <a:latin typeface="Times New Roman" panose="02020603050405020304" pitchFamily="18" charset="0"/>
                <a:ea typeface="Times New Roman" panose="02020603050405020304" pitchFamily="18" charset="0"/>
              </a:rPr>
              <a:t>, Elsevier B.V., 2015, pp. 60–67.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10.1016/j.procs.2015.12.276.</a:t>
            </a:r>
            <a:endParaRPr lang="en-IN" sz="12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400" dirty="0">
                <a:effectLst/>
                <a:latin typeface="Times New Roman" panose="02020603050405020304" pitchFamily="18" charset="0"/>
                <a:ea typeface="Times New Roman" panose="02020603050405020304" pitchFamily="18" charset="0"/>
              </a:rPr>
              <a:t>[6]	J. </a:t>
            </a:r>
            <a:r>
              <a:rPr lang="en-US" sz="1400" dirty="0" err="1">
                <a:effectLst/>
                <a:latin typeface="Times New Roman" panose="02020603050405020304" pitchFamily="18" charset="0"/>
                <a:ea typeface="Times New Roman" panose="02020603050405020304" pitchFamily="18" charset="0"/>
              </a:rPr>
              <a:t>Waykule</a:t>
            </a:r>
            <a:r>
              <a:rPr lang="en-US" sz="1400" dirty="0">
                <a:effectLst/>
                <a:latin typeface="Times New Roman" panose="02020603050405020304" pitchFamily="18" charset="0"/>
                <a:ea typeface="Times New Roman" panose="02020603050405020304" pitchFamily="18" charset="0"/>
              </a:rPr>
              <a:t>, Y. Jhunjhunwala, P. Shah, P. Patil, and S. </a:t>
            </a:r>
            <a:r>
              <a:rPr lang="en-US" sz="1400" dirty="0" err="1">
                <a:effectLst/>
                <a:latin typeface="Times New Roman" panose="02020603050405020304" pitchFamily="18" charset="0"/>
                <a:ea typeface="Times New Roman" panose="02020603050405020304" pitchFamily="18" charset="0"/>
              </a:rPr>
              <a:t>Sushila</a:t>
            </a:r>
            <a:r>
              <a:rPr lang="en-US" sz="1400" dirty="0">
                <a:effectLst/>
                <a:latin typeface="Times New Roman" panose="02020603050405020304" pitchFamily="18" charset="0"/>
                <a:ea typeface="Times New Roman" panose="02020603050405020304" pitchFamily="18" charset="0"/>
              </a:rPr>
              <a:t>, “SIGN LANGUAGE TO SPEECH CONVERSION USING ARDUINO,” 2017.</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231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DD1AA-57DE-405C-B6E4-699A1DBECC8E}"/>
              </a:ext>
            </a:extLst>
          </p:cNvPr>
          <p:cNvSpPr txBox="1"/>
          <p:nvPr/>
        </p:nvSpPr>
        <p:spPr>
          <a:xfrm>
            <a:off x="62144" y="2705725"/>
            <a:ext cx="12192000" cy="1446550"/>
          </a:xfrm>
          <a:prstGeom prst="rect">
            <a:avLst/>
          </a:prstGeom>
          <a:noFill/>
        </p:spPr>
        <p:txBody>
          <a:bodyPr wrap="square">
            <a:spAutoFit/>
          </a:bodyPr>
          <a:lstStyle/>
          <a:p>
            <a:pPr algn="ctr"/>
            <a:r>
              <a:rPr lang="en" sz="8800" b="1" dirty="0">
                <a:latin typeface="Times New Roman" panose="02020603050405020304" pitchFamily="18" charset="0"/>
                <a:cs typeface="Times New Roman" panose="02020603050405020304" pitchFamily="18" charset="0"/>
              </a:rPr>
              <a:t>Thank You !</a:t>
            </a:r>
            <a:endParaRPr lang="en-IN" sz="8800" dirty="0"/>
          </a:p>
        </p:txBody>
      </p:sp>
    </p:spTree>
    <p:extLst>
      <p:ext uri="{BB962C8B-B14F-4D97-AF65-F5344CB8AC3E}">
        <p14:creationId xmlns:p14="http://schemas.microsoft.com/office/powerpoint/2010/main" val="354958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29869-E1E0-4F77-91E1-1DA43F92B799}"/>
              </a:ext>
            </a:extLst>
          </p:cNvPr>
          <p:cNvSpPr txBox="1"/>
          <p:nvPr/>
        </p:nvSpPr>
        <p:spPr>
          <a:xfrm>
            <a:off x="0" y="275208"/>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Table of Content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834F8E-0813-4C05-8218-B7CFB392A265}"/>
              </a:ext>
            </a:extLst>
          </p:cNvPr>
          <p:cNvSpPr txBox="1"/>
          <p:nvPr/>
        </p:nvSpPr>
        <p:spPr>
          <a:xfrm>
            <a:off x="2175030" y="958788"/>
            <a:ext cx="8673483" cy="74328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Motivation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Materials Required</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Block Diagram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Algorithm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Circuit Diagram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Working Model of Glove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Result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Scope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0608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E409DF-6C43-4953-96FE-E330CE56ABA9}"/>
              </a:ext>
            </a:extLst>
          </p:cNvPr>
          <p:cNvSpPr txBox="1"/>
          <p:nvPr/>
        </p:nvSpPr>
        <p:spPr>
          <a:xfrm>
            <a:off x="0" y="497150"/>
            <a:ext cx="12191999" cy="738664"/>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Introduction</a:t>
            </a:r>
            <a:endParaRPr lang="en-US" b="1" i="0" dirty="0">
              <a:effectLst/>
              <a:latin typeface="Times New Roman" panose="02020603050405020304" pitchFamily="18" charset="0"/>
              <a:cs typeface="Times New Roman" panose="02020603050405020304" pitchFamily="18" charset="0"/>
            </a:endParaRPr>
          </a:p>
          <a:p>
            <a:pPr algn="ctr"/>
            <a:endParaRPr lang="en-US" b="1" i="0" dirty="0">
              <a:solidFill>
                <a:srgbClr val="2C2F34"/>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D21EC-3918-BB8F-05DA-0F16F37BE39B}"/>
              </a:ext>
            </a:extLst>
          </p:cNvPr>
          <p:cNvSpPr txBox="1"/>
          <p:nvPr/>
        </p:nvSpPr>
        <p:spPr>
          <a:xfrm>
            <a:off x="1464816" y="1431148"/>
            <a:ext cx="9729926" cy="2535566"/>
          </a:xfrm>
          <a:prstGeom prst="rect">
            <a:avLst/>
          </a:prstGeom>
          <a:noFill/>
        </p:spPr>
        <p:txBody>
          <a:bodyPr wrap="square" rtlCol="0">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Communication is vital for effective interaction and collaboration, enabling the sharing of ideas, thoughts, and information. It's the bedrock of relationships, fostering trust and understanding. However, mute individuals face challenges in traditional communication methods. Smart hand gloves, equipped with sensors, enable real-time gesture interpretation, converting it into audible speech via text-to-speech technology. They empower mute individuals, facilitating better engagement and independence in various aspects of life, including education and work.</a:t>
            </a:r>
          </a:p>
        </p:txBody>
      </p:sp>
    </p:spTree>
    <p:extLst>
      <p:ext uri="{BB962C8B-B14F-4D97-AF65-F5344CB8AC3E}">
        <p14:creationId xmlns:p14="http://schemas.microsoft.com/office/powerpoint/2010/main" val="63991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8CBB1-148C-48E4-8F64-B86AD247FA68}"/>
              </a:ext>
            </a:extLst>
          </p:cNvPr>
          <p:cNvSpPr txBox="1"/>
          <p:nvPr/>
        </p:nvSpPr>
        <p:spPr>
          <a:xfrm>
            <a:off x="0" y="257452"/>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Aim</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AD8146-3838-CDE6-7128-F9C0A8D389A5}"/>
              </a:ext>
            </a:extLst>
          </p:cNvPr>
          <p:cNvSpPr txBox="1"/>
          <p:nvPr/>
        </p:nvSpPr>
        <p:spPr>
          <a:xfrm>
            <a:off x="1464816" y="1431148"/>
            <a:ext cx="9729926" cy="1289071"/>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To develop a smart speaking glove for speech-impaired people using flex sensor, ESP32, Accelerometer and gyroscope sensor, which sense different sign language gestures for communication assistance.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0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8CBB1-148C-48E4-8F64-B86AD247FA68}"/>
              </a:ext>
            </a:extLst>
          </p:cNvPr>
          <p:cNvSpPr txBox="1"/>
          <p:nvPr/>
        </p:nvSpPr>
        <p:spPr>
          <a:xfrm>
            <a:off x="0" y="257452"/>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AD8146-3838-CDE6-7128-F9C0A8D389A5}"/>
              </a:ext>
            </a:extLst>
          </p:cNvPr>
          <p:cNvSpPr txBox="1"/>
          <p:nvPr/>
        </p:nvSpPr>
        <p:spPr>
          <a:xfrm>
            <a:off x="1003178" y="1156494"/>
            <a:ext cx="10638407" cy="5444054"/>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facilitate communication, the speech-impaired smart speaking glove integrates a Flex sensor, ESP32, Accelerometer, and gyroscope sensor, aiming to aid individuals with speech impairments.</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ensure communication accessibility, the glove employs technology to interpret hand motions or movements into spoken words, granting speech-impaired individuals an alternative means of expression.</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promote mobility and accessibility, the glove is designed to be wearable and portable, enabling users to carry it conveniently and use it in various environments. </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foster self-reliance and empowerment, the smart speaking glove provides speech-impaired individuals with an independent method of communication, enhancing their ability to interact with others and signal for assistance when needed</a:t>
            </a:r>
          </a:p>
          <a:p>
            <a:pPr marL="342900" lvl="0" indent="-342900" algn="just">
              <a:lnSpc>
                <a:spcPct val="15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To reduce the problem of miscommunication between the normal people and the speech impaired people.</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develop a user friendly reliable automatic gesture recognition system that recognizes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hand gestures made by the speech impaired people.</a:t>
            </a:r>
          </a:p>
          <a:p>
            <a:pPr marL="342900" lvl="0" indent="-342900" algn="just">
              <a:lnSpc>
                <a:spcPct val="150000"/>
              </a:lnSpc>
              <a:buFont typeface="Symbol" panose="05050102010706020507" pitchFamily="18" charset="2"/>
              <a:buChar cha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80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82675"/>
            <a:ext cx="12192000" cy="742235"/>
          </a:xfrm>
        </p:spPr>
        <p:txBody>
          <a:bodyPr/>
          <a:lstStyle/>
          <a:p>
            <a:pPr algn="ctr"/>
            <a:r>
              <a:rPr lang="en-US" sz="2400" b="1" dirty="0">
                <a:latin typeface="Cambria" pitchFamily="18" charset="0"/>
                <a:ea typeface="Cambria" pitchFamily="18" charset="0"/>
              </a:rPr>
              <a:t>Motivation</a:t>
            </a:r>
          </a:p>
        </p:txBody>
      </p:sp>
      <p:sp>
        <p:nvSpPr>
          <p:cNvPr id="3" name="Content Placeholder 2"/>
          <p:cNvSpPr>
            <a:spLocks noGrp="1"/>
          </p:cNvSpPr>
          <p:nvPr>
            <p:ph idx="1"/>
          </p:nvPr>
        </p:nvSpPr>
        <p:spPr>
          <a:xfrm>
            <a:off x="1417468" y="924910"/>
            <a:ext cx="10184524" cy="5361532"/>
          </a:xfrm>
        </p:spPr>
        <p:txBody>
          <a:bodyPr>
            <a:normAutofit/>
          </a:bodyPr>
          <a:lstStyle/>
          <a:p>
            <a:pPr algn="just">
              <a:lnSpc>
                <a:spcPct val="150000"/>
              </a:lnSpc>
              <a:buNone/>
            </a:pPr>
            <a:r>
              <a:rPr lang="en-US" dirty="0">
                <a:latin typeface="Times New Roman" pitchFamily="18" charset="0"/>
                <a:cs typeface="Times New Roman" pitchFamily="18" charset="0"/>
              </a:rPr>
              <a:t>There are several motivations for developing sign language to speech conversion smart gloves using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a:t>
            </a:r>
          </a:p>
          <a:p>
            <a:pPr algn="just">
              <a:lnSpc>
                <a:spcPct val="150000"/>
              </a:lnSpc>
              <a:buFont typeface="Arial" panose="020B0604020202020204" pitchFamily="34" charset="0"/>
              <a:buChar char="•"/>
            </a:pPr>
            <a:r>
              <a:rPr lang="en-US" b="1" dirty="0">
                <a:latin typeface="Times New Roman" pitchFamily="18" charset="0"/>
                <a:cs typeface="Times New Roman" pitchFamily="18" charset="0"/>
              </a:rPr>
              <a:t>Accessibility: </a:t>
            </a:r>
            <a:r>
              <a:rPr lang="en-US" dirty="0">
                <a:latin typeface="Times New Roman" pitchFamily="18" charset="0"/>
                <a:cs typeface="Times New Roman" pitchFamily="18" charset="0"/>
              </a:rPr>
              <a:t>These gloves can bridge the communication gap between hearing-impaired individuals who use sign language and those who do not understand sign language. It promotes inclusivity and enables seamless communication in various settings.</a:t>
            </a:r>
          </a:p>
          <a:p>
            <a:pPr algn="just">
              <a:lnSpc>
                <a:spcPct val="150000"/>
              </a:lnSpc>
              <a:buFont typeface="Arial" panose="020B0604020202020204" pitchFamily="34" charset="0"/>
              <a:buChar char="•"/>
            </a:pPr>
            <a:r>
              <a:rPr lang="en-US" b="1" dirty="0">
                <a:latin typeface="Times New Roman" pitchFamily="18" charset="0"/>
                <a:cs typeface="Times New Roman" pitchFamily="18" charset="0"/>
              </a:rPr>
              <a:t>Independence: </a:t>
            </a:r>
            <a:r>
              <a:rPr lang="en-US" dirty="0">
                <a:latin typeface="Times New Roman" pitchFamily="18" charset="0"/>
                <a:cs typeface="Times New Roman" pitchFamily="18" charset="0"/>
              </a:rPr>
              <a:t>Users can communicate more independently without relying on interpreters or third parties, empowering them to express themselves in real-time situations such as meetings, classrooms, or public interactions.</a:t>
            </a:r>
          </a:p>
          <a:p>
            <a:pPr algn="just">
              <a:lnSpc>
                <a:spcPct val="150000"/>
              </a:lnSpc>
              <a:buFont typeface="Arial" panose="020B0604020202020204" pitchFamily="34" charset="0"/>
              <a:buChar char="•"/>
            </a:pPr>
            <a:r>
              <a:rPr lang="en-US" b="1" dirty="0">
                <a:latin typeface="Times New Roman" pitchFamily="18" charset="0"/>
                <a:cs typeface="Times New Roman" pitchFamily="18" charset="0"/>
              </a:rPr>
              <a:t>Education and Learning: </a:t>
            </a:r>
            <a:r>
              <a:rPr lang="en-US" dirty="0">
                <a:latin typeface="Times New Roman" pitchFamily="18" charset="0"/>
                <a:cs typeface="Times New Roman" pitchFamily="18" charset="0"/>
              </a:rPr>
              <a:t>It can be a valuable tool for teaching sign language and promoting understanding and acceptance of different communication methods.</a:t>
            </a:r>
          </a:p>
          <a:p>
            <a:pPr algn="just">
              <a:lnSpc>
                <a:spcPct val="150000"/>
              </a:lnSpc>
              <a:buFont typeface="Arial" panose="020B0604020202020204" pitchFamily="34" charset="0"/>
              <a:buChar char="•"/>
            </a:pPr>
            <a:r>
              <a:rPr lang="en-US" b="1" dirty="0">
                <a:latin typeface="Times New Roman" pitchFamily="18" charset="0"/>
                <a:cs typeface="Times New Roman" pitchFamily="18" charset="0"/>
              </a:rPr>
              <a:t>Technological Advancement: </a:t>
            </a:r>
            <a:r>
              <a:rPr lang="en-US" dirty="0">
                <a:latin typeface="Times New Roman" pitchFamily="18" charset="0"/>
                <a:cs typeface="Times New Roman" pitchFamily="18" charset="0"/>
              </a:rPr>
              <a:t>Developing such innovative solutions pushes the boundaries of IoT applications and showcases the potential of technology to improve quality of life and promote inclusivity.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FD067-B099-475B-A286-9EB53888D136}"/>
              </a:ext>
            </a:extLst>
          </p:cNvPr>
          <p:cNvSpPr txBox="1"/>
          <p:nvPr/>
        </p:nvSpPr>
        <p:spPr>
          <a:xfrm>
            <a:off x="0" y="257452"/>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Materials Required</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D4F9A8-A131-485D-B229-A14F20408C34}"/>
              </a:ext>
            </a:extLst>
          </p:cNvPr>
          <p:cNvSpPr txBox="1"/>
          <p:nvPr/>
        </p:nvSpPr>
        <p:spPr>
          <a:xfrm>
            <a:off x="1199965" y="972720"/>
            <a:ext cx="10644327" cy="561949"/>
          </a:xfrm>
          <a:prstGeom prst="rect">
            <a:avLst/>
          </a:prstGeom>
          <a:noFill/>
        </p:spPr>
        <p:txBody>
          <a:bodyPr wrap="square" rtlCol="0">
            <a:spAutoFit/>
          </a:bodyPr>
          <a:lstStyle/>
          <a:p>
            <a:pPr marL="342900" indent="-342900">
              <a:lnSpc>
                <a:spcPct val="20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26114-1DD5-4D43-80E0-2499A25E8578}"/>
              </a:ext>
            </a:extLst>
          </p:cNvPr>
          <p:cNvSpPr txBox="1"/>
          <p:nvPr/>
        </p:nvSpPr>
        <p:spPr>
          <a:xfrm>
            <a:off x="2201662" y="1411550"/>
            <a:ext cx="6409677" cy="4610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ESP32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Flex Sensor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Accelerometer and Gyroscope Sensor </a:t>
            </a:r>
            <a:r>
              <a:rPr lang="en-IN" dirty="0">
                <a:effectLst/>
                <a:latin typeface="Times New Roman" panose="02020603050405020304" pitchFamily="18" charset="0"/>
                <a:ea typeface="Calibri" panose="020F0502020204030204" pitchFamily="34" charset="0"/>
                <a:cs typeface="Times New Roman" panose="02020603050405020304" pitchFamily="18" charset="0"/>
              </a:rPr>
              <a:t>(MPU6050)</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Voltage Regulator (AMS1117 3.3V)</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Diode (1N4007)</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Resistor (10K Ohm, 220 Ohm)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Capacitor (0.1µF, 0.3µF, 100µF, 10µF)</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 Button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(9V)</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07193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4E67BC-BD9E-4CEF-B376-B9954FF91FA6}"/>
              </a:ext>
            </a:extLst>
          </p:cNvPr>
          <p:cNvSpPr txBox="1"/>
          <p:nvPr/>
        </p:nvSpPr>
        <p:spPr>
          <a:xfrm>
            <a:off x="0" y="332472"/>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Block </a:t>
            </a:r>
            <a:r>
              <a:rPr lang="en-US" sz="2400" b="1" dirty="0" err="1">
                <a:latin typeface="Times New Roman" panose="02020603050405020304" pitchFamily="18" charset="0"/>
                <a:cs typeface="Times New Roman" panose="02020603050405020304" pitchFamily="18" charset="0"/>
              </a:rPr>
              <a:t>Daigram</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4A768A-1049-456C-892F-514F729CB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546" y="1182743"/>
            <a:ext cx="5048857" cy="4881120"/>
          </a:xfrm>
          <a:prstGeom prst="rect">
            <a:avLst/>
          </a:prstGeom>
          <a:ln>
            <a:solidFill>
              <a:schemeClr val="tx1"/>
            </a:solidFill>
          </a:ln>
        </p:spPr>
      </p:pic>
    </p:spTree>
    <p:extLst>
      <p:ext uri="{BB962C8B-B14F-4D97-AF65-F5344CB8AC3E}">
        <p14:creationId xmlns:p14="http://schemas.microsoft.com/office/powerpoint/2010/main" val="115787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23C09A-2FCF-4C2C-9E03-0DACABD433E5}"/>
              </a:ext>
            </a:extLst>
          </p:cNvPr>
          <p:cNvSpPr txBox="1"/>
          <p:nvPr/>
        </p:nvSpPr>
        <p:spPr>
          <a:xfrm>
            <a:off x="1" y="79899"/>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Algorithm</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2BF6B0-68D3-480D-9A14-3C406F796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338" y="696542"/>
            <a:ext cx="4403324" cy="5854947"/>
          </a:xfrm>
          <a:prstGeom prst="rect">
            <a:avLst/>
          </a:prstGeom>
          <a:ln>
            <a:solidFill>
              <a:schemeClr val="tx1"/>
            </a:solidFill>
          </a:ln>
        </p:spPr>
      </p:pic>
    </p:spTree>
    <p:extLst>
      <p:ext uri="{BB962C8B-B14F-4D97-AF65-F5344CB8AC3E}">
        <p14:creationId xmlns:p14="http://schemas.microsoft.com/office/powerpoint/2010/main" val="24934753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321</TotalTime>
  <Words>1391</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vt:lpstr>
      <vt:lpstr>Century Gothic</vt:lpstr>
      <vt:lpstr>Symbol</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Motivation</vt:lpstr>
      <vt:lpstr>PowerPoint Presentation</vt:lpstr>
      <vt:lpstr>PowerPoint Presentation</vt:lpstr>
      <vt:lpstr>PowerPoint Presentation</vt:lpstr>
      <vt:lpstr>PowerPoint Presentation</vt:lpstr>
      <vt:lpstr>PowerPoint Presentation</vt:lpstr>
      <vt:lpstr>Working</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Shriyansh Thote</dc:creator>
  <cp:lastModifiedBy>Shriyansh Thote</cp:lastModifiedBy>
  <cp:revision>66</cp:revision>
  <dcterms:created xsi:type="dcterms:W3CDTF">2024-01-21T16:55:32Z</dcterms:created>
  <dcterms:modified xsi:type="dcterms:W3CDTF">2024-04-21T17:30:49Z</dcterms:modified>
</cp:coreProperties>
</file>