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333D-97A3-9841-8A6E-A1F17419EE3F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1CFC-180C-7D48-A19B-F8F5BEC55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the basic exception safety guarantee, if the insertion fails, </a:t>
            </a:r>
            <a:r>
              <a:rPr lang="en-US" dirty="0" err="1" smtClean="0"/>
              <a:t>v</a:t>
            </a:r>
            <a:r>
              <a:rPr lang="en-US" dirty="0" smtClean="0"/>
              <a:t> may or may not contain </a:t>
            </a:r>
            <a:r>
              <a:rPr lang="en-US" dirty="0" err="1" smtClean="0"/>
              <a:t>x</a:t>
            </a:r>
            <a:r>
              <a:rPr lang="en-US" dirty="0" smtClean="0"/>
              <a:t>, but at least it will remain in a consistent state.</a:t>
            </a:r>
          </a:p>
          <a:p>
            <a:r>
              <a:rPr lang="en-US" dirty="0" smtClean="0"/>
              <a:t>If the vector makes only the minimal guarantee, it’s possible that the vector may be invalid.  For instance, perhaps the size field of </a:t>
            </a:r>
            <a:r>
              <a:rPr lang="en-US" dirty="0" err="1" smtClean="0"/>
              <a:t>v</a:t>
            </a:r>
            <a:r>
              <a:rPr lang="en-US" dirty="0" smtClean="0"/>
              <a:t> was incremented but </a:t>
            </a:r>
            <a:r>
              <a:rPr lang="en-US" dirty="0" err="1" smtClean="0"/>
              <a:t>x</a:t>
            </a:r>
            <a:r>
              <a:rPr lang="en-US" dirty="0" smtClean="0"/>
              <a:t> wasn’t inserted, making the state inconsistent.</a:t>
            </a:r>
          </a:p>
          <a:p>
            <a:r>
              <a:rPr lang="en-US" dirty="0" smtClean="0"/>
              <a:t>With no guarantee, the program may crash.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(default, non-default, copy) should provide basic (no leaks) safety.</a:t>
            </a:r>
          </a:p>
          <a:p>
            <a:endParaRPr lang="en-US" dirty="0" smtClean="0"/>
          </a:p>
          <a:p>
            <a:r>
              <a:rPr lang="en-US" dirty="0" smtClean="0"/>
              <a:t>Copy assignment (operator=) should provide “no change” guarantee</a:t>
            </a:r>
          </a:p>
          <a:p>
            <a:endParaRPr lang="en-US" dirty="0" smtClean="0"/>
          </a:p>
          <a:p>
            <a:r>
              <a:rPr lang="en-US" dirty="0" smtClean="0"/>
              <a:t>Deconstructor should never throw.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C++ “urban legends”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Interactions between templates and exceptions are not well understood</a:t>
            </a:r>
          </a:p>
          <a:p>
            <a:pPr lvl="1"/>
            <a:r>
              <a:rPr lang="en-US" dirty="0" smtClean="0"/>
              <a:t>Answer:  As many of you know, </a:t>
            </a:r>
            <a:r>
              <a:rPr lang="en-US" dirty="0" err="1" smtClean="0"/>
              <a:t>g</a:t>
            </a:r>
            <a:r>
              <a:rPr lang="en-US" dirty="0" smtClean="0"/>
              <a:t>++ and templates aren’t the best of friends but once you have template specializations, they are like any other function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exceptions will “slow code down”</a:t>
            </a:r>
          </a:p>
          <a:p>
            <a:pPr lvl="1"/>
            <a:r>
              <a:rPr lang="en-US" dirty="0" smtClean="0"/>
              <a:t>Answer:  Given the special stack, if no exceptions are thrown, code runs as fast as if there were no error checking.</a:t>
            </a:r>
          </a:p>
          <a:p>
            <a:pPr lvl="1"/>
            <a:r>
              <a:rPr lang="en-US" dirty="0" smtClean="0"/>
              <a:t>Throwing exceptions has the same overhead as calling a function.</a:t>
            </a:r>
          </a:p>
          <a:p>
            <a:pPr lvl="1"/>
            <a:r>
              <a:rPr lang="en-US" dirty="0" smtClean="0"/>
              <a:t>Further, the structure of try/catch blocks leads to compiler optimization that is not possible with if/then blocks (or similar), speeding up this slightly.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Abrahams handout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Discussion of all of these guarantees, and how to test for them.</a:t>
            </a:r>
          </a:p>
          <a:p>
            <a:endParaRPr lang="en-US" dirty="0" smtClean="0"/>
          </a:p>
          <a:p>
            <a:r>
              <a:rPr lang="en-US" dirty="0" smtClean="0"/>
              <a:t>In general, we want the strongest guarantee that makes sense for our classes.</a:t>
            </a:r>
          </a:p>
          <a:p>
            <a:endParaRPr lang="en-US" dirty="0" smtClean="0"/>
          </a:p>
          <a:p>
            <a:r>
              <a:rPr lang="en-US" dirty="0" smtClean="0"/>
              <a:t>This is often a design/engineering decision, as the language has subtleties that make it hard to get around the golden rules (and others).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code below do?  Where can things go wrong?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C : public A {</a:t>
            </a:r>
          </a:p>
          <a:p>
            <a:pPr>
              <a:buNone/>
            </a:pPr>
            <a:r>
              <a:rPr lang="en-US" dirty="0" smtClean="0"/>
              <a:t>       B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line of code: </a:t>
            </a:r>
          </a:p>
          <a:p>
            <a:pPr lvl="1"/>
            <a:r>
              <a:rPr lang="en-US" dirty="0" smtClean="0"/>
              <a:t>{parrot </a:t>
            </a:r>
            <a:r>
              <a:rPr lang="en-US" dirty="0" err="1" smtClean="0"/>
              <a:t>p</a:t>
            </a:r>
            <a:r>
              <a:rPr lang="en-US" dirty="0" smtClean="0"/>
              <a:t>;}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do you think this object is born?</a:t>
            </a:r>
          </a:p>
          <a:p>
            <a:endParaRPr lang="en-US" dirty="0" smtClean="0"/>
          </a:p>
          <a:p>
            <a:r>
              <a:rPr lang="en-US" dirty="0" smtClean="0"/>
              <a:t>When exactly does this object die?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Throwing exceptions in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constructor fails, an object never existed</a:t>
            </a:r>
          </a:p>
          <a:p>
            <a:endParaRPr lang="en-US" dirty="0" smtClean="0"/>
          </a:p>
          <a:p>
            <a:r>
              <a:rPr lang="en-US" dirty="0" smtClean="0"/>
              <a:t>If there is no object, no </a:t>
            </a:r>
            <a:r>
              <a:rPr lang="en-US" dirty="0" err="1" smtClean="0"/>
              <a:t>deconstructor</a:t>
            </a:r>
            <a:r>
              <a:rPr lang="en-US" dirty="0" smtClean="0"/>
              <a:t> runs.  This makes absorbing exceptions interesting.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C++ standard, if the handler does not exit by throwing an exception (a throw statement), and control reaches the end of a block, the exception is “</a:t>
            </a:r>
            <a:r>
              <a:rPr lang="en-US" dirty="0" err="1" smtClean="0"/>
              <a:t>rethrown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This implies that a constructor ** must ** emit some exception, either the same one or a different one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Sutter seems to have a “love/hate” relationship with exceptions, but.. </a:t>
            </a:r>
          </a:p>
          <a:p>
            <a:r>
              <a:rPr lang="en-US" dirty="0"/>
              <a:t>T</a:t>
            </a:r>
            <a:r>
              <a:rPr lang="en-US" dirty="0" smtClean="0"/>
              <a:t>he prevailing opinion is exceptions are the preferred way for constructors and overloaded operators to deal with serious errors in a unified manner.</a:t>
            </a:r>
          </a:p>
          <a:p>
            <a:pPr lvl="1"/>
            <a:r>
              <a:rPr lang="en-US" dirty="0" smtClean="0"/>
              <a:t>Failed constructors = non-objects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errors in low-level functions should not handle it themselves, but rather notify the caller</a:t>
            </a:r>
          </a:p>
          <a:p>
            <a:endParaRPr lang="en-US" dirty="0" smtClean="0"/>
          </a:p>
          <a:p>
            <a:r>
              <a:rPr lang="en-US" dirty="0" smtClean="0"/>
              <a:t>This is accomplished in C++ by “throwing” exceptions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Moral #1 on page 121:</a:t>
            </a:r>
          </a:p>
          <a:p>
            <a:pPr lvl="1"/>
            <a:r>
              <a:rPr lang="en-US" dirty="0" smtClean="0"/>
              <a:t>“… the only (repeat only) possible use for a constructor function try block is to translate an exception thrown from a base class or member object”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Deconstructor try blocks are useless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try blocks useless in </a:t>
            </a:r>
            <a:r>
              <a:rPr lang="en-US" dirty="0" err="1" smtClean="0"/>
              <a:t>deconstructors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Deconstructors</a:t>
            </a:r>
            <a:r>
              <a:rPr lang="en-US" dirty="0" smtClean="0"/>
              <a:t> must never be allowed to emit an exception.</a:t>
            </a:r>
          </a:p>
          <a:p>
            <a:endParaRPr lang="en-US" dirty="0" smtClean="0"/>
          </a:p>
          <a:p>
            <a:r>
              <a:rPr lang="en-US" dirty="0" smtClean="0"/>
              <a:t>If it does, it can cause a bunch of (pretty) bad things to happen (see page 122) so we’ll stay away from them</a:t>
            </a:r>
          </a:p>
          <a:p>
            <a:endParaRPr lang="en-US" dirty="0" smtClean="0"/>
          </a:p>
          <a:p>
            <a:r>
              <a:rPr lang="en-US" dirty="0" smtClean="0"/>
              <a:t>Short version:  Don’t throw in </a:t>
            </a:r>
            <a:r>
              <a:rPr lang="en-US" dirty="0" err="1" smtClean="0"/>
              <a:t>deconstructors</a:t>
            </a:r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ensure </a:t>
            </a:r>
            <a:r>
              <a:rPr lang="en-US" dirty="0" err="1" smtClean="0"/>
              <a:t>deconstructors</a:t>
            </a:r>
            <a:r>
              <a:rPr lang="en-US" dirty="0" smtClean="0"/>
              <a:t> don’t throw, make sure you catch any exceptions like this: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T::close</a:t>
            </a:r>
            <a:r>
              <a:rPr lang="en-US" dirty="0" smtClean="0"/>
              <a:t>();  // can throw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T::~T() {</a:t>
            </a:r>
          </a:p>
          <a:p>
            <a:pPr>
              <a:buNone/>
            </a:pPr>
            <a:r>
              <a:rPr lang="en-US" dirty="0" smtClean="0"/>
              <a:t>	try {</a:t>
            </a:r>
          </a:p>
          <a:p>
            <a:pPr>
              <a:buNone/>
            </a:pPr>
            <a:r>
              <a:rPr lang="en-US" dirty="0" smtClean="0"/>
              <a:t>			close();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catch ()  {}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“It’s pretty near impossible to write robust code in modern C++ without knowing about exception safety issues.  Period.”</a:t>
            </a:r>
          </a:p>
          <a:p>
            <a:pPr lvl="1"/>
            <a:r>
              <a:rPr lang="en-US" dirty="0" smtClean="0"/>
              <a:t>Herb Sutter, More exceptional C++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Nitty</a:t>
            </a:r>
            <a:r>
              <a:rPr lang="en-US" dirty="0" smtClean="0"/>
              <a:t> gritty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are passed using objects</a:t>
            </a:r>
          </a:p>
          <a:p>
            <a:endParaRPr lang="en-US" dirty="0" smtClean="0"/>
          </a:p>
          <a:p>
            <a:r>
              <a:rPr lang="en-US" dirty="0" smtClean="0"/>
              <a:t>These objects are allocated on a special stack and stick around until their handler (catch block) terminates.</a:t>
            </a:r>
          </a:p>
          <a:p>
            <a:endParaRPr lang="en-US" dirty="0" smtClean="0"/>
          </a:p>
          <a:p>
            <a:r>
              <a:rPr lang="en-US" dirty="0" smtClean="0"/>
              <a:t>As a rule, pass exceptions by reference:</a:t>
            </a:r>
          </a:p>
          <a:p>
            <a:pPr lvl="1"/>
            <a:r>
              <a:rPr lang="en-US" dirty="0" smtClean="0"/>
              <a:t>Catch (</a:t>
            </a:r>
            <a:r>
              <a:rPr lang="en-US" dirty="0" err="1" smtClean="0"/>
              <a:t>MyException</a:t>
            </a:r>
            <a:r>
              <a:rPr lang="en-US" dirty="0" smtClean="0"/>
              <a:t> &amp;)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this piece of code correct C++?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 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doAlloc(blah</a:t>
            </a:r>
            <a:r>
              <a:rPr lang="en-US" dirty="0" smtClean="0"/>
              <a:t>);  // will throw</a:t>
            </a:r>
          </a:p>
          <a:p>
            <a:pPr>
              <a:buNone/>
            </a:pPr>
            <a:r>
              <a:rPr lang="en-US" dirty="0" smtClean="0"/>
              <a:t>    catch (</a:t>
            </a:r>
            <a:r>
              <a:rPr lang="en-US" dirty="0" err="1" smtClean="0"/>
              <a:t>myException</a:t>
            </a:r>
            <a:r>
              <a:rPr lang="en-US" dirty="0" smtClean="0"/>
              <a:t> &amp;)</a:t>
            </a:r>
          </a:p>
          <a:p>
            <a:pPr>
              <a:buNone/>
            </a:pPr>
            <a:r>
              <a:rPr lang="en-US" dirty="0" smtClean="0"/>
              <a:t>		     </a:t>
            </a:r>
            <a:r>
              <a:rPr lang="en-US" dirty="0" err="1" smtClean="0"/>
              <a:t>cout</a:t>
            </a:r>
            <a:r>
              <a:rPr lang="en-US" dirty="0" smtClean="0"/>
              <a:t> &lt;&lt; “blah blah”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said to be “exception-safe” if run-time failures will not produce ill-effects (memory leaks, garbled data, etc.)</a:t>
            </a:r>
          </a:p>
          <a:p>
            <a:endParaRPr lang="en-US" dirty="0" smtClean="0"/>
          </a:p>
          <a:p>
            <a:r>
              <a:rPr lang="en-US" dirty="0" smtClean="0"/>
              <a:t>As discussed</a:t>
            </a:r>
            <a:r>
              <a:rPr lang="en-US" dirty="0" smtClean="0"/>
              <a:t> previously, </a:t>
            </a:r>
            <a:r>
              <a:rPr lang="en-US" dirty="0" smtClean="0"/>
              <a:t>errors are handled in C++ with try/catch blocks and thrown exceptions.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levels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 throw guarantee”</a:t>
            </a:r>
          </a:p>
          <a:p>
            <a:pPr lvl="1"/>
            <a:r>
              <a:rPr lang="en-US" dirty="0" smtClean="0"/>
              <a:t>Operations are guaranteed to succeed, even in exceptional situations</a:t>
            </a:r>
          </a:p>
          <a:p>
            <a:pPr lvl="1"/>
            <a:r>
              <a:rPr lang="en-US" dirty="0" smtClean="0"/>
              <a:t>Will not throw an exception further up in the code</a:t>
            </a:r>
          </a:p>
          <a:p>
            <a:r>
              <a:rPr lang="en-US" dirty="0" smtClean="0"/>
              <a:t>“no change guarantee”</a:t>
            </a:r>
          </a:p>
          <a:p>
            <a:pPr lvl="1"/>
            <a:r>
              <a:rPr lang="en-US" dirty="0" smtClean="0"/>
              <a:t>Operations fail, but such operations have no side effects on other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exception safety</a:t>
            </a:r>
          </a:p>
          <a:p>
            <a:pPr lvl="1"/>
            <a:r>
              <a:rPr lang="en-US" dirty="0" smtClean="0"/>
              <a:t>Some side effects, but stored data will contain valid values even if data is different than before the exception.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No-leak guarantee</a:t>
            </a:r>
          </a:p>
          <a:p>
            <a:pPr lvl="1"/>
            <a:r>
              <a:rPr lang="en-US" dirty="0" smtClean="0"/>
              <a:t>Failed operations may store invalid </a:t>
            </a:r>
            <a:r>
              <a:rPr lang="en-US" dirty="0" err="1" smtClean="0"/>
              <a:t>daya</a:t>
            </a:r>
            <a:r>
              <a:rPr lang="en-US" dirty="0" smtClean="0"/>
              <a:t>, but no resource leak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No exception safety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adding an element to a C++ </a:t>
            </a:r>
            <a:r>
              <a:rPr lang="en-US" dirty="0" err="1" smtClean="0"/>
              <a:t>std::vector</a:t>
            </a:r>
            <a:r>
              <a:rPr lang="en-US" dirty="0" smtClean="0"/>
              <a:t> that requires new memory allocation.</a:t>
            </a:r>
          </a:p>
          <a:p>
            <a:r>
              <a:rPr lang="en-US" dirty="0" smtClean="0"/>
              <a:t>This memory allocation may fail and throw an exception.  So “no throw guarantee” is impossible.</a:t>
            </a:r>
          </a:p>
          <a:p>
            <a:r>
              <a:rPr lang="en-US" dirty="0" smtClean="0"/>
              <a:t>The vector could offer the “no change” guarantee fairly easily; in this case, the insertion succeeds or </a:t>
            </a:r>
            <a:r>
              <a:rPr lang="en-US" dirty="0" err="1" smtClean="0"/>
              <a:t>v</a:t>
            </a:r>
            <a:r>
              <a:rPr lang="en-US" dirty="0" smtClean="0"/>
              <a:t> remains unchanged.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1031</Words>
  <Application>Microsoft Macintosh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Exception safety</vt:lpstr>
      <vt:lpstr>Exceptions </vt:lpstr>
      <vt:lpstr>Why care? </vt:lpstr>
      <vt:lpstr>Nitty gritty details</vt:lpstr>
      <vt:lpstr>Pop quiz</vt:lpstr>
      <vt:lpstr>Overview</vt:lpstr>
      <vt:lpstr>Different levels exist</vt:lpstr>
      <vt:lpstr>More types</vt:lpstr>
      <vt:lpstr>An example</vt:lpstr>
      <vt:lpstr>Example (cont.)</vt:lpstr>
      <vt:lpstr>Golden rules to remember</vt:lpstr>
      <vt:lpstr>Some C++ “urban legends”</vt:lpstr>
      <vt:lpstr>More myths</vt:lpstr>
      <vt:lpstr>Abrahams handout </vt:lpstr>
      <vt:lpstr>Another pop quiz</vt:lpstr>
      <vt:lpstr>Deeper questions</vt:lpstr>
      <vt:lpstr>Throwing exceptions in constructors</vt:lpstr>
      <vt:lpstr>Details</vt:lpstr>
      <vt:lpstr>Implications </vt:lpstr>
      <vt:lpstr>Implication </vt:lpstr>
      <vt:lpstr>Why are try blocks useless in deconstructors?</vt:lpstr>
      <vt:lpstr>How?</vt:lpstr>
    </vt:vector>
  </TitlesOfParts>
  <Company>University of Notre Dame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safety</dc:title>
  <dc:creator>Scott Emrich</dc:creator>
  <cp:lastModifiedBy>Scott Emrich</cp:lastModifiedBy>
  <cp:revision>3</cp:revision>
  <dcterms:created xsi:type="dcterms:W3CDTF">2012-03-02T14:16:54Z</dcterms:created>
  <dcterms:modified xsi:type="dcterms:W3CDTF">2012-03-02T14:19:23Z</dcterms:modified>
</cp:coreProperties>
</file>