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6" d="100"/>
          <a:sy n="86" d="100"/>
        </p:scale>
        <p:origin x="-99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29AD4A-7547-D14D-BAF7-6E8B551E3889}" type="datetimeFigureOut">
              <a:rPr lang="en-US" smtClean="0"/>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9AD4A-7547-D14D-BAF7-6E8B551E3889}" type="datetimeFigureOut">
              <a:rPr lang="en-US" smtClean="0"/>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9AD4A-7547-D14D-BAF7-6E8B551E3889}" type="datetimeFigureOut">
              <a:rPr lang="en-US" smtClean="0"/>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29AD4A-7547-D14D-BAF7-6E8B551E3889}" type="datetimeFigureOut">
              <a:rPr lang="en-US" smtClean="0"/>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9AD4A-7547-D14D-BAF7-6E8B551E3889}" type="datetimeFigureOut">
              <a:rPr lang="en-US" smtClean="0"/>
              <a:t>3/2/12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29AD4A-7547-D14D-BAF7-6E8B551E3889}" type="datetimeFigureOut">
              <a:rPr lang="en-US" smtClean="0"/>
              <a:t>3/2/12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29AD4A-7547-D14D-BAF7-6E8B551E3889}" type="datetimeFigureOut">
              <a:rPr lang="en-US" smtClean="0"/>
              <a:t>3/2/12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29AD4A-7547-D14D-BAF7-6E8B551E3889}" type="datetimeFigureOut">
              <a:rPr lang="en-US" smtClean="0"/>
              <a:t>3/2/12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9AD4A-7547-D14D-BAF7-6E8B551E3889}" type="datetimeFigureOut">
              <a:rPr lang="en-US" smtClean="0"/>
              <a:t>3/2/12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9AD4A-7547-D14D-BAF7-6E8B551E3889}" type="datetimeFigureOut">
              <a:rPr lang="en-US" smtClean="0"/>
              <a:t>3/2/12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9AD4A-7547-D14D-BAF7-6E8B551E3889}" type="datetimeFigureOut">
              <a:rPr lang="en-US" smtClean="0"/>
              <a:t>3/2/12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CB7DE-0BF4-C64C-B8D4-9E34C14984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9AD4A-7547-D14D-BAF7-6E8B551E3889}" type="datetimeFigureOut">
              <a:rPr lang="en-US" smtClean="0"/>
              <a:t>3/2/12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CB7DE-0BF4-C64C-B8D4-9E34C14984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de.google.com/p/support/wiki/IssueTrackerFAQ" TargetMode="External"/><Relationship Id="rId4" Type="http://schemas.openxmlformats.org/officeDocument/2006/relationships/hyperlink" Target="http://code.google.com/p/support/wiki/GitFAQ" TargetMode="External"/><Relationship Id="rId1" Type="http://schemas.openxmlformats.org/officeDocument/2006/relationships/slideLayout" Target="../slideLayouts/slideLayout2.xml"/><Relationship Id="rId2" Type="http://schemas.openxmlformats.org/officeDocument/2006/relationships/hyperlink" Target="http://code.google.com/p/support/wiki/SubversionFA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mailto:scott.emrich@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source.org/licenses/gpl-3.0.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support/wiki/FAQ%23Google_Grou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support/wiki/GettingStarted%23Customizing_your_Project_on_the_Administer_Ta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22"/>
            <a:ext cx="8229600" cy="1143000"/>
          </a:xfrm>
        </p:spPr>
        <p:txBody>
          <a:bodyPr/>
          <a:lstStyle/>
          <a:p>
            <a:r>
              <a:rPr lang="en-US" dirty="0" smtClean="0"/>
              <a:t>FAQ (Google)</a:t>
            </a:r>
            <a:endParaRPr lang="en-US" dirty="0"/>
          </a:p>
        </p:txBody>
      </p:sp>
      <p:sp>
        <p:nvSpPr>
          <p:cNvPr id="3" name="Content Placeholder 2"/>
          <p:cNvSpPr>
            <a:spLocks noGrp="1"/>
          </p:cNvSpPr>
          <p:nvPr>
            <p:ph idx="1"/>
          </p:nvPr>
        </p:nvSpPr>
        <p:spPr>
          <a:xfrm>
            <a:off x="457200" y="1122278"/>
            <a:ext cx="8229600" cy="5405283"/>
          </a:xfrm>
        </p:spPr>
        <p:txBody>
          <a:bodyPr>
            <a:normAutofit fontScale="62500" lnSpcReduction="20000"/>
          </a:bodyPr>
          <a:lstStyle/>
          <a:p>
            <a:r>
              <a:rPr lang="en-US" b="1" dirty="0" smtClean="0"/>
              <a:t>Why would I want to host my open source project on Google Code?</a:t>
            </a:r>
          </a:p>
          <a:p>
            <a:r>
              <a:rPr lang="en-US" dirty="0" smtClean="0"/>
              <a:t>Our project-hosting service is simple, fast, reliable, and scalable, so that you can focus on your own open source development. </a:t>
            </a:r>
          </a:p>
          <a:p>
            <a:r>
              <a:rPr lang="en-US" b="1" dirty="0" smtClean="0"/>
              <a:t>Are there any restrictions on who can use the site?</a:t>
            </a:r>
          </a:p>
          <a:p>
            <a:r>
              <a:rPr lang="en-US" dirty="0" smtClean="0"/>
              <a:t>Just a couple. You'll need to be in a country where Google is able to conduct business, and your project needs to be open source. </a:t>
            </a:r>
          </a:p>
          <a:p>
            <a:r>
              <a:rPr lang="en-US" b="1" dirty="0" smtClean="0"/>
              <a:t>Are you going to put ads on my project page?</a:t>
            </a:r>
          </a:p>
          <a:p>
            <a:r>
              <a:rPr lang="en-US" dirty="0" smtClean="0"/>
              <a:t>No. Ads aren't part of Google Code at this time. </a:t>
            </a:r>
          </a:p>
          <a:p>
            <a:r>
              <a:rPr lang="en-US" b="1" dirty="0" smtClean="0"/>
              <a:t>How long does it take for my project to be approved for hosting?</a:t>
            </a:r>
          </a:p>
          <a:p>
            <a:r>
              <a:rPr lang="en-US" dirty="0" smtClean="0"/>
              <a:t>As soon as you create a project, it's available for use. </a:t>
            </a:r>
          </a:p>
          <a:p>
            <a:r>
              <a:rPr lang="en-US" b="1" dirty="0" smtClean="0"/>
              <a:t>Can I use Google Code to host projects that aren't open source?</a:t>
            </a:r>
          </a:p>
          <a:p>
            <a:r>
              <a:rPr lang="en-US" dirty="0" smtClean="0"/>
              <a:t>Nope. Open source projects only. </a:t>
            </a:r>
          </a:p>
          <a:p>
            <a:r>
              <a:rPr lang="en-US" b="1" dirty="0" smtClean="0"/>
              <a:t>Why open source projects only?</a:t>
            </a:r>
          </a:p>
          <a:p>
            <a:r>
              <a:rPr lang="en-US" dirty="0" smtClean="0"/>
              <a:t>Most proprietary software projects have funding, and can therefore afford to pay for commercially offered development tools and environments. The goal of hosting on Google Code is to promote healthy open source development by offering hosted tools that most open source projects can't afford.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FAQs</a:t>
            </a:r>
            <a:endParaRPr lang="en-US" dirty="0"/>
          </a:p>
        </p:txBody>
      </p:sp>
      <p:sp>
        <p:nvSpPr>
          <p:cNvPr id="3" name="Content Placeholder 2"/>
          <p:cNvSpPr>
            <a:spLocks noGrp="1"/>
          </p:cNvSpPr>
          <p:nvPr>
            <p:ph idx="1"/>
          </p:nvPr>
        </p:nvSpPr>
        <p:spPr/>
        <p:txBody>
          <a:bodyPr/>
          <a:lstStyle/>
          <a:p>
            <a:r>
              <a:rPr lang="en-US" dirty="0" smtClean="0">
                <a:hlinkClick r:id="rId2"/>
              </a:rPr>
              <a:t>http://code.google.com/p/support/wiki/SubversionFAQ</a:t>
            </a:r>
            <a:endParaRPr lang="en-US" dirty="0" smtClean="0"/>
          </a:p>
          <a:p>
            <a:endParaRPr lang="en-US" dirty="0" smtClean="0"/>
          </a:p>
          <a:p>
            <a:r>
              <a:rPr lang="en-US" dirty="0" smtClean="0">
                <a:hlinkClick r:id="rId3"/>
              </a:rPr>
              <a:t>http://code.google.com/p/support/wiki/IssueTrackerFAQ</a:t>
            </a:r>
            <a:endParaRPr lang="en-US" dirty="0" smtClean="0"/>
          </a:p>
          <a:p>
            <a:endParaRPr lang="en-US" dirty="0" smtClean="0"/>
          </a:p>
          <a:p>
            <a:r>
              <a:rPr lang="en-US" dirty="0" smtClean="0">
                <a:hlinkClick r:id="rId4"/>
              </a:rPr>
              <a:t>http://code.google.com/p/support/wiki/GitFAQ</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1.33.23 AM.png"/>
          <p:cNvPicPr>
            <a:picLocks noChangeAspect="1"/>
          </p:cNvPicPr>
          <p:nvPr/>
        </p:nvPicPr>
        <p:blipFill>
          <a:blip r:embed="rId2"/>
          <a:stretch>
            <a:fillRect/>
          </a:stretch>
        </p:blipFill>
        <p:spPr>
          <a:xfrm>
            <a:off x="344825" y="0"/>
            <a:ext cx="8454349" cy="6858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1.37.35 AM.png"/>
          <p:cNvPicPr>
            <a:picLocks noChangeAspect="1"/>
          </p:cNvPicPr>
          <p:nvPr/>
        </p:nvPicPr>
        <p:blipFill>
          <a:blip r:embed="rId2"/>
          <a:stretch>
            <a:fillRect/>
          </a:stretch>
        </p:blipFill>
        <p:spPr>
          <a:xfrm>
            <a:off x="0" y="1269780"/>
            <a:ext cx="9144000" cy="43184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1.39.12 AM.png"/>
          <p:cNvPicPr>
            <a:picLocks noChangeAspect="1"/>
          </p:cNvPicPr>
          <p:nvPr/>
        </p:nvPicPr>
        <p:blipFill>
          <a:blip r:embed="rId2"/>
          <a:stretch>
            <a:fillRect/>
          </a:stretch>
        </p:blipFill>
        <p:spPr>
          <a:xfrm>
            <a:off x="0" y="1160604"/>
            <a:ext cx="9144000" cy="453679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1.40.19 AM.png"/>
          <p:cNvPicPr>
            <a:picLocks noChangeAspect="1"/>
          </p:cNvPicPr>
          <p:nvPr/>
        </p:nvPicPr>
        <p:blipFill>
          <a:blip r:embed="rId2"/>
          <a:stretch>
            <a:fillRect/>
          </a:stretch>
        </p:blipFill>
        <p:spPr>
          <a:xfrm>
            <a:off x="419100" y="1682750"/>
            <a:ext cx="8305800" cy="34925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2-03-02 at 1.45.41 AM.png"/>
          <p:cNvPicPr>
            <a:picLocks noChangeAspect="1"/>
          </p:cNvPicPr>
          <p:nvPr/>
        </p:nvPicPr>
        <p:blipFill>
          <a:blip r:embed="rId2"/>
          <a:stretch>
            <a:fillRect/>
          </a:stretch>
        </p:blipFill>
        <p:spPr>
          <a:xfrm>
            <a:off x="0" y="419760"/>
            <a:ext cx="9144000" cy="2326420"/>
          </a:xfrm>
          <a:prstGeom prst="rect">
            <a:avLst/>
          </a:prstGeom>
        </p:spPr>
      </p:pic>
      <p:sp>
        <p:nvSpPr>
          <p:cNvPr id="6" name="TextBox 5"/>
          <p:cNvSpPr txBox="1"/>
          <p:nvPr/>
        </p:nvSpPr>
        <p:spPr>
          <a:xfrm>
            <a:off x="634950" y="3441009"/>
            <a:ext cx="7826112" cy="2785378"/>
          </a:xfrm>
          <a:prstGeom prst="rect">
            <a:avLst/>
          </a:prstGeom>
          <a:noFill/>
        </p:spPr>
        <p:txBody>
          <a:bodyPr wrap="square" rtlCol="0">
            <a:spAutoFit/>
          </a:bodyPr>
          <a:lstStyle/>
          <a:p>
            <a:r>
              <a:rPr lang="en-US" sz="2500" dirty="0" err="1" smtClean="0"/>
              <a:t>svn</a:t>
            </a:r>
            <a:r>
              <a:rPr lang="en-US" sz="2500" dirty="0" smtClean="0"/>
              <a:t> import </a:t>
            </a:r>
            <a:r>
              <a:rPr lang="en-US" sz="2500" dirty="0" err="1" smtClean="0"/>
              <a:t>https://ndfund-minesweeper.googlecode.com/svn/trunk</a:t>
            </a:r>
            <a:r>
              <a:rPr lang="en-US" sz="2500" dirty="0" smtClean="0"/>
              <a:t>/ --username </a:t>
            </a:r>
            <a:r>
              <a:rPr lang="en-US" sz="2500" dirty="0" smtClean="0">
                <a:hlinkClick r:id="rId3"/>
              </a:rPr>
              <a:t>scott.emrich@gmail.com</a:t>
            </a:r>
            <a:r>
              <a:rPr lang="en-US" sz="2500" dirty="0" smtClean="0"/>
              <a:t> -</a:t>
            </a:r>
            <a:r>
              <a:rPr lang="en-US" sz="2500" dirty="0" err="1" smtClean="0"/>
              <a:t>m</a:t>
            </a:r>
            <a:r>
              <a:rPr lang="en-US" sz="2500" dirty="0" smtClean="0"/>
              <a:t> "importing code for first time”</a:t>
            </a:r>
          </a:p>
          <a:p>
            <a:endParaRPr lang="en-US" sz="2500" dirty="0" smtClean="0"/>
          </a:p>
          <a:p>
            <a:r>
              <a:rPr lang="en-US" sz="2500" dirty="0" err="1" smtClean="0"/>
              <a:t>svn</a:t>
            </a:r>
            <a:r>
              <a:rPr lang="en-US" sz="2500" dirty="0" smtClean="0"/>
              <a:t> up </a:t>
            </a:r>
            <a:r>
              <a:rPr lang="en-US" sz="2500" dirty="0" err="1" smtClean="0"/>
              <a:t>https://ndfund-minesweeper.googlecode.com/svn/trunk</a:t>
            </a:r>
            <a:r>
              <a:rPr lang="en-US" sz="2500" dirty="0" smtClean="0"/>
              <a:t>/ --username </a:t>
            </a:r>
            <a:r>
              <a:rPr lang="en-US" sz="2500" dirty="0" err="1" smtClean="0"/>
              <a:t>scott.emrich@gmail.com</a:t>
            </a:r>
            <a:endParaRPr lang="en-US" sz="2500" dirty="0" smtClean="0"/>
          </a:p>
          <a:p>
            <a:endParaRPr lang="en-US" sz="2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2.03.08 AM.png"/>
          <p:cNvPicPr>
            <a:picLocks noChangeAspect="1"/>
          </p:cNvPicPr>
          <p:nvPr/>
        </p:nvPicPr>
        <p:blipFill>
          <a:blip r:embed="rId2"/>
          <a:stretch>
            <a:fillRect/>
          </a:stretch>
        </p:blipFill>
        <p:spPr>
          <a:xfrm>
            <a:off x="0" y="1548319"/>
            <a:ext cx="9144000" cy="376136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2.04.43 AM.png"/>
          <p:cNvPicPr>
            <a:picLocks noChangeAspect="1"/>
          </p:cNvPicPr>
          <p:nvPr/>
        </p:nvPicPr>
        <p:blipFill>
          <a:blip r:embed="rId2"/>
          <a:stretch>
            <a:fillRect/>
          </a:stretch>
        </p:blipFill>
        <p:spPr>
          <a:xfrm>
            <a:off x="0" y="476152"/>
            <a:ext cx="9144000" cy="59056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2.07.47 AM.png"/>
          <p:cNvPicPr>
            <a:picLocks noChangeAspect="1"/>
          </p:cNvPicPr>
          <p:nvPr/>
        </p:nvPicPr>
        <p:blipFill>
          <a:blip r:embed="rId2"/>
          <a:stretch>
            <a:fillRect/>
          </a:stretch>
        </p:blipFill>
        <p:spPr>
          <a:xfrm>
            <a:off x="0" y="1686856"/>
            <a:ext cx="9144000" cy="34842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Installing collaborative version control on AFS is not impossible but very difficult with permissions</a:t>
            </a:r>
          </a:p>
          <a:p>
            <a:endParaRPr lang="en-US" dirty="0" smtClean="0"/>
          </a:p>
          <a:p>
            <a:r>
              <a:rPr lang="en-US" dirty="0" smtClean="0"/>
              <a:t>Therefore, we will encourage the following:</a:t>
            </a:r>
          </a:p>
          <a:p>
            <a:pPr lvl="1"/>
            <a:r>
              <a:rPr lang="en-US" dirty="0" smtClean="0"/>
              <a:t>Google code (</a:t>
            </a:r>
            <a:r>
              <a:rPr lang="en-US" dirty="0" err="1" smtClean="0"/>
              <a:t>Git</a:t>
            </a:r>
            <a:r>
              <a:rPr lang="en-US" dirty="0" smtClean="0"/>
              <a:t> or SVN repository)</a:t>
            </a:r>
          </a:p>
          <a:p>
            <a:pPr lvl="1"/>
            <a:r>
              <a:rPr lang="en-US" dirty="0" err="1" smtClean="0"/>
              <a:t>GitHub</a:t>
            </a:r>
            <a:endParaRPr lang="en-US" dirty="0" smtClean="0"/>
          </a:p>
          <a:p>
            <a:pPr lvl="1"/>
            <a:r>
              <a:rPr lang="en-US" dirty="0" smtClean="0"/>
              <a:t>Local version control (SVN/</a:t>
            </a:r>
            <a:r>
              <a:rPr lang="en-US" dirty="0" err="1" smtClean="0"/>
              <a:t>Git</a:t>
            </a:r>
            <a:r>
              <a:rPr lang="en-US" dirty="0" smtClean="0"/>
              <a:t>)</a:t>
            </a:r>
          </a:p>
          <a:p>
            <a:pPr lvl="1">
              <a:buNone/>
            </a:pPr>
            <a:endParaRPr lang="en-US" dirty="0" smtClean="0"/>
          </a:p>
          <a:p>
            <a:r>
              <a:rPr lang="en-US" dirty="0" smtClean="0"/>
              <a:t>The only difference between using Google and a local repository is Google is visible to the outside world.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manager?</a:t>
            </a:r>
            <a:endParaRPr lang="en-US" dirty="0"/>
          </a:p>
        </p:txBody>
      </p:sp>
      <p:pic>
        <p:nvPicPr>
          <p:cNvPr id="4" name="Picture 3" descr="Screen Shot 2012-03-02 at 2.10.31 AM.png"/>
          <p:cNvPicPr>
            <a:picLocks noChangeAspect="1"/>
          </p:cNvPicPr>
          <p:nvPr/>
        </p:nvPicPr>
        <p:blipFill>
          <a:blip r:embed="rId2"/>
          <a:stretch>
            <a:fillRect/>
          </a:stretch>
        </p:blipFill>
        <p:spPr>
          <a:xfrm>
            <a:off x="546100" y="1404834"/>
            <a:ext cx="8051800" cy="44323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3-02 at 2.13.37 AM.png"/>
          <p:cNvPicPr>
            <a:picLocks noChangeAspect="1"/>
          </p:cNvPicPr>
          <p:nvPr/>
        </p:nvPicPr>
        <p:blipFill>
          <a:blip r:embed="rId2"/>
          <a:stretch>
            <a:fillRect/>
          </a:stretch>
        </p:blipFill>
        <p:spPr>
          <a:xfrm>
            <a:off x="59064" y="687511"/>
            <a:ext cx="9144000" cy="512854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a:t>
            </a:r>
            <a:r>
              <a:rPr lang="en-US" dirty="0" err="1" smtClean="0"/>
              <a:t>licence(s</a:t>
            </a:r>
            <a:r>
              <a:rPr lang="en-US" dirty="0" smtClean="0"/>
              <a:t>)</a:t>
            </a:r>
            <a:endParaRPr lang="en-US" dirty="0"/>
          </a:p>
        </p:txBody>
      </p:sp>
      <p:sp>
        <p:nvSpPr>
          <p:cNvPr id="3" name="Content Placeholder 2"/>
          <p:cNvSpPr>
            <a:spLocks noGrp="1"/>
          </p:cNvSpPr>
          <p:nvPr>
            <p:ph idx="1"/>
          </p:nvPr>
        </p:nvSpPr>
        <p:spPr/>
        <p:txBody>
          <a:bodyPr/>
          <a:lstStyle/>
          <a:p>
            <a:r>
              <a:rPr lang="en-US" dirty="0" smtClean="0"/>
              <a:t>We recommend you release your code under the GPL.  Details here:</a:t>
            </a:r>
          </a:p>
          <a:p>
            <a:pPr lvl="1"/>
            <a:r>
              <a:rPr lang="en-US" dirty="0" smtClean="0">
                <a:hlinkClick r:id="rId2"/>
              </a:rPr>
              <a:t>http://opensource.org/licenses/gpl-3.0.html</a:t>
            </a:r>
            <a:endParaRPr lang="en-US" dirty="0" smtClean="0"/>
          </a:p>
          <a:p>
            <a:pPr lvl="1"/>
            <a:endParaRPr lang="en-US" dirty="0" smtClean="0"/>
          </a:p>
          <a:p>
            <a:r>
              <a:rPr lang="en-US" dirty="0" smtClean="0"/>
              <a:t>In short, you maintain the rights to the code and others can modify it, but they must credit you as original developers and release it to the public domain.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subversion?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Subversion</a:t>
            </a:r>
          </a:p>
          <a:p>
            <a:r>
              <a:rPr lang="en-US" dirty="0" smtClean="0"/>
              <a:t>Subversion is a well-known centralized VCS and the most widely used for open source projects. </a:t>
            </a:r>
          </a:p>
          <a:p>
            <a:r>
              <a:rPr lang="en-US" dirty="0" smtClean="0"/>
              <a:t>Subversion can scale to support larger projects, but it works especially well for small/medium sized projects. </a:t>
            </a:r>
          </a:p>
          <a:p>
            <a:r>
              <a:rPr lang="en-US" dirty="0" smtClean="0"/>
              <a:t>Subversion also works well for teams where most software contributions are expected from other team members. </a:t>
            </a:r>
          </a:p>
          <a:p>
            <a:r>
              <a:rPr lang="en-US" b="1" dirty="0" smtClean="0"/>
              <a:t>Mercurial/</a:t>
            </a:r>
            <a:r>
              <a:rPr lang="en-US" b="1" dirty="0" err="1" smtClean="0"/>
              <a:t>Git</a:t>
            </a:r>
            <a:endParaRPr lang="en-US" b="1" dirty="0" smtClean="0"/>
          </a:p>
          <a:p>
            <a:r>
              <a:rPr lang="en-US" dirty="0" smtClean="0"/>
              <a:t>Mercurial and </a:t>
            </a:r>
            <a:r>
              <a:rPr lang="en-US" dirty="0" err="1" smtClean="0"/>
              <a:t>Git</a:t>
            </a:r>
            <a:r>
              <a:rPr lang="en-US" dirty="0" smtClean="0"/>
              <a:t> are Distributed Version Control Systems (DVCS) that enables developers to work “offline” and define more complex workflows such as peer-to-peer pushing/pulling of code. </a:t>
            </a:r>
          </a:p>
          <a:p>
            <a:r>
              <a:rPr lang="en-US" dirty="0" smtClean="0"/>
              <a:t>DVCS makes it easier for outside contributors to contribute to projects, as cloning and merging of remote repositories is very easy. </a:t>
            </a:r>
          </a:p>
          <a:p>
            <a:r>
              <a:rPr lang="en-US" dirty="0" smtClean="0"/>
              <a:t>Large projects with multiple developers and external contributors benefit the most from DVCS because of the ease of branching and tagging. Smaller projects typically only experience the benefit of being able to work offline.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endParaRPr lang="en-US" dirty="0"/>
          </a:p>
        </p:txBody>
      </p:sp>
      <p:sp>
        <p:nvSpPr>
          <p:cNvPr id="3" name="Content Placeholder 2"/>
          <p:cNvSpPr>
            <a:spLocks noGrp="1"/>
          </p:cNvSpPr>
          <p:nvPr>
            <p:ph idx="1"/>
          </p:nvPr>
        </p:nvSpPr>
        <p:spPr/>
        <p:txBody>
          <a:bodyPr/>
          <a:lstStyle/>
          <a:p>
            <a:r>
              <a:rPr lang="en-US" dirty="0" smtClean="0"/>
              <a:t>Google provides free project management support to open source projects with the following features:</a:t>
            </a:r>
          </a:p>
          <a:p>
            <a:pPr lvl="1"/>
            <a:r>
              <a:rPr lang="en-US" dirty="0" smtClean="0"/>
              <a:t>SVN/</a:t>
            </a:r>
            <a:r>
              <a:rPr lang="en-US" dirty="0" err="1" smtClean="0"/>
              <a:t>Git</a:t>
            </a:r>
            <a:r>
              <a:rPr lang="en-US" dirty="0" smtClean="0"/>
              <a:t>/Mercurial backend</a:t>
            </a:r>
          </a:p>
          <a:p>
            <a:pPr lvl="1"/>
            <a:r>
              <a:rPr lang="en-US" dirty="0" smtClean="0"/>
              <a:t>Wiki to document project</a:t>
            </a:r>
          </a:p>
          <a:p>
            <a:pPr lvl="1"/>
            <a:r>
              <a:rPr lang="en-US" dirty="0" smtClean="0"/>
              <a:t>Mailing lists including Google groups</a:t>
            </a:r>
          </a:p>
          <a:p>
            <a:pPr lvl="1"/>
            <a:r>
              <a:rPr lang="en-US" dirty="0" smtClean="0"/>
              <a:t>Issue/bug tracking</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a project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Project Summary</a:t>
            </a:r>
            <a:r>
              <a:rPr lang="en-US" dirty="0" smtClean="0"/>
              <a:t> </a:t>
            </a:r>
            <a:r>
              <a:rPr lang="en-US" dirty="0" err="1" smtClean="0"/>
              <a:t>subtab</a:t>
            </a:r>
            <a:r>
              <a:rPr lang="en-US" dirty="0" smtClean="0"/>
              <a:t> -- You can modify some of the options that you set during project creation, as well as set up blogs, analytics, and a custom project logo. This also provides another opportunity to set up project labels, which will help others find your project. </a:t>
            </a:r>
          </a:p>
          <a:p>
            <a:r>
              <a:rPr lang="en-US" b="1" dirty="0" smtClean="0"/>
              <a:t>Project Members</a:t>
            </a:r>
            <a:r>
              <a:rPr lang="en-US" dirty="0" smtClean="0"/>
              <a:t> </a:t>
            </a:r>
            <a:r>
              <a:rPr lang="en-US" dirty="0" err="1" smtClean="0"/>
              <a:t>subtab</a:t>
            </a:r>
            <a:r>
              <a:rPr lang="en-US" dirty="0" smtClean="0"/>
              <a:t> -- You can add new owners or committers to the project. </a:t>
            </a:r>
          </a:p>
          <a:p>
            <a:r>
              <a:rPr lang="en-US" b="1" dirty="0" smtClean="0"/>
              <a:t>Source</a:t>
            </a:r>
            <a:r>
              <a:rPr lang="en-US" dirty="0" smtClean="0"/>
              <a:t> </a:t>
            </a:r>
            <a:r>
              <a:rPr lang="en-US" dirty="0" err="1" smtClean="0"/>
              <a:t>subtab</a:t>
            </a:r>
            <a:r>
              <a:rPr lang="en-US" dirty="0" smtClean="0"/>
              <a:t> -- You can elect to have non-project members review your code.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Fostering a collaborative environment</a:t>
            </a:r>
            <a:endParaRPr lang="en-US" dirty="0"/>
          </a:p>
        </p:txBody>
      </p:sp>
      <p:sp>
        <p:nvSpPr>
          <p:cNvPr id="3" name="Content Placeholder 2"/>
          <p:cNvSpPr>
            <a:spLocks noGrp="1"/>
          </p:cNvSpPr>
          <p:nvPr>
            <p:ph idx="1"/>
          </p:nvPr>
        </p:nvSpPr>
        <p:spPr>
          <a:xfrm>
            <a:off x="457200" y="1511592"/>
            <a:ext cx="8229600" cy="4823983"/>
          </a:xfrm>
        </p:spPr>
        <p:txBody>
          <a:bodyPr>
            <a:normAutofit fontScale="70000" lnSpcReduction="20000"/>
          </a:bodyPr>
          <a:lstStyle/>
          <a:p>
            <a:r>
              <a:rPr lang="en-US" dirty="0" smtClean="0"/>
              <a:t>You'll also likely want to set up mailing lists for notifications of commits and issue changes. The emails allow project members and others to keep track of changes to the source code that might affect them. </a:t>
            </a:r>
          </a:p>
          <a:p>
            <a:r>
              <a:rPr lang="en-US" dirty="0" smtClean="0"/>
              <a:t>If you need to create mailing lists, you may want to use </a:t>
            </a:r>
            <a:r>
              <a:rPr lang="en-US" dirty="0" smtClean="0">
                <a:hlinkClick r:id="rId2"/>
              </a:rPr>
              <a:t>Google Groups</a:t>
            </a:r>
            <a:r>
              <a:rPr lang="en-US" dirty="0" smtClean="0"/>
              <a:t>. </a:t>
            </a:r>
          </a:p>
          <a:p>
            <a:r>
              <a:rPr lang="en-US" dirty="0" smtClean="0"/>
              <a:t>Add (your-project-</a:t>
            </a:r>
            <a:r>
              <a:rPr lang="en-US" dirty="0" err="1" smtClean="0"/>
              <a:t>name)@googlecode.com</a:t>
            </a:r>
            <a:r>
              <a:rPr lang="en-US" dirty="0" smtClean="0"/>
              <a:t> as an allowed poster to all mailing lists that will receive notifications. </a:t>
            </a:r>
          </a:p>
          <a:p>
            <a:r>
              <a:rPr lang="en-US" dirty="0" smtClean="0"/>
              <a:t>In your project, click the </a:t>
            </a:r>
            <a:r>
              <a:rPr lang="en-US" b="1" dirty="0" smtClean="0"/>
              <a:t>Administer</a:t>
            </a:r>
            <a:r>
              <a:rPr lang="en-US" dirty="0" smtClean="0"/>
              <a:t> tab. </a:t>
            </a:r>
          </a:p>
          <a:p>
            <a:r>
              <a:rPr lang="en-US" dirty="0" smtClean="0"/>
              <a:t>Click the </a:t>
            </a:r>
            <a:r>
              <a:rPr lang="en-US" b="1" dirty="0" smtClean="0"/>
              <a:t>Source</a:t>
            </a:r>
            <a:r>
              <a:rPr lang="en-US" dirty="0" smtClean="0"/>
              <a:t> </a:t>
            </a:r>
            <a:r>
              <a:rPr lang="en-US" dirty="0" err="1" smtClean="0"/>
              <a:t>subtab</a:t>
            </a:r>
            <a:r>
              <a:rPr lang="en-US" dirty="0" smtClean="0"/>
              <a:t>. </a:t>
            </a:r>
          </a:p>
          <a:p>
            <a:r>
              <a:rPr lang="en-US" dirty="0" smtClean="0"/>
              <a:t>In the Activity Notifications area, enter mailing lists that will receive notifications of </a:t>
            </a:r>
            <a:r>
              <a:rPr lang="en-US" b="1" dirty="0" smtClean="0"/>
              <a:t>All commits</a:t>
            </a:r>
            <a:r>
              <a:rPr lang="en-US" dirty="0" smtClean="0"/>
              <a:t> and click </a:t>
            </a:r>
            <a:r>
              <a:rPr lang="en-US" b="1" dirty="0" smtClean="0"/>
              <a:t>Save Changes</a:t>
            </a:r>
            <a:r>
              <a:rPr lang="en-US" dirty="0" smtClean="0"/>
              <a:t>. </a:t>
            </a:r>
          </a:p>
          <a:p>
            <a:r>
              <a:rPr lang="en-US" dirty="0" smtClean="0"/>
              <a:t>Click the </a:t>
            </a:r>
            <a:r>
              <a:rPr lang="en-US" b="1" dirty="0" smtClean="0"/>
              <a:t>Issue Tracking</a:t>
            </a:r>
            <a:r>
              <a:rPr lang="en-US" dirty="0" smtClean="0"/>
              <a:t> </a:t>
            </a:r>
            <a:r>
              <a:rPr lang="en-US" dirty="0" err="1" smtClean="0"/>
              <a:t>subtab</a:t>
            </a:r>
            <a:r>
              <a:rPr lang="en-US" dirty="0" smtClean="0"/>
              <a:t>. </a:t>
            </a:r>
          </a:p>
          <a:p>
            <a:r>
              <a:rPr lang="en-US" dirty="0" smtClean="0"/>
              <a:t>In the Activity Notifications area, enter mailing lists that will receive notifications of </a:t>
            </a:r>
            <a:r>
              <a:rPr lang="en-US" b="1" dirty="0" smtClean="0"/>
              <a:t>All issue changes</a:t>
            </a:r>
            <a:r>
              <a:rPr lang="en-US" dirty="0" smtClean="0"/>
              <a:t> and click </a:t>
            </a:r>
            <a:r>
              <a:rPr lang="en-US" b="1" dirty="0" smtClean="0"/>
              <a:t>Save Changes</a:t>
            </a:r>
            <a:r>
              <a:rPr lang="en-US" dirty="0" smtClean="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out</a:t>
            </a:r>
            <a:endParaRPr lang="en-US" dirty="0"/>
          </a:p>
        </p:txBody>
      </p:sp>
      <p:sp>
        <p:nvSpPr>
          <p:cNvPr id="3" name="Content Placeholder 2"/>
          <p:cNvSpPr>
            <a:spLocks noGrp="1"/>
          </p:cNvSpPr>
          <p:nvPr>
            <p:ph idx="1"/>
          </p:nvPr>
        </p:nvSpPr>
        <p:spPr/>
        <p:txBody>
          <a:bodyPr/>
          <a:lstStyle/>
          <a:p>
            <a:r>
              <a:rPr lang="en-US" dirty="0" smtClean="0"/>
              <a:t>For instructions on how to check out a project's repository from the command line, go to the </a:t>
            </a:r>
            <a:r>
              <a:rPr lang="en-US" b="1" dirty="0" smtClean="0"/>
              <a:t>Source</a:t>
            </a:r>
            <a:r>
              <a:rPr lang="en-US" dirty="0" smtClean="0"/>
              <a:t> tab. Any user, regardless of whether they have a Google account, can check out and browse the repository anonymously, while project owners and committers are granted full read and write permissions. You can add project owners and committers at the </a:t>
            </a:r>
            <a:r>
              <a:rPr lang="en-US" dirty="0" smtClean="0">
                <a:hlinkClick r:id="rId2"/>
              </a:rPr>
              <a:t>Administer tab</a:t>
            </a: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tracker</a:t>
            </a:r>
            <a:endParaRPr lang="en-US" dirty="0"/>
          </a:p>
        </p:txBody>
      </p:sp>
      <p:sp>
        <p:nvSpPr>
          <p:cNvPr id="3" name="Content Placeholder 2"/>
          <p:cNvSpPr>
            <a:spLocks noGrp="1"/>
          </p:cNvSpPr>
          <p:nvPr>
            <p:ph idx="1"/>
          </p:nvPr>
        </p:nvSpPr>
        <p:spPr>
          <a:xfrm>
            <a:off x="457200" y="1417638"/>
            <a:ext cx="8229600" cy="5213300"/>
          </a:xfrm>
        </p:spPr>
        <p:txBody>
          <a:bodyPr>
            <a:normAutofit fontScale="77500" lnSpcReduction="20000"/>
          </a:bodyPr>
          <a:lstStyle/>
          <a:p>
            <a:r>
              <a:rPr lang="en-US" dirty="0" smtClean="0"/>
              <a:t>The </a:t>
            </a:r>
            <a:r>
              <a:rPr lang="en-US" b="1" dirty="0" smtClean="0"/>
              <a:t>Issues</a:t>
            </a:r>
            <a:r>
              <a:rPr lang="en-US" dirty="0" smtClean="0"/>
              <a:t> tab is a great way to keep track of the ongoing features, tasks, and bugs in your project. It allows multiple project members to see what others are currently doing. </a:t>
            </a:r>
          </a:p>
          <a:p>
            <a:pPr>
              <a:buNone/>
            </a:pPr>
            <a:endParaRPr lang="en-US" dirty="0" smtClean="0"/>
          </a:p>
          <a:p>
            <a:r>
              <a:rPr lang="en-US" dirty="0" smtClean="0"/>
              <a:t>After you click the </a:t>
            </a:r>
            <a:r>
              <a:rPr lang="en-US" b="1" dirty="0" smtClean="0"/>
              <a:t>New issue</a:t>
            </a:r>
            <a:r>
              <a:rPr lang="en-US" dirty="0" smtClean="0"/>
              <a:t> </a:t>
            </a:r>
            <a:r>
              <a:rPr lang="en-US" dirty="0" err="1" smtClean="0"/>
              <a:t>subtab</a:t>
            </a:r>
            <a:r>
              <a:rPr lang="en-US" dirty="0" smtClean="0"/>
              <a:t> to create a new issue, please note the </a:t>
            </a:r>
            <a:r>
              <a:rPr lang="en-US" b="1" dirty="0" smtClean="0"/>
              <a:t>Labels</a:t>
            </a:r>
            <a:r>
              <a:rPr lang="en-US" dirty="0" smtClean="0"/>
              <a:t> fields. Labels are strings that are meaningful to the project members. When an issue label contains a dash, such as Priority-Medium, it is interpreted as a key-value pair that you can use like a custom field. </a:t>
            </a:r>
          </a:p>
          <a:p>
            <a:r>
              <a:rPr lang="en-US" dirty="0" smtClean="0"/>
              <a:t>The prefix before the first dash is the key. </a:t>
            </a:r>
          </a:p>
          <a:p>
            <a:r>
              <a:rPr lang="en-US" dirty="0" smtClean="0"/>
              <a:t>The part after the first dash is the value. </a:t>
            </a:r>
          </a:p>
          <a:p>
            <a:r>
              <a:rPr lang="en-US" dirty="0" smtClean="0"/>
              <a:t>You can configure the issue list to show a column for any prefix. You can also search for the values within a specific custom field by using </a:t>
            </a:r>
            <a:r>
              <a:rPr lang="en-US" dirty="0" err="1" smtClean="0"/>
              <a:t>prefix:value</a:t>
            </a:r>
            <a:r>
              <a:rPr lang="en-US" dirty="0" smtClean="0"/>
              <a:t>.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TotalTime>
  <Words>1073</Words>
  <Application>Microsoft Macintosh PowerPoint</Application>
  <PresentationFormat>On-screen Show (4:3)</PresentationFormat>
  <Paragraphs>75</Paragraphs>
  <Slides>21</Slides>
  <Notes>0</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Project management</vt:lpstr>
      <vt:lpstr>Options </vt:lpstr>
      <vt:lpstr>Open source licence(s)</vt:lpstr>
      <vt:lpstr>Git vs. subversion?</vt:lpstr>
      <vt:lpstr>Google</vt:lpstr>
      <vt:lpstr>Customizing a project</vt:lpstr>
      <vt:lpstr>Fostering a collaborative environment</vt:lpstr>
      <vt:lpstr>Checking out</vt:lpstr>
      <vt:lpstr>Issue tracker</vt:lpstr>
      <vt:lpstr>FAQ (Google)</vt:lpstr>
      <vt:lpstr>Other FAQs</vt:lpstr>
      <vt:lpstr>Slide 12</vt:lpstr>
      <vt:lpstr>Slide 13</vt:lpstr>
      <vt:lpstr>Slide 14</vt:lpstr>
      <vt:lpstr>Slide 15</vt:lpstr>
      <vt:lpstr>Slide 16</vt:lpstr>
      <vt:lpstr>Slide 17</vt:lpstr>
      <vt:lpstr>Slide 18</vt:lpstr>
      <vt:lpstr>Slide 19</vt:lpstr>
      <vt:lpstr>Release manager?</vt:lpstr>
      <vt:lpstr>Slide 21</vt:lpstr>
    </vt:vector>
  </TitlesOfParts>
  <Company>University of Notre Dame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Scott Emrich</dc:creator>
  <cp:lastModifiedBy>Scott Emrich</cp:lastModifiedBy>
  <cp:revision>3</cp:revision>
  <dcterms:created xsi:type="dcterms:W3CDTF">2012-03-02T06:08:29Z</dcterms:created>
  <dcterms:modified xsi:type="dcterms:W3CDTF">2012-03-02T07:15:12Z</dcterms:modified>
</cp:coreProperties>
</file>