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44" r:id="rId12"/>
    <p:sldId id="345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259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FFF00"/>
    <a:srgbClr val="008E02"/>
    <a:srgbClr val="FF7600"/>
    <a:srgbClr val="006600"/>
    <a:srgbClr val="990000"/>
    <a:srgbClr val="46954A"/>
    <a:srgbClr val="4695AE"/>
    <a:srgbClr val="469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9" autoAdjust="0"/>
    <p:restoredTop sz="89872" autoAdjust="0"/>
  </p:normalViewPr>
  <p:slideViewPr>
    <p:cSldViewPr>
      <p:cViewPr varScale="1">
        <p:scale>
          <a:sx n="101" d="100"/>
          <a:sy n="101" d="100"/>
        </p:scale>
        <p:origin x="1356" y="96"/>
      </p:cViewPr>
      <p:guideLst>
        <p:guide orient="horz" pos="23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25" d="100"/>
          <a:sy n="125" d="100"/>
        </p:scale>
        <p:origin x="-2094" y="33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10E2-64BB-41B1-99BF-A7A818C7910F}" type="datetimeFigureOut">
              <a:rPr lang="zh-CN" altLang="en-US" smtClean="0"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60320-5EF6-4A57-958D-96799253DA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824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>
            <a:lvl1pPr algn="l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09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>
            <a:lvl1pPr algn="r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333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b" anchorCtr="0" compatLnSpc="1">
            <a:prstTxWarp prst="textNoShape">
              <a:avLst/>
            </a:prstTxWarp>
          </a:bodyPr>
          <a:lstStyle>
            <a:lvl1pPr algn="l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8962" tIns="49482" rIns="98962" bIns="49482" numCol="1" anchor="b" anchorCtr="0" compatLnSpc="1">
            <a:prstTxWarp prst="textNoShape">
              <a:avLst/>
            </a:prstTxWarp>
          </a:bodyPr>
          <a:lstStyle>
            <a:lvl1pPr algn="r" defTabSz="990477">
              <a:defRPr sz="13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EC29F0F-1B18-4B33-8301-7BD22C39FA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0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5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86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6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0_标题幻灯片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1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1_标题幻灯片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1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2_标题幻灯片">
    <p:bg>
      <p:bgPr>
        <a:solidFill>
          <a:srgbClr val="2A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14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3_标题幻灯片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101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4_标题幻灯片">
    <p:bg>
      <p:bgPr>
        <a:solidFill>
          <a:srgbClr val="469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5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5_标题幻灯片">
    <p:bg>
      <p:bgPr>
        <a:solidFill>
          <a:srgbClr val="469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19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0" y="2514600"/>
            <a:ext cx="3276600" cy="19812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Oval 5"/>
          <p:cNvSpPr>
            <a:spLocks noChangeArrowheads="1"/>
          </p:cNvSpPr>
          <p:nvPr userDrawn="1"/>
        </p:nvSpPr>
        <p:spPr bwMode="auto">
          <a:xfrm>
            <a:off x="609600" y="2016125"/>
            <a:ext cx="1871663" cy="1871663"/>
          </a:xfrm>
          <a:prstGeom prst="ellipse">
            <a:avLst/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12838" y="2662238"/>
            <a:ext cx="10096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0" rIns="91400" bIns="4570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小结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1690688" y="1582738"/>
            <a:ext cx="7058025" cy="3717925"/>
            <a:chOff x="975" y="1434"/>
            <a:chExt cx="4445" cy="2342"/>
          </a:xfrm>
        </p:grpSpPr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975" y="1434"/>
              <a:ext cx="4400" cy="2314"/>
            </a:xfrm>
            <a:prstGeom prst="diamond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1020" y="1462"/>
              <a:ext cx="4400" cy="2314"/>
            </a:xfrm>
            <a:prstGeom prst="diamond">
              <a:avLst/>
            </a:prstGeom>
            <a:noFill/>
            <a:ln w="9525" algn="ctr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7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0" y="2362200"/>
            <a:ext cx="3276600" cy="19812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Oval 5"/>
          <p:cNvSpPr>
            <a:spLocks noChangeArrowheads="1"/>
          </p:cNvSpPr>
          <p:nvPr userDrawn="1"/>
        </p:nvSpPr>
        <p:spPr bwMode="auto">
          <a:xfrm>
            <a:off x="609600" y="2016125"/>
            <a:ext cx="1871663" cy="1871663"/>
          </a:xfrm>
          <a:prstGeom prst="ellipse">
            <a:avLst/>
          </a:prstGeom>
          <a:solidFill>
            <a:srgbClr val="C0C0C0">
              <a:alpha val="39999"/>
            </a:srgbClr>
          </a:soli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12838" y="2662238"/>
            <a:ext cx="10096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00" tIns="45700" rIns="91400" bIns="4570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小结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10" name="Group 4"/>
          <p:cNvGrpSpPr>
            <a:grpSpLocks/>
          </p:cNvGrpSpPr>
          <p:nvPr userDrawn="1"/>
        </p:nvGrpSpPr>
        <p:grpSpPr bwMode="auto">
          <a:xfrm>
            <a:off x="2105025" y="2071688"/>
            <a:ext cx="4997450" cy="2603500"/>
            <a:chOff x="975" y="1434"/>
            <a:chExt cx="4445" cy="234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975" y="1434"/>
              <a:ext cx="4400" cy="2314"/>
            </a:xfrm>
            <a:prstGeom prst="plaque">
              <a:avLst>
                <a:gd name="adj" fmla="val 16667"/>
              </a:avLst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1020" y="1462"/>
              <a:ext cx="4400" cy="2314"/>
            </a:xfrm>
            <a:prstGeom prst="plaque">
              <a:avLst>
                <a:gd name="adj" fmla="val 16667"/>
              </a:avLst>
            </a:prstGeom>
            <a:noFill/>
            <a:ln w="9525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16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标题幻灯片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-33338" y="1525588"/>
            <a:ext cx="9177338" cy="279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Q&amp;A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52763"/>
            <a:ext cx="16668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197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bg>
      <p:bgPr>
        <a:solidFill>
          <a:srgbClr val="001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45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rgbClr val="D93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16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448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标题和内容">
    <p:bg>
      <p:bgPr>
        <a:solidFill>
          <a:srgbClr val="33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279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标题和内容"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16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标题和内容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27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标题和内容">
    <p:bg>
      <p:bgPr>
        <a:solidFill>
          <a:srgbClr val="2A21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2926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标题和内容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433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079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标题和内容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496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标题和内容">
    <p:bg>
      <p:bgPr>
        <a:solidFill>
          <a:srgbClr val="008E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2729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标题和内容">
    <p:bg>
      <p:bgPr>
        <a:solidFill>
          <a:srgbClr val="469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44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">
    <p:bg>
      <p:bgPr>
        <a:solidFill>
          <a:srgbClr val="008E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08933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标题和内容">
    <p:bg>
      <p:bgPr>
        <a:solidFill>
          <a:srgbClr val="469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94616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标题和内容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1268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标题和内容">
    <p:bg>
      <p:bgPr>
        <a:solidFill>
          <a:srgbClr val="D93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2134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标题和内容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1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bg1"/>
              </a:buClr>
              <a:buSzPct val="60000"/>
              <a:buFont typeface="Wingdings" pitchFamily="2" charset="2"/>
              <a:buChar char="n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28650" indent="-282575">
              <a:buClr>
                <a:schemeClr val="bg1"/>
              </a:buClr>
              <a:buFont typeface="Arial" pitchFamily="34" charset="0"/>
              <a:buChar char="–"/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1672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1pPr>
            <a:lvl2pPr marL="628650" indent="-282575">
              <a:buClr>
                <a:schemeClr val="accent1"/>
              </a:buClr>
              <a:buFont typeface="Arial" pitchFamily="34" charset="0"/>
              <a:buChar char="–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2243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7162800" y="1524000"/>
            <a:ext cx="1524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76400"/>
            <a:ext cx="7467600" cy="1470025"/>
          </a:xfrm>
        </p:spPr>
        <p:txBody>
          <a:bodyPr/>
          <a:lstStyle>
            <a:lvl1pPr>
              <a:lnSpc>
                <a:spcPct val="95000"/>
              </a:lnSpc>
              <a:buFont typeface="Arial" charset="0"/>
              <a:buNone/>
              <a:defRPr sz="3200" b="0"/>
            </a:lvl1pPr>
          </a:lstStyle>
          <a:p>
            <a:pPr lvl="0"/>
            <a:r>
              <a:rPr lang="en-US" altLang="zh-CN" noProof="0" smtClean="0"/>
              <a:t>CLICK TO EDIT MASTER TEXT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3505200"/>
            <a:ext cx="6400800" cy="10668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973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9144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 sz="3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62100"/>
            <a:ext cx="8382000" cy="4762500"/>
          </a:xfrm>
        </p:spPr>
        <p:txBody>
          <a:bodyPr/>
          <a:lstStyle>
            <a:lvl1pPr marL="273050" indent="-273050">
              <a:buClr>
                <a:schemeClr val="accent1"/>
              </a:buClr>
              <a:buSzPct val="60000"/>
              <a:buFont typeface="Wingdings" pitchFamily="2" charset="2"/>
              <a:buChar char="n"/>
              <a:defRPr>
                <a:solidFill>
                  <a:schemeClr val="tx1"/>
                </a:solidFill>
              </a:defRPr>
            </a:lvl1pPr>
            <a:lvl2pPr marL="628650" indent="-282575">
              <a:buClr>
                <a:schemeClr val="accent1"/>
              </a:buClr>
              <a:buFont typeface="Arial" pitchFamily="34" charset="0"/>
              <a:buChar char="–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B4B1-925C-46F1-BBAB-0281456B136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3998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6E568-E119-413F-BDDF-113B038BF5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546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714500"/>
            <a:ext cx="4102100" cy="4000500"/>
          </a:xfrm>
        </p:spPr>
        <p:txBody>
          <a:bodyPr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 sz="2400"/>
            </a:lvl1pPr>
            <a:lvl2pPr marL="520700" indent="-174625">
              <a:buClr>
                <a:schemeClr val="accent1"/>
              </a:buClr>
              <a:buFont typeface="Arial" pitchFamily="34" charset="0"/>
              <a:buChar char="–"/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6138" y="1714500"/>
            <a:ext cx="4102100" cy="4000500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748B-75BA-4851-8701-21E131DC3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8104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231775" indent="-231775">
              <a:defRPr lang="zh-CN" alt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0700" indent="-174625">
              <a:defRPr lang="zh-CN" altLang="en-US" sz="20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CAD8F-27C9-4F97-BCF7-4E253E1912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8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Pr>
        <a:solidFill>
          <a:srgbClr val="FF7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1279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452C0-A9FC-46D9-92A0-05A85F5308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612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0905-9975-4A81-904D-574F09EB8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684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 sz="3200"/>
            </a:lvl1pPr>
            <a:lvl2pPr marL="520700" indent="-174625">
              <a:defRPr lang="zh-CN" altLang="en-US" sz="2800" dirty="0" smtClean="0">
                <a:solidFill>
                  <a:schemeClr val="tx1"/>
                </a:solidFill>
                <a:latin typeface="+mn-lt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EDD0D-3A6E-4E0B-85FC-FBFEE237C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0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CA3A5-9799-4273-A58B-6D810BD5C9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900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/>
        </p:spPr>
        <p:txBody>
          <a:bodyPr/>
          <a:lstStyle>
            <a:lvl1pPr>
              <a:def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FD09-CE94-4272-B3B5-6986E87ACA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2467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913" y="304800"/>
            <a:ext cx="2092325" cy="541020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304800"/>
            <a:ext cx="6127750" cy="5410200"/>
          </a:xfrm>
        </p:spPr>
        <p:txBody>
          <a:bodyPr vert="eaVert"/>
          <a:lstStyle>
            <a:lvl1pPr marL="231775" indent="-231775">
              <a:buClr>
                <a:schemeClr val="accent1"/>
              </a:buClr>
              <a:buSzPct val="60000"/>
              <a:buFont typeface="Wingdings" pitchFamily="2" charset="2"/>
              <a:buChar char="n"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F1592-D92B-4C49-97EC-DA73707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08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标题幻灯片"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55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标题幻灯片">
    <p:bg>
      <p:bgPr>
        <a:solidFill>
          <a:srgbClr val="33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62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标题幻灯片">
    <p:bg>
      <p:bgPr>
        <a:solidFill>
          <a:srgbClr val="08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11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标题幻灯片">
    <p:bg>
      <p:bgPr>
        <a:solidFill>
          <a:srgbClr val="004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0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9_标题幻灯片">
    <p:bg>
      <p:bgPr>
        <a:solidFill>
          <a:srgbClr val="001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0" descr="ribbon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1525588"/>
            <a:ext cx="9144000" cy="279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819400"/>
            <a:ext cx="8077200" cy="1089025"/>
          </a:xfrm>
        </p:spPr>
        <p:txBody>
          <a:bodyPr anchor="ctr" anchorCtr="0"/>
          <a:lstStyle>
            <a:lvl1pPr algn="r">
              <a:lnSpc>
                <a:spcPct val="95000"/>
              </a:lnSpc>
              <a:buFont typeface="Arial" charset="0"/>
              <a:buNone/>
              <a:defRPr sz="3600" b="1" i="0" baseline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TEXT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4191000"/>
            <a:ext cx="8077200" cy="1066800"/>
          </a:xfrm>
        </p:spPr>
        <p:txBody>
          <a:bodyPr/>
          <a:lstStyle>
            <a:lvl1pPr marL="0" indent="0" algn="r">
              <a:lnSpc>
                <a:spcPct val="95000"/>
              </a:lnSpc>
              <a:spcBef>
                <a:spcPct val="35000"/>
              </a:spcBef>
              <a:buFont typeface="Arial" charset="0"/>
              <a:buNone/>
              <a:defRPr sz="2000" b="0" i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defRPr>
            </a:lvl1pPr>
          </a:lstStyle>
          <a:p>
            <a:pPr lvl="0"/>
            <a:r>
              <a:rPr lang="en-US" altLang="zh-CN" noProof="0" dirty="0" smtClean="0"/>
              <a:t>Click to edit Master subtitle style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B628-62C1-41F0-B707-CA824F8A65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1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562100"/>
            <a:ext cx="8356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91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0525" y="6523038"/>
            <a:ext cx="2133600" cy="2476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chemeClr val="bg2"/>
                </a:solidFill>
                <a:ea typeface="宋体" charset="-122"/>
                <a:cs typeface="Arial" charset="0"/>
              </a:defRPr>
            </a:lvl1pPr>
          </a:lstStyle>
          <a:p>
            <a:pPr>
              <a:defRPr/>
            </a:pPr>
            <a:fld id="{43AE7FF5-A0CA-4E75-94EB-6C1BAC2AB3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3802063" y="6515100"/>
            <a:ext cx="16626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" b="0" dirty="0" smtClean="0">
                <a:solidFill>
                  <a:schemeClr val="bg2"/>
                </a:solidFill>
              </a:rPr>
              <a:t>OUTAC Confidential Information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6" r:id="rId16"/>
    <p:sldLayoutId id="2147483927" r:id="rId17"/>
    <p:sldLayoutId id="2147483928" r:id="rId18"/>
    <p:sldLayoutId id="2147483930" r:id="rId19"/>
    <p:sldLayoutId id="2147483932" r:id="rId20"/>
    <p:sldLayoutId id="2147483933" r:id="rId21"/>
    <p:sldLayoutId id="2147483934" r:id="rId22"/>
    <p:sldLayoutId id="2147483935" r:id="rId23"/>
    <p:sldLayoutId id="2147483936" r:id="rId24"/>
    <p:sldLayoutId id="2147483937" r:id="rId25"/>
    <p:sldLayoutId id="2147483929" r:id="rId26"/>
    <p:sldLayoutId id="2147483938" r:id="rId27"/>
    <p:sldLayoutId id="2147483945" r:id="rId28"/>
    <p:sldLayoutId id="2147483942" r:id="rId29"/>
    <p:sldLayoutId id="2147483941" r:id="rId30"/>
    <p:sldLayoutId id="2147483943" r:id="rId31"/>
    <p:sldLayoutId id="2147483939" r:id="rId32"/>
    <p:sldLayoutId id="2147483940" r:id="rId33"/>
    <p:sldLayoutId id="2147483944" r:id="rId34"/>
    <p:sldLayoutId id="2147483910" r:id="rId35"/>
    <p:sldLayoutId id="2147483889" r:id="rId36"/>
    <p:sldLayoutId id="2147483890" r:id="rId37"/>
    <p:sldLayoutId id="2147483891" r:id="rId38"/>
    <p:sldLayoutId id="2147483892" r:id="rId39"/>
    <p:sldLayoutId id="2147483893" r:id="rId40"/>
    <p:sldLayoutId id="2147483894" r:id="rId41"/>
    <p:sldLayoutId id="2147483895" r:id="rId42"/>
    <p:sldLayoutId id="2147483896" r:id="rId43"/>
    <p:sldLayoutId id="2147483897" r:id="rId44"/>
    <p:sldLayoutId id="2147483898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4E4E5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90000"/>
        </a:lnSpc>
        <a:spcBef>
          <a:spcPct val="5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j-lt"/>
          <a:ea typeface="+mn-ea"/>
          <a:cs typeface="Tahoma" pitchFamily="34" charset="0"/>
        </a:defRPr>
      </a:lvl1pPr>
      <a:lvl2pPr marL="520700" indent="-1746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accent1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800100" indent="-1651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3pPr>
      <a:lvl4pPr marL="1092200" indent="-177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4pPr>
      <a:lvl5pPr marL="1371600" indent="-1651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Tahoma" pitchFamily="34" charset="0"/>
        </a:defRPr>
      </a:lvl5pPr>
      <a:lvl6pPr marL="18288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860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7432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200400" indent="-165100" algn="l" rtl="0" fontAlgn="base">
        <a:lnSpc>
          <a:spcPct val="90000"/>
        </a:lnSpc>
        <a:spcBef>
          <a:spcPct val="2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err="1" smtClean="0"/>
              <a:t>Gcov</a:t>
            </a:r>
            <a:r>
              <a:rPr lang="en-US" altLang="zh-CN" dirty="0" smtClean="0"/>
              <a:t> Testing Primer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杨</a:t>
            </a:r>
            <a:r>
              <a:rPr lang="zh-CN" altLang="en-US" dirty="0"/>
              <a:t>立</a:t>
            </a:r>
            <a:r>
              <a:rPr lang="zh-CN" altLang="en-US" dirty="0" smtClean="0"/>
              <a:t>峰</a:t>
            </a:r>
            <a:endParaRPr lang="en-US" altLang="zh-CN" dirty="0" smtClean="0"/>
          </a:p>
          <a:p>
            <a:r>
              <a:rPr lang="en-US" altLang="zh-CN" dirty="0" smtClean="0"/>
              <a:t>311155@qq.com</a:t>
            </a:r>
          </a:p>
          <a:p>
            <a:r>
              <a:rPr lang="en-US" altLang="zh-CN" dirty="0" smtClean="0"/>
              <a:t>2013-05-20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8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Getting Information from .</a:t>
            </a:r>
            <a:r>
              <a:rPr lang="en-US" altLang="zh-CN" dirty="0" err="1" smtClean="0">
                <a:ea typeface="宋体" pitchFamily="2" charset="-122"/>
              </a:rPr>
              <a:t>gcda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2971800" cy="27813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Run </a:t>
            </a:r>
            <a:r>
              <a:rPr lang="en-US" altLang="zh-CN" sz="2000" dirty="0" err="1" smtClean="0">
                <a:ea typeface="宋体" pitchFamily="2" charset="-122"/>
              </a:rPr>
              <a:t>lcov</a:t>
            </a:r>
            <a:r>
              <a:rPr lang="en-US" altLang="zh-CN" sz="2000" dirty="0" smtClean="0">
                <a:ea typeface="宋体" pitchFamily="2" charset="-122"/>
              </a:rPr>
              <a:t> to capturing coverage data</a:t>
            </a:r>
            <a:endParaRPr lang="en-US" altLang="zh-CN" sz="2000" dirty="0">
              <a:ea typeface="宋体" pitchFamily="2" charset="-122"/>
            </a:endParaRP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 err="1" smtClean="0">
                <a:ea typeface="宋体" pitchFamily="2" charset="-122"/>
              </a:rPr>
              <a:t>lcov</a:t>
            </a:r>
            <a:r>
              <a:rPr lang="en-US" altLang="zh-CN" sz="2000" dirty="0" smtClean="0">
                <a:ea typeface="宋体" pitchFamily="2" charset="-122"/>
              </a:rPr>
              <a:t> processing </a:t>
            </a:r>
            <a:r>
              <a:rPr lang="en-US" altLang="zh-CN" sz="2000" dirty="0" err="1" smtClean="0">
                <a:ea typeface="宋体" pitchFamily="2" charset="-122"/>
              </a:rPr>
              <a:t>gcda</a:t>
            </a:r>
            <a:r>
              <a:rPr lang="en-US" altLang="zh-CN" sz="2000" dirty="0" smtClean="0">
                <a:ea typeface="宋体" pitchFamily="2" charset="-122"/>
              </a:rPr>
              <a:t>, generating .info</a:t>
            </a:r>
            <a:endParaRPr lang="en-US" altLang="zh-CN" sz="2000" dirty="0">
              <a:ea typeface="宋体" pitchFamily="2" charset="-122"/>
            </a:endParaRP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 err="1" smtClean="0">
                <a:ea typeface="宋体" pitchFamily="2" charset="-122"/>
              </a:rPr>
              <a:t>genhtml</a:t>
            </a:r>
            <a:r>
              <a:rPr lang="en-US" altLang="zh-CN" sz="2000" dirty="0" smtClean="0">
                <a:ea typeface="宋体" pitchFamily="2" charset="-122"/>
              </a:rPr>
              <a:t> reading .info file, generating html output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76600" y="1143000"/>
            <a:ext cx="5715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1pPr>
            <a:lvl2pPr marL="628650" indent="-28257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800100" indent="-1651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092200" indent="-177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1371600" indent="-1651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8288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860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7432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2004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ADD_CUSTOM_TARGET</a:t>
            </a:r>
            <a:r>
              <a:rPr lang="en-US" altLang="zh-CN" sz="1200" dirty="0">
                <a:latin typeface="+mn-lt"/>
                <a:ea typeface="宋体" pitchFamily="2" charset="-122"/>
              </a:rPr>
              <a:t>(${_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targetname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lcov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   # </a:t>
            </a:r>
            <a:r>
              <a:rPr lang="en-US" altLang="zh-CN" sz="1200" dirty="0">
                <a:latin typeface="+mn-lt"/>
                <a:ea typeface="宋体" pitchFamily="2" charset="-122"/>
              </a:rPr>
              <a:t>depend on the test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   DEPENDS </a:t>
            </a:r>
            <a:r>
              <a:rPr lang="en-US" altLang="zh-CN" sz="1200" dirty="0">
                <a:latin typeface="+mn-lt"/>
                <a:ea typeface="宋体" pitchFamily="2" charset="-122"/>
              </a:rPr>
              <a:t>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targetname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}_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test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   # </a:t>
            </a:r>
            <a:r>
              <a:rPr lang="en-US" altLang="zh-CN" sz="1200" dirty="0">
                <a:latin typeface="+mn-lt"/>
                <a:ea typeface="宋体" pitchFamily="2" charset="-122"/>
              </a:rPr>
              <a:t>remove output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dir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   COMMAND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rm</a:t>
            </a:r>
            <a:r>
              <a:rPr lang="en-US" altLang="zh-CN" sz="1200" dirty="0">
                <a:latin typeface="+mn-lt"/>
                <a:ea typeface="宋体" pitchFamily="2" charset="-122"/>
              </a:rPr>
              <a:t> -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rf</a:t>
            </a:r>
            <a:r>
              <a:rPr lang="en-US" altLang="zh-CN" sz="1200" dirty="0">
                <a:latin typeface="+mn-lt"/>
                <a:ea typeface="宋体" pitchFamily="2" charset="-122"/>
              </a:rPr>
              <a:t>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}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# </a:t>
            </a:r>
            <a:r>
              <a:rPr lang="en-US" altLang="zh-CN" sz="1200" dirty="0">
                <a:latin typeface="+mn-lt"/>
                <a:ea typeface="宋体" pitchFamily="2" charset="-122"/>
              </a:rPr>
              <a:t>Cleanup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lcov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${LCOV_PATH} --directory . --</a:t>
            </a:r>
            <a:r>
              <a:rPr lang="en-US" altLang="zh-CN" sz="1200" dirty="0" err="1" smtClean="0">
                <a:latin typeface="+mn-lt"/>
                <a:ea typeface="宋体" pitchFamily="2" charset="-122"/>
              </a:rPr>
              <a:t>zerocounters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# </a:t>
            </a:r>
            <a:r>
              <a:rPr lang="en-US" altLang="zh-CN" sz="1200" dirty="0">
                <a:latin typeface="+mn-lt"/>
                <a:ea typeface="宋体" pitchFamily="2" charset="-122"/>
              </a:rPr>
              <a:t>make output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dir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mkdir</a:t>
            </a:r>
            <a:r>
              <a:rPr lang="en-US" altLang="zh-CN" sz="1200" dirty="0">
                <a:latin typeface="+mn-lt"/>
                <a:ea typeface="宋体" pitchFamily="2" charset="-122"/>
              </a:rPr>
              <a:t> -p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}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# </a:t>
            </a:r>
            <a:r>
              <a:rPr lang="en-US" altLang="zh-CN" sz="1200" dirty="0">
                <a:latin typeface="+mn-lt"/>
                <a:ea typeface="宋体" pitchFamily="2" charset="-122"/>
              </a:rPr>
              <a:t>Run tests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ea typeface="宋体" pitchFamily="2" charset="-122"/>
              </a:rPr>
              <a:t> 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targetname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}_test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#</a:t>
            </a:r>
            <a:r>
              <a:rPr lang="en-US" altLang="zh-CN" sz="1200" dirty="0">
                <a:latin typeface="+mn-lt"/>
                <a:ea typeface="宋体" pitchFamily="2" charset="-122"/>
              </a:rPr>
              <a:t>COMMAND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testrunner</a:t>
            </a:r>
            <a:r>
              <a:rPr lang="en-US" altLang="zh-CN" sz="1200" dirty="0">
                <a:latin typeface="+mn-lt"/>
                <a:ea typeface="宋体" pitchFamily="2" charset="-122"/>
              </a:rPr>
              <a:t>} ${ARGV3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}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# </a:t>
            </a:r>
            <a:r>
              <a:rPr lang="en-US" altLang="zh-CN" sz="1200" dirty="0">
                <a:latin typeface="+mn-lt"/>
                <a:ea typeface="宋体" pitchFamily="2" charset="-122"/>
              </a:rPr>
              <a:t>Capturing 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lcov</a:t>
            </a:r>
            <a:r>
              <a:rPr lang="en-US" altLang="zh-CN" sz="1200" dirty="0">
                <a:latin typeface="+mn-lt"/>
                <a:ea typeface="宋体" pitchFamily="2" charset="-122"/>
              </a:rPr>
              <a:t> counters and generating report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${LCOV_PATH} --directory . --capture --output-file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}.info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${LCOV_PATH} --remove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}.info 'testing/*' '/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usr</a:t>
            </a:r>
            <a:r>
              <a:rPr lang="en-US" altLang="zh-CN" sz="1200" dirty="0">
                <a:latin typeface="+mn-lt"/>
                <a:ea typeface="宋体" pitchFamily="2" charset="-122"/>
              </a:rPr>
              <a:t>/*' --output-file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info.cleaned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${GENHTML_PATH} -o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info.cleaned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COMMAND </a:t>
            </a:r>
            <a:r>
              <a:rPr lang="en-US" altLang="zh-CN" sz="1200" dirty="0">
                <a:latin typeface="+mn-lt"/>
                <a:ea typeface="宋体" pitchFamily="2" charset="-122"/>
              </a:rPr>
              <a:t>${CMAKE_COMMAND} -E remove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}.info ${_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outputname</a:t>
            </a:r>
            <a:r>
              <a:rPr lang="en-US" altLang="zh-CN" sz="1200" dirty="0">
                <a:latin typeface="+mn-lt"/>
                <a:ea typeface="宋体" pitchFamily="2" charset="-122"/>
              </a:rPr>
              <a:t>}.</a:t>
            </a:r>
            <a:r>
              <a:rPr lang="en-US" altLang="zh-CN" sz="1200" dirty="0" err="1" smtClean="0">
                <a:latin typeface="+mn-lt"/>
                <a:ea typeface="宋体" pitchFamily="2" charset="-122"/>
              </a:rPr>
              <a:t>info.cleaned</a:t>
            </a:r>
            <a:endParaRPr lang="en-US" altLang="zh-CN" sz="1200" dirty="0">
              <a:latin typeface="+mn-lt"/>
              <a:ea typeface="宋体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WORKING_DIRECTORY </a:t>
            </a:r>
            <a:r>
              <a:rPr lang="en-US" altLang="zh-CN" sz="1200" dirty="0">
                <a:latin typeface="+mn-lt"/>
                <a:ea typeface="宋体" pitchFamily="2" charset="-122"/>
              </a:rPr>
              <a:t>${CMAKE_BINARY_DIR}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ea typeface="宋体" pitchFamily="2" charset="-122"/>
              </a:rPr>
              <a:t> </a:t>
            </a:r>
            <a:r>
              <a:rPr lang="en-US" altLang="zh-CN" sz="1200" dirty="0" smtClean="0">
                <a:ea typeface="宋体" pitchFamily="2" charset="-122"/>
              </a:rPr>
              <a:t>  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COMMENT </a:t>
            </a:r>
            <a:r>
              <a:rPr lang="en-US" altLang="zh-CN" sz="1200" dirty="0">
                <a:latin typeface="+mn-lt"/>
                <a:ea typeface="宋体" pitchFamily="2" charset="-122"/>
              </a:rPr>
              <a:t>"\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nResetting</a:t>
            </a:r>
            <a:r>
              <a:rPr lang="en-US" altLang="zh-CN" sz="1200" dirty="0">
                <a:latin typeface="+mn-lt"/>
                <a:ea typeface="宋体" pitchFamily="2" charset="-122"/>
              </a:rPr>
              <a:t> code coverage counters to zero.\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nProcessing</a:t>
            </a:r>
            <a:r>
              <a:rPr lang="en-US" altLang="zh-CN" sz="1200" dirty="0">
                <a:latin typeface="+mn-lt"/>
                <a:ea typeface="宋体" pitchFamily="2" charset="-122"/>
              </a:rPr>
              <a:t> code coverage counters and generating report."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latin typeface="+mn-lt"/>
                <a:ea typeface="宋体" pitchFamily="2" charset="-122"/>
              </a:rPr>
              <a:t>)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210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宋体" pitchFamily="2" charset="-122"/>
              </a:rPr>
              <a:t>Measuring the Usefulness of a Test Suite 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1816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A good structural test suite will execute most lines of code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It may not be possible to execute all lines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Executing a large percentage may be acceptable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Hence, measure of code covered (% of lines executed) is a good measure of the usefulness of such a test suite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However, with </a:t>
            </a:r>
            <a:r>
              <a:rPr lang="en-US" altLang="zh-CN" sz="1800" dirty="0" err="1">
                <a:ea typeface="宋体" pitchFamily="2" charset="-122"/>
              </a:rPr>
              <a:t>gcov</a:t>
            </a:r>
            <a:r>
              <a:rPr lang="en-US" altLang="zh-CN" sz="1800" dirty="0">
                <a:ea typeface="宋体" pitchFamily="2" charset="-122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As we keep executing test cases, the .</a:t>
            </a:r>
            <a:r>
              <a:rPr lang="en-US" altLang="zh-CN" sz="1800" dirty="0" err="1" smtClean="0">
                <a:ea typeface="宋体" pitchFamily="2" charset="-122"/>
              </a:rPr>
              <a:t>gcda</a:t>
            </a:r>
            <a:r>
              <a:rPr lang="en-US" altLang="zh-CN" sz="1800" dirty="0" smtClean="0">
                <a:ea typeface="宋体" pitchFamily="2" charset="-122"/>
              </a:rPr>
              <a:t> file keeps getting updated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Therefore, to measure goodness of a test suite, what we would like to do is: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Reset all counts in .</a:t>
            </a:r>
            <a:r>
              <a:rPr lang="en-US" altLang="zh-CN" sz="1800" dirty="0" err="1" smtClean="0">
                <a:ea typeface="宋体" pitchFamily="2" charset="-122"/>
              </a:rPr>
              <a:t>gcda</a:t>
            </a:r>
            <a:r>
              <a:rPr lang="en-US" altLang="zh-CN" sz="1800" dirty="0" smtClean="0">
                <a:ea typeface="宋体" pitchFamily="2" charset="-122"/>
              </a:rPr>
              <a:t> file to 0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Run test suite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Run </a:t>
            </a:r>
            <a:r>
              <a:rPr lang="en-US" altLang="zh-CN" sz="1800" dirty="0" err="1" smtClean="0">
                <a:ea typeface="宋体" pitchFamily="2" charset="-122"/>
              </a:rPr>
              <a:t>gcov</a:t>
            </a:r>
            <a:r>
              <a:rPr lang="en-US" altLang="zh-CN" sz="1800" dirty="0" smtClean="0">
                <a:ea typeface="宋体" pitchFamily="2" charset="-122"/>
              </a:rPr>
              <a:t> and look at % of lines covered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To reset all counts in the .</a:t>
            </a:r>
            <a:r>
              <a:rPr lang="en-US" altLang="zh-CN" sz="1800" dirty="0" err="1">
                <a:ea typeface="宋体" pitchFamily="2" charset="-122"/>
              </a:rPr>
              <a:t>gcda</a:t>
            </a:r>
            <a:r>
              <a:rPr lang="en-US" altLang="zh-CN" sz="1800" dirty="0">
                <a:ea typeface="宋体" pitchFamily="2" charset="-122"/>
              </a:rPr>
              <a:t> file: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Just remove the file!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Your compiled code will: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Assume this is the first time it has been run again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Create the .</a:t>
            </a:r>
            <a:r>
              <a:rPr lang="en-US" altLang="zh-CN" sz="1800" dirty="0" err="1" smtClean="0">
                <a:ea typeface="宋体" pitchFamily="2" charset="-122"/>
              </a:rPr>
              <a:t>gcda</a:t>
            </a:r>
            <a:r>
              <a:rPr lang="en-US" altLang="zh-CN" sz="1800" dirty="0" smtClean="0">
                <a:ea typeface="宋体" pitchFamily="2" charset="-122"/>
              </a:rPr>
              <a:t> file anew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18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How Does gcov Do It?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Each block in code numbered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 err="1">
                <a:ea typeface="宋体" pitchFamily="2" charset="-122"/>
              </a:rPr>
              <a:t>gcc</a:t>
            </a:r>
            <a:r>
              <a:rPr lang="en-US" altLang="zh-CN" sz="2000" dirty="0">
                <a:ea typeface="宋体" pitchFamily="2" charset="-122"/>
              </a:rPr>
              <a:t> inserts some code into your program at beginning of main, beginning of each block, end of main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At beginning of main: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Program zeros out a big array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During execution: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Every time block n executed, entry n of array incremented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At end of main: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If .</a:t>
            </a:r>
            <a:r>
              <a:rPr lang="en-US" altLang="zh-CN" sz="2000" dirty="0" err="1" smtClean="0">
                <a:ea typeface="宋体" pitchFamily="2" charset="-122"/>
              </a:rPr>
              <a:t>gcda</a:t>
            </a:r>
            <a:r>
              <a:rPr lang="en-US" altLang="zh-CN" sz="2000" dirty="0" smtClean="0">
                <a:ea typeface="宋体" pitchFamily="2" charset="-122"/>
              </a:rPr>
              <a:t> file does not exist, program creates it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Otherwise, program reads .</a:t>
            </a:r>
            <a:r>
              <a:rPr lang="en-US" altLang="zh-CN" sz="2000" dirty="0" err="1" smtClean="0">
                <a:ea typeface="宋体" pitchFamily="2" charset="-122"/>
              </a:rPr>
              <a:t>gcda</a:t>
            </a:r>
            <a:r>
              <a:rPr lang="en-US" altLang="zh-CN" sz="2000" dirty="0" smtClean="0">
                <a:ea typeface="宋体" pitchFamily="2" charset="-122"/>
              </a:rPr>
              <a:t> file, increments counts in array, writes out .</a:t>
            </a:r>
            <a:r>
              <a:rPr lang="en-US" altLang="zh-CN" sz="2000" dirty="0" err="1" smtClean="0">
                <a:ea typeface="宋体" pitchFamily="2" charset="-122"/>
              </a:rPr>
              <a:t>gcda</a:t>
            </a:r>
            <a:r>
              <a:rPr lang="en-US" altLang="zh-CN" sz="2000" dirty="0" smtClean="0">
                <a:ea typeface="宋体" pitchFamily="2" charset="-122"/>
              </a:rPr>
              <a:t> file again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Does similar processing for calls to exit() as at end of main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Map files map source line number to block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ea typeface="宋体" pitchFamily="2" charset="-122"/>
              </a:rPr>
              <a:t>gcov</a:t>
            </a:r>
            <a:r>
              <a:rPr lang="en-US" altLang="zh-CN" sz="2000" dirty="0" smtClean="0">
                <a:ea typeface="宋体" pitchFamily="2" charset="-122"/>
              </a:rPr>
              <a:t> program matches block execution counts in .da file with source lines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03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gcov</a:t>
            </a:r>
            <a:r>
              <a:rPr lang="en-US" altLang="zh-CN" dirty="0" smtClean="0">
                <a:ea typeface="宋体" pitchFamily="2" charset="-122"/>
              </a:rPr>
              <a:t> Subtleties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If we compile and link many source files with the “</a:t>
            </a:r>
            <a:r>
              <a:rPr lang="en-US" altLang="zh-CN" sz="2000" dirty="0" err="1">
                <a:ea typeface="宋体" pitchFamily="2" charset="-122"/>
              </a:rPr>
              <a:t>gcov</a:t>
            </a:r>
            <a:r>
              <a:rPr lang="en-US" altLang="zh-CN" sz="2000" dirty="0">
                <a:ea typeface="宋体" pitchFamily="2" charset="-122"/>
              </a:rPr>
              <a:t> options”: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Each source file gets a  .</a:t>
            </a:r>
            <a:r>
              <a:rPr lang="en-US" altLang="zh-CN" sz="1800" dirty="0" err="1" smtClean="0">
                <a:ea typeface="宋体" pitchFamily="2" charset="-122"/>
              </a:rPr>
              <a:t>gcno</a:t>
            </a:r>
            <a:r>
              <a:rPr lang="en-US" altLang="zh-CN" sz="1800" dirty="0" smtClean="0">
                <a:ea typeface="宋体" pitchFamily="2" charset="-122"/>
              </a:rPr>
              <a:t> file (the map file)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When we run the program, each source file gets a .</a:t>
            </a:r>
            <a:r>
              <a:rPr lang="en-US" altLang="zh-CN" sz="1800" dirty="0" err="1" smtClean="0">
                <a:ea typeface="宋体" pitchFamily="2" charset="-122"/>
              </a:rPr>
              <a:t>gcda</a:t>
            </a:r>
            <a:r>
              <a:rPr lang="en-US" altLang="zh-CN" sz="1800" dirty="0" smtClean="0">
                <a:ea typeface="宋体" pitchFamily="2" charset="-122"/>
              </a:rPr>
              <a:t> file (the coverage data file)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Thus, we can/must get a separate report from </a:t>
            </a:r>
            <a:r>
              <a:rPr lang="en-US" altLang="zh-CN" sz="2000" dirty="0" err="1">
                <a:ea typeface="宋体" pitchFamily="2" charset="-122"/>
              </a:rPr>
              <a:t>gcov</a:t>
            </a:r>
            <a:r>
              <a:rPr lang="en-US" altLang="zh-CN" sz="2000" dirty="0">
                <a:ea typeface="宋体" pitchFamily="2" charset="-122"/>
              </a:rPr>
              <a:t> on each separate source file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Useful if we are interested in coverage of each module of our program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Example: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We have a main program </a:t>
            </a:r>
            <a:r>
              <a:rPr lang="en-US" altLang="zh-CN" sz="1800" dirty="0" err="1" smtClean="0">
                <a:ea typeface="宋体" pitchFamily="2" charset="-122"/>
              </a:rPr>
              <a:t>main.c</a:t>
            </a:r>
            <a:r>
              <a:rPr lang="en-US" altLang="zh-CN" sz="1800" dirty="0" smtClean="0">
                <a:ea typeface="宋体" pitchFamily="2" charset="-122"/>
              </a:rPr>
              <a:t> and two modules, </a:t>
            </a:r>
            <a:r>
              <a:rPr lang="en-US" altLang="zh-CN" sz="1800" dirty="0" err="1" smtClean="0">
                <a:ea typeface="宋体" pitchFamily="2" charset="-122"/>
              </a:rPr>
              <a:t>StackImplementation.c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dirty="0" err="1" smtClean="0">
                <a:ea typeface="宋体" pitchFamily="2" charset="-122"/>
              </a:rPr>
              <a:t>IO.c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On compilation, we get </a:t>
            </a:r>
            <a:r>
              <a:rPr lang="en-US" altLang="zh-CN" sz="1800" dirty="0" err="1" smtClean="0">
                <a:ea typeface="宋体" pitchFamily="2" charset="-122"/>
              </a:rPr>
              <a:t>main.gcno</a:t>
            </a:r>
            <a:r>
              <a:rPr lang="en-US" altLang="zh-CN" sz="1800" dirty="0" smtClean="0">
                <a:ea typeface="宋体" pitchFamily="2" charset="-122"/>
              </a:rPr>
              <a:t>, </a:t>
            </a:r>
            <a:r>
              <a:rPr lang="en-US" altLang="zh-CN" sz="1800" dirty="0" err="1" smtClean="0">
                <a:ea typeface="宋体" pitchFamily="2" charset="-122"/>
              </a:rPr>
              <a:t>StackImplementation.gcno</a:t>
            </a:r>
            <a:r>
              <a:rPr lang="en-US" altLang="zh-CN" sz="1800" dirty="0" smtClean="0">
                <a:ea typeface="宋体" pitchFamily="2" charset="-122"/>
              </a:rPr>
              <a:t> and </a:t>
            </a:r>
            <a:r>
              <a:rPr lang="en-US" altLang="zh-CN" sz="1800" dirty="0" err="1" smtClean="0">
                <a:ea typeface="宋体" pitchFamily="2" charset="-122"/>
              </a:rPr>
              <a:t>IO.gcno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Every time we run the program, files </a:t>
            </a:r>
            <a:r>
              <a:rPr lang="en-US" altLang="zh-CN" sz="1800" dirty="0" err="1" smtClean="0">
                <a:ea typeface="宋体" pitchFamily="2" charset="-122"/>
              </a:rPr>
              <a:t>main.gcda</a:t>
            </a:r>
            <a:r>
              <a:rPr lang="en-US" altLang="zh-CN" sz="1800" dirty="0" smtClean="0">
                <a:ea typeface="宋体" pitchFamily="2" charset="-122"/>
              </a:rPr>
              <a:t>, </a:t>
            </a:r>
            <a:r>
              <a:rPr lang="en-US" altLang="zh-CN" sz="1800" dirty="0" err="1" smtClean="0">
                <a:ea typeface="宋体" pitchFamily="2" charset="-122"/>
              </a:rPr>
              <a:t>StackImplementation.gcda</a:t>
            </a:r>
            <a:r>
              <a:rPr lang="en-US" altLang="zh-CN" sz="1800" dirty="0" smtClean="0">
                <a:ea typeface="宋体" pitchFamily="2" charset="-122"/>
              </a:rPr>
              <a:t>, and </a:t>
            </a:r>
            <a:r>
              <a:rPr lang="en-US" altLang="zh-CN" sz="1800" dirty="0" err="1" smtClean="0">
                <a:ea typeface="宋体" pitchFamily="2" charset="-122"/>
              </a:rPr>
              <a:t>IO.gcda</a:t>
            </a:r>
            <a:r>
              <a:rPr lang="en-US" altLang="zh-CN" sz="1800" dirty="0" smtClean="0">
                <a:ea typeface="宋体" pitchFamily="2" charset="-122"/>
              </a:rPr>
              <a:t> are updated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We can say </a:t>
            </a:r>
            <a:r>
              <a:rPr lang="en-US" altLang="zh-CN" sz="1800" dirty="0" err="1" smtClean="0">
                <a:ea typeface="宋体" pitchFamily="2" charset="-122"/>
              </a:rPr>
              <a:t>gcov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  <a:r>
              <a:rPr lang="en-US" altLang="zh-CN" sz="1800" dirty="0" err="1" smtClean="0">
                <a:ea typeface="宋体" pitchFamily="2" charset="-122"/>
              </a:rPr>
              <a:t>StackImplementation.c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Get a report on </a:t>
            </a:r>
            <a:r>
              <a:rPr lang="en-US" altLang="zh-CN" sz="1800" dirty="0" err="1" smtClean="0">
                <a:ea typeface="宋体" pitchFamily="2" charset="-122"/>
              </a:rPr>
              <a:t>StackImplementation.c</a:t>
            </a:r>
            <a:r>
              <a:rPr lang="en-US" altLang="zh-CN" sz="1800" dirty="0" smtClean="0">
                <a:ea typeface="宋体" pitchFamily="2" charset="-122"/>
              </a:rPr>
              <a:t> separately 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Useful if that is the module we are interested in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0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gcov, Lines and Statements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Consider the following code: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scanf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(“%d”, &amp;x);   /* Read x from terminal */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if (x &gt;= 0)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= 1;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 %d \n”, x, 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);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We can execute 100% of lines in this code only if we input a positive number for x sometime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Now consider the following code: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scanf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(“%d”, &amp;x); /* Read x from terminal */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if (x &gt;= 0) {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= 1;}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 %d\n”, x, 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);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We can execute 100% of lines in this code even if we input only negative numbers for x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0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gcov, Lines and Statements continued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Reason: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In second code fragment, the </a:t>
            </a:r>
            <a:r>
              <a:rPr lang="en-US" altLang="zh-CN" dirty="0" err="1" smtClean="0">
                <a:ea typeface="宋体" pitchFamily="2" charset="-122"/>
              </a:rPr>
              <a:t>sub­statement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b="1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 = 1</a:t>
            </a:r>
            <a:r>
              <a:rPr lang="en-US" altLang="zh-CN" dirty="0" smtClean="0">
                <a:ea typeface="宋体" pitchFamily="2" charset="-122"/>
              </a:rPr>
              <a:t> of the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is on the same </a:t>
            </a:r>
            <a:r>
              <a:rPr lang="en-US" altLang="zh-CN" i="1" dirty="0" smtClean="0">
                <a:ea typeface="宋体" pitchFamily="2" charset="-122"/>
              </a:rPr>
              <a:t>line</a:t>
            </a:r>
            <a:r>
              <a:rPr lang="en-US" altLang="zh-CN" dirty="0" smtClean="0">
                <a:ea typeface="宋体" pitchFamily="2" charset="-122"/>
              </a:rPr>
              <a:t> as the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if</a:t>
            </a:r>
            <a:r>
              <a:rPr lang="en-US" altLang="zh-CN" dirty="0" smtClean="0">
                <a:latin typeface="Courier New" pitchFamily="49" charset="0"/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We have executed the if in the sense that we have evaluated its condition  </a:t>
            </a:r>
            <a:r>
              <a:rPr lang="en-US" altLang="zh-CN" b="1" dirty="0" smtClean="0">
                <a:latin typeface="Courier New" pitchFamily="49" charset="0"/>
                <a:ea typeface="宋体" pitchFamily="2" charset="-122"/>
              </a:rPr>
              <a:t>(x&gt;=0)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Line is considered executed even when only some of the code on it is executed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Moral: to ensure all statements executed: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Must put each statement on a separate line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77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Is gcov Enough?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1054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1800" dirty="0" err="1">
                <a:ea typeface="宋体" pitchFamily="2" charset="-122"/>
              </a:rPr>
              <a:t>gcov</a:t>
            </a:r>
            <a:r>
              <a:rPr lang="en-US" altLang="zh-CN" sz="1800" dirty="0">
                <a:ea typeface="宋体" pitchFamily="2" charset="-122"/>
              </a:rPr>
              <a:t> is OK for a simple analysis of the thoroughness of a test suite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It tells us what percentage of the lines of code we have executed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However, a test suite executing 100% of lines may still not catch some problems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Example: consider again the code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scanf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(“%d”, &amp;x); /* Read x from terminal */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if (x&gt;=0)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   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 = 1; 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printf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(“%d %d\n”, x, </a:t>
            </a:r>
            <a:r>
              <a:rPr lang="en-US" altLang="zh-CN" sz="1800" dirty="0" err="1" smtClean="0">
                <a:latin typeface="Courier New" pitchFamily="49" charset="0"/>
                <a:ea typeface="宋体" pitchFamily="2" charset="-122"/>
              </a:rPr>
              <a:t>pos</a:t>
            </a:r>
            <a:r>
              <a:rPr lang="en-US" altLang="zh-CN" sz="1800" dirty="0" smtClean="0">
                <a:latin typeface="Courier New" pitchFamily="49" charset="0"/>
                <a:ea typeface="宋体" pitchFamily="2" charset="-122"/>
              </a:rPr>
              <a:t>);</a:t>
            </a:r>
            <a:r>
              <a:rPr lang="en-US" altLang="zh-CN" sz="18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If all tests in our test suite set x to a positive number, we can achieve 100% line coverage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However, we have still not tested the case in which x is negative or zero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That case might be handled incorrectly </a:t>
            </a:r>
          </a:p>
          <a:p>
            <a:pPr lvl="2">
              <a:lnSpc>
                <a:spcPct val="80000"/>
              </a:lnSpc>
            </a:pPr>
            <a:r>
              <a:rPr lang="en-US" altLang="zh-CN" dirty="0" smtClean="0">
                <a:ea typeface="宋体" pitchFamily="2" charset="-122"/>
              </a:rPr>
              <a:t>For instance, maybe </a:t>
            </a:r>
            <a:r>
              <a:rPr lang="en-US" altLang="zh-CN" dirty="0" err="1" smtClean="0">
                <a:ea typeface="宋体" pitchFamily="2" charset="-122"/>
              </a:rPr>
              <a:t>pos</a:t>
            </a:r>
            <a:r>
              <a:rPr lang="en-US" altLang="zh-CN" dirty="0" smtClean="0">
                <a:ea typeface="宋体" pitchFamily="2" charset="-122"/>
              </a:rPr>
              <a:t> is supposed to be 1 if x is positive, and 0 otherwise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1800" dirty="0">
                <a:ea typeface="宋体" pitchFamily="2" charset="-122"/>
              </a:rPr>
              <a:t>To talk about stronger measures of thoroughness, it is useful to have a graph of the program control flow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9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Screenshots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04" y="2081445"/>
            <a:ext cx="6876191" cy="372381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82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857" y="1852873"/>
            <a:ext cx="6714286" cy="418095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9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7" y="1562100"/>
            <a:ext cx="8369325" cy="47625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68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</a:rPr>
              <a:t>Agenda</a:t>
            </a:r>
            <a:endParaRPr lang="en-CA" altLang="en-US" dirty="0">
              <a:latin typeface="Arial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Motivation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The </a:t>
            </a:r>
            <a:r>
              <a:rPr lang="en-US" altLang="zh-CN" sz="2000" dirty="0" err="1">
                <a:ea typeface="宋体" pitchFamily="2" charset="-122"/>
              </a:rPr>
              <a:t>gcov</a:t>
            </a:r>
            <a:r>
              <a:rPr lang="en-US" altLang="zh-CN" sz="2000" dirty="0">
                <a:ea typeface="宋体" pitchFamily="2" charset="-122"/>
              </a:rPr>
              <a:t> Tool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An example using </a:t>
            </a:r>
            <a:r>
              <a:rPr lang="en-US" altLang="zh-CN" sz="2000" dirty="0" err="1" smtClean="0">
                <a:ea typeface="宋体" pitchFamily="2" charset="-122"/>
              </a:rPr>
              <a:t>gcov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How does </a:t>
            </a:r>
            <a:r>
              <a:rPr lang="en-US" altLang="zh-CN" sz="2000" dirty="0" err="1" smtClean="0">
                <a:ea typeface="宋体" pitchFamily="2" charset="-122"/>
              </a:rPr>
              <a:t>gcov</a:t>
            </a:r>
            <a:r>
              <a:rPr lang="en-US" altLang="zh-CN" sz="2000" dirty="0" smtClean="0">
                <a:ea typeface="宋体" pitchFamily="2" charset="-122"/>
              </a:rPr>
              <a:t> do it</a:t>
            </a:r>
          </a:p>
          <a:p>
            <a:pPr lvl="1"/>
            <a:r>
              <a:rPr lang="en-US" altLang="zh-CN" sz="2000" dirty="0" err="1" smtClean="0">
                <a:ea typeface="宋体" pitchFamily="2" charset="-122"/>
              </a:rPr>
              <a:t>gcov</a:t>
            </a:r>
            <a:r>
              <a:rPr lang="en-US" altLang="zh-CN" sz="2000" dirty="0" smtClean="0">
                <a:ea typeface="宋体" pitchFamily="2" charset="-122"/>
              </a:rPr>
              <a:t> subtleties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Further structural testing measures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Flowcharts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Structural testing and flowcharts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Minimal test suites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Path coverage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Testing loops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13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Screenshots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37" y="1562100"/>
            <a:ext cx="8369325" cy="47625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0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Please see it in the test machine</a:t>
            </a:r>
          </a:p>
          <a:p>
            <a:pPr>
              <a:defRPr/>
            </a:pPr>
            <a:r>
              <a:rPr lang="en-US" altLang="zh-CN" dirty="0"/>
              <a:t>Several steps</a:t>
            </a:r>
            <a:r>
              <a:rPr lang="zh-CN" altLang="en-US" dirty="0"/>
              <a:t> </a:t>
            </a:r>
            <a:r>
              <a:rPr lang="en-US" altLang="zh-CN" dirty="0"/>
              <a:t>below:</a:t>
            </a:r>
          </a:p>
          <a:p>
            <a:pPr lvl="1">
              <a:defRPr/>
            </a:pPr>
            <a:r>
              <a:rPr lang="en-US" altLang="zh-CN" sz="2400" dirty="0"/>
              <a:t>Write test cases</a:t>
            </a:r>
          </a:p>
          <a:p>
            <a:pPr lvl="1">
              <a:defRPr/>
            </a:pPr>
            <a:r>
              <a:rPr lang="en-US" altLang="zh-CN" sz="2400" dirty="0"/>
              <a:t>Compile with -</a:t>
            </a:r>
            <a:r>
              <a:rPr lang="en-US" altLang="zh-CN" sz="2400" dirty="0" err="1"/>
              <a:t>ftest</a:t>
            </a:r>
            <a:r>
              <a:rPr lang="en-US" altLang="zh-CN" sz="2400" dirty="0"/>
              <a:t>-coverage -</a:t>
            </a:r>
            <a:r>
              <a:rPr lang="en-US" altLang="zh-CN" sz="2400" dirty="0" err="1"/>
              <a:t>fprofile</a:t>
            </a:r>
            <a:r>
              <a:rPr lang="en-US" altLang="zh-CN" sz="2400" dirty="0"/>
              <a:t>-arcs</a:t>
            </a:r>
          </a:p>
          <a:p>
            <a:pPr lvl="1">
              <a:defRPr/>
            </a:pPr>
            <a:r>
              <a:rPr lang="en-US" altLang="zh-CN" sz="2400" dirty="0"/>
              <a:t>Run</a:t>
            </a:r>
          </a:p>
          <a:p>
            <a:pPr lvl="2">
              <a:defRPr/>
            </a:pPr>
            <a:r>
              <a:rPr lang="en-US" altLang="zh-CN" sz="2000" dirty="0"/>
              <a:t>Generated files:</a:t>
            </a:r>
            <a:r>
              <a:rPr lang="en-US" altLang="zh-CN" sz="1600" dirty="0"/>
              <a:t> </a:t>
            </a:r>
            <a:r>
              <a:rPr lang="en-US" altLang="zh-CN" sz="1600" dirty="0" err="1"/>
              <a:t>xx.gcda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xx.gcno</a:t>
            </a:r>
            <a:r>
              <a:rPr lang="en-US" altLang="zh-CN" sz="1600" dirty="0"/>
              <a:t> for coverage</a:t>
            </a:r>
          </a:p>
          <a:p>
            <a:pPr lvl="1">
              <a:defRPr/>
            </a:pPr>
            <a:r>
              <a:rPr lang="en-US" altLang="zh-CN" dirty="0"/>
              <a:t>LCOV</a:t>
            </a:r>
          </a:p>
          <a:p>
            <a:pPr lvl="2">
              <a:defRPr/>
            </a:pPr>
            <a:r>
              <a:rPr lang="en-US" altLang="zh-CN" sz="1600" dirty="0"/>
              <a:t>Generated files: </a:t>
            </a:r>
            <a:r>
              <a:rPr lang="en-US" altLang="zh-CN" sz="1600" dirty="0" err="1"/>
              <a:t>covinfo</a:t>
            </a:r>
            <a:r>
              <a:rPr lang="en-US" altLang="zh-CN" sz="1600" dirty="0"/>
              <a:t> for coverage</a:t>
            </a:r>
          </a:p>
          <a:p>
            <a:pPr lvl="1">
              <a:defRPr/>
            </a:pPr>
            <a:r>
              <a:rPr lang="en-US" altLang="zh-CN" dirty="0" err="1"/>
              <a:t>genhtml</a:t>
            </a:r>
            <a:r>
              <a:rPr lang="en-US" altLang="zh-CN" dirty="0"/>
              <a:t> (generate html format coverage report)</a:t>
            </a:r>
          </a:p>
          <a:p>
            <a:pPr lvl="1">
              <a:defRPr/>
            </a:pPr>
            <a:r>
              <a:rPr lang="en-US" altLang="zh-CN" sz="2400" dirty="0"/>
              <a:t>Confirm test report(xx.xml)</a:t>
            </a:r>
          </a:p>
          <a:p>
            <a:pPr lvl="1">
              <a:defRPr/>
            </a:pPr>
            <a:r>
              <a:rPr lang="en-US" altLang="zh-CN" sz="2400" dirty="0"/>
              <a:t>Confirm coverage </a:t>
            </a:r>
            <a:r>
              <a:rPr lang="en-US" altLang="zh-CN" sz="2400" dirty="0" smtClean="0"/>
              <a:t>report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78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>
          <a:xfrm>
            <a:off x="685800" y="2819400"/>
            <a:ext cx="7696200" cy="1089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C00"/>
                </a:solidFill>
              </a:rPr>
              <a:t>谢谢</a:t>
            </a:r>
            <a:endParaRPr lang="zh-CN" altLang="en-US" dirty="0">
              <a:solidFill>
                <a:srgbClr val="FFCC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13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Motivation</a:t>
            </a:r>
            <a:endParaRPr lang="en-CA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Consider a typical programming project: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We have designed code based on requirements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We have also built in some additional features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Additional features interact with required features in various ways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We need to test code of additional features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We don’t remember what all of them are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Because new features are not mentioned in requirements, testing based on requirements will not help us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Consider a function to sort an array of integers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Requirements state only that resulting array must preserve original elements and be sorted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Many different algorithms exist for doing this</a:t>
            </a:r>
          </a:p>
          <a:p>
            <a:pPr lvl="1"/>
            <a:r>
              <a:rPr lang="en-CA" sz="2000" dirty="0" smtClean="0"/>
              <a:t>A test suite which tests one algorithm thoroughly may not test another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8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Motivation(Continued)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zh-CN" altLang="en-US" sz="2000" dirty="0">
                <a:ea typeface="宋体" pitchFamily="2" charset="-122"/>
              </a:rPr>
              <a:t>我们的问题是：</a:t>
            </a:r>
            <a:endParaRPr lang="en-US" altLang="zh-CN" sz="2000" dirty="0">
              <a:ea typeface="宋体" pitchFamily="2" charset="-122"/>
            </a:endParaRP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我们怎么知道测试了所有的代码？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有些代码我们的测试用例覆盖不到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这些没有覆盖代码用户执行到了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用户是这些代码第一个执行的人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第一个？嗯</a:t>
            </a:r>
            <a:r>
              <a:rPr lang="en-US" altLang="zh-CN" sz="2000" dirty="0" smtClean="0">
                <a:ea typeface="宋体" pitchFamily="2" charset="-122"/>
              </a:rPr>
              <a:t>……</a:t>
            </a:r>
            <a:r>
              <a:rPr lang="zh-CN" altLang="en-US" dirty="0" smtClean="0">
                <a:ea typeface="宋体" pitchFamily="2" charset="-122"/>
              </a:rPr>
              <a:t>你们懂的！</a:t>
            </a:r>
            <a:endParaRPr lang="en-US" altLang="zh-CN" sz="2000" dirty="0" smtClean="0">
              <a:ea typeface="宋体" pitchFamily="2" charset="-122"/>
            </a:endParaRP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我们已经测试了所有的代码吗？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有工具可以帮助我们回答这个问题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这些工具统称为“代码覆盖工具”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帮助我们知道测试用例的测试覆盖率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这些工具通常针对某种编程语言</a:t>
            </a:r>
            <a:endParaRPr lang="en-US" altLang="zh-CN" sz="2000" dirty="0" smtClean="0">
              <a:ea typeface="宋体" pitchFamily="2" charset="-122"/>
            </a:endParaRP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针对</a:t>
            </a:r>
            <a:r>
              <a:rPr lang="en-US" altLang="zh-CN" sz="2000" dirty="0" smtClean="0">
                <a:ea typeface="宋体" pitchFamily="2" charset="-122"/>
              </a:rPr>
              <a:t>C/C++</a:t>
            </a:r>
            <a:r>
              <a:rPr lang="zh-CN" altLang="en-US" sz="2000" dirty="0" smtClean="0">
                <a:ea typeface="宋体" pitchFamily="2" charset="-122"/>
              </a:rPr>
              <a:t>有开源的工具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貌似</a:t>
            </a:r>
            <a:r>
              <a:rPr lang="en-US" altLang="zh-CN" sz="2000" dirty="0" smtClean="0">
                <a:ea typeface="宋体" pitchFamily="2" charset="-122"/>
              </a:rPr>
              <a:t>Java</a:t>
            </a:r>
            <a:r>
              <a:rPr lang="zh-CN" altLang="en-US" sz="2000" dirty="0" smtClean="0">
                <a:ea typeface="宋体" pitchFamily="2" charset="-122"/>
              </a:rPr>
              <a:t>只有商业版的工具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我们只对</a:t>
            </a:r>
            <a:r>
              <a:rPr lang="en-US" altLang="zh-CN" sz="2000" dirty="0" smtClean="0">
                <a:ea typeface="宋体" pitchFamily="2" charset="-122"/>
              </a:rPr>
              <a:t>C/C++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434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itchFamily="2" charset="-122"/>
              </a:rPr>
              <a:t>gcov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 err="1">
                <a:ea typeface="宋体" pitchFamily="2" charset="-122"/>
              </a:rPr>
              <a:t>gcov</a:t>
            </a:r>
            <a:r>
              <a:rPr lang="en-US" altLang="zh-CN" sz="2000" dirty="0">
                <a:ea typeface="宋体" pitchFamily="2" charset="-122"/>
              </a:rPr>
              <a:t>: GNU Project coverage utility </a:t>
            </a:r>
          </a:p>
          <a:p>
            <a:pPr lvl="1">
              <a:lnSpc>
                <a:spcPct val="80000"/>
              </a:lnSpc>
            </a:pPr>
            <a:r>
              <a:rPr lang="zh-CN" altLang="en-US" sz="2000" b="1" dirty="0" smtClean="0">
                <a:ea typeface="宋体" pitchFamily="2" charset="-122"/>
              </a:rPr>
              <a:t>基于早前的</a:t>
            </a:r>
            <a:r>
              <a:rPr lang="en-US" altLang="zh-CN" sz="2000" b="1" dirty="0" err="1" smtClean="0">
                <a:ea typeface="宋体" pitchFamily="2" charset="-122"/>
              </a:rPr>
              <a:t>tcov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GNU Project: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Supplies free software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Created </a:t>
            </a:r>
            <a:r>
              <a:rPr lang="en-US" altLang="zh-CN" sz="2000" dirty="0" err="1" smtClean="0">
                <a:ea typeface="宋体" pitchFamily="2" charset="-122"/>
              </a:rPr>
              <a:t>gcc</a:t>
            </a:r>
            <a:r>
              <a:rPr lang="en-US" altLang="zh-CN" sz="2000" dirty="0" smtClean="0">
                <a:ea typeface="宋体" pitchFamily="2" charset="-122"/>
              </a:rPr>
              <a:t> compiler for C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Most Linux utility programs come from GNU Project </a:t>
            </a: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使用</a:t>
            </a:r>
            <a:r>
              <a:rPr lang="en-US" altLang="zh-CN" sz="2000" dirty="0" err="1" smtClean="0">
                <a:ea typeface="宋体" pitchFamily="2" charset="-122"/>
              </a:rPr>
              <a:t>gcov</a:t>
            </a:r>
            <a:r>
              <a:rPr lang="en-US" altLang="zh-CN" sz="2000" dirty="0" smtClean="0">
                <a:ea typeface="宋体" pitchFamily="2" charset="-122"/>
              </a:rPr>
              <a:t> (</a:t>
            </a:r>
            <a:r>
              <a:rPr lang="zh-CN" altLang="en-US" sz="2000" dirty="0" smtClean="0">
                <a:ea typeface="宋体" pitchFamily="2" charset="-122"/>
              </a:rPr>
              <a:t>简介</a:t>
            </a:r>
            <a:r>
              <a:rPr lang="en-US" altLang="zh-CN" sz="2000" dirty="0" smtClean="0">
                <a:ea typeface="宋体" pitchFamily="2" charset="-122"/>
              </a:rPr>
              <a:t>):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Compile your C program using </a:t>
            </a:r>
            <a:r>
              <a:rPr lang="en-US" altLang="zh-CN" sz="2000" dirty="0" err="1" smtClean="0">
                <a:ea typeface="宋体" pitchFamily="2" charset="-122"/>
              </a:rPr>
              <a:t>gcc</a:t>
            </a:r>
            <a:r>
              <a:rPr lang="en-US" altLang="zh-CN" sz="2000" dirty="0" smtClean="0">
                <a:ea typeface="宋体" pitchFamily="2" charset="-122"/>
              </a:rPr>
              <a:t> with special switches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Run your program normally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While running, your program will write information to special “log files”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After running test cases, run </a:t>
            </a:r>
            <a:r>
              <a:rPr lang="en-US" altLang="zh-CN" sz="2000" dirty="0" err="1" smtClean="0">
                <a:ea typeface="宋体" pitchFamily="2" charset="-122"/>
              </a:rPr>
              <a:t>lcov</a:t>
            </a: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 err="1" smtClean="0">
                <a:ea typeface="宋体" pitchFamily="2" charset="-122"/>
              </a:rPr>
              <a:t>lcov</a:t>
            </a:r>
            <a:r>
              <a:rPr lang="en-US" altLang="zh-CN" sz="2000" dirty="0" smtClean="0">
                <a:ea typeface="宋体" pitchFamily="2" charset="-122"/>
              </a:rPr>
              <a:t> will generate a coverage report listing which lines have been executed </a:t>
            </a:r>
          </a:p>
          <a:p>
            <a:pPr marL="265113" indent="-265113">
              <a:lnSpc>
                <a:spcPct val="80000"/>
              </a:lnSpc>
            </a:pPr>
            <a:r>
              <a:rPr lang="zh-CN" altLang="en-US" sz="2000" dirty="0" smtClean="0">
                <a:ea typeface="宋体" pitchFamily="2" charset="-122"/>
              </a:rPr>
              <a:t>我们将详细描述每一步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34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Normal Compilation of a Program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810000"/>
            <a:ext cx="8382000" cy="2514600"/>
          </a:xfrm>
        </p:spPr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In the above diagram,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Inputs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Outputs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Normally, we just: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Compile a program from source code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Execute it on some selected test cases 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 smtClean="0">
                <a:ea typeface="宋体" pitchFamily="2" charset="-122"/>
              </a:rPr>
              <a:t>Look at the output for correctness 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0175"/>
            <a:ext cx="30289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1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Compilation Using gcov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62100"/>
            <a:ext cx="8382000" cy="49911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sz="20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Compilation / execution with </a:t>
            </a:r>
            <a:r>
              <a:rPr lang="en-US" altLang="zh-CN" sz="2000" dirty="0" err="1" smtClean="0">
                <a:ea typeface="宋体" pitchFamily="2" charset="-122"/>
              </a:rPr>
              <a:t>gcov</a:t>
            </a:r>
            <a:r>
              <a:rPr lang="en-US" altLang="zh-CN" sz="2000" dirty="0" smtClean="0">
                <a:ea typeface="宋体" pitchFamily="2" charset="-122"/>
              </a:rPr>
              <a:t> is basically the same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However, extra switches to </a:t>
            </a:r>
            <a:r>
              <a:rPr lang="en-US" altLang="zh-CN" sz="2000" dirty="0" err="1" smtClean="0">
                <a:ea typeface="宋体" pitchFamily="2" charset="-122"/>
              </a:rPr>
              <a:t>gcc</a:t>
            </a:r>
            <a:r>
              <a:rPr lang="en-US" altLang="zh-CN" sz="2000" dirty="0" smtClean="0">
                <a:ea typeface="宋体" pitchFamily="2" charset="-122"/>
              </a:rPr>
              <a:t> cause extra things to happen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Switches: ­</a:t>
            </a:r>
            <a:r>
              <a:rPr lang="en-US" altLang="zh-CN" sz="2000" dirty="0" err="1" smtClean="0">
                <a:ea typeface="宋体" pitchFamily="2" charset="-122"/>
              </a:rPr>
              <a:t>fprofile­arcs</a:t>
            </a:r>
            <a:r>
              <a:rPr lang="en-US" altLang="zh-CN" sz="2000" dirty="0" smtClean="0">
                <a:ea typeface="宋体" pitchFamily="2" charset="-122"/>
              </a:rPr>
              <a:t> ­</a:t>
            </a:r>
            <a:r>
              <a:rPr lang="en-US" altLang="zh-CN" sz="2000" dirty="0" err="1" smtClean="0">
                <a:ea typeface="宋体" pitchFamily="2" charset="-122"/>
              </a:rPr>
              <a:t>ftest­coverage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</a:p>
          <a:p>
            <a:pPr marL="0" indent="0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038225"/>
            <a:ext cx="444817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34290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j-lt"/>
                <a:ea typeface="+mn-ea"/>
                <a:cs typeface="Tahoma" pitchFamily="34" charset="0"/>
              </a:defRPr>
            </a:lvl1pPr>
            <a:lvl2pPr marL="628650" indent="-28257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800100" indent="-1651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092200" indent="-177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1371600" indent="-1651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18288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6pPr>
            <a:lvl7pPr marL="22860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7pPr>
            <a:lvl8pPr marL="27432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8pPr>
            <a:lvl9pPr marL="3200400" indent="-165100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>
                <a:latin typeface="+mn-lt"/>
                <a:ea typeface="宋体" pitchFamily="2" charset="-122"/>
              </a:rPr>
              <a:t>if (BUILD_APP STREQUAL "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unittest</a:t>
            </a:r>
            <a:r>
              <a:rPr lang="en-US" altLang="zh-CN" sz="1200" dirty="0">
                <a:latin typeface="+mn-lt"/>
                <a:ea typeface="宋体" pitchFamily="2" charset="-122"/>
              </a:rPr>
              <a:t>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smtClean="0">
                <a:latin typeface="+mn-lt"/>
                <a:ea typeface="宋体" pitchFamily="2" charset="-122"/>
              </a:rPr>
              <a:t>    </a:t>
            </a:r>
            <a:r>
              <a:rPr lang="en-US" altLang="zh-CN" sz="1200" dirty="0" err="1" smtClean="0">
                <a:latin typeface="+mn-lt"/>
                <a:ea typeface="宋体" pitchFamily="2" charset="-122"/>
              </a:rPr>
              <a:t>cxx_test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(</a:t>
            </a:r>
            <a:r>
              <a:rPr lang="en-US" altLang="zh-CN" sz="1200" dirty="0" err="1" smtClean="0">
                <a:latin typeface="+mn-lt"/>
                <a:ea typeface="宋体" pitchFamily="2" charset="-122"/>
              </a:rPr>
              <a:t>protocol_parser</a:t>
            </a:r>
            <a:r>
              <a:rPr lang="en-US" altLang="zh-CN" sz="1200" dirty="0" smtClean="0">
                <a:latin typeface="+mn-lt"/>
                <a:ea typeface="宋体" pitchFamily="2" charset="-122"/>
              </a:rPr>
              <a:t> </a:t>
            </a:r>
            <a:r>
              <a:rPr lang="en-US" altLang="zh-CN" sz="1200" dirty="0">
                <a:latin typeface="+mn-lt"/>
                <a:ea typeface="宋体" pitchFamily="2" charset="-122"/>
              </a:rPr>
              <a:t>"</a:t>
            </a:r>
            <a:r>
              <a:rPr lang="en-US" altLang="zh-CN" sz="1200" dirty="0" err="1">
                <a:latin typeface="+mn-lt"/>
                <a:ea typeface="宋体" pitchFamily="2" charset="-122"/>
              </a:rPr>
              <a:t>gtest_main</a:t>
            </a:r>
            <a:r>
              <a:rPr lang="en-US" altLang="zh-CN" sz="1200" dirty="0">
                <a:latin typeface="+mn-lt"/>
                <a:ea typeface="宋体" pitchFamily="2" charset="-122"/>
              </a:rPr>
              <a:t>")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200" dirty="0" err="1">
                <a:latin typeface="+mn-lt"/>
                <a:ea typeface="宋体" pitchFamily="2" charset="-122"/>
              </a:rPr>
              <a:t>endif</a:t>
            </a:r>
            <a:r>
              <a:rPr lang="en-US" altLang="zh-CN" sz="1200" dirty="0">
                <a:latin typeface="+mn-lt"/>
                <a:ea typeface="宋体" pitchFamily="2" charset="-122"/>
              </a:rPr>
              <a:t>()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18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Compilation Using gcov continued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When we compile with the extra switches, </a:t>
            </a:r>
            <a:r>
              <a:rPr lang="en-US" altLang="zh-CN" sz="2000" dirty="0" err="1">
                <a:ea typeface="宋体" pitchFamily="2" charset="-122"/>
              </a:rPr>
              <a:t>gcc</a:t>
            </a:r>
            <a:r>
              <a:rPr lang="en-US" altLang="zh-CN" sz="2000" dirty="0">
                <a:ea typeface="宋体" pitchFamily="2" charset="-122"/>
              </a:rPr>
              <a:t> does the following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extra things: </a:t>
            </a:r>
          </a:p>
          <a:p>
            <a:pPr marL="571500" lvl="1" indent="-381000"/>
            <a:r>
              <a:rPr lang="en-US" altLang="zh-CN" sz="2000" dirty="0" smtClean="0">
                <a:ea typeface="宋体" pitchFamily="2" charset="-122"/>
              </a:rPr>
              <a:t>Generates “map file” of the blocks of code in our source files </a:t>
            </a:r>
          </a:p>
          <a:p>
            <a:pPr marL="571500" lvl="1" indent="-381000"/>
            <a:r>
              <a:rPr lang="en-US" altLang="zh-CN" sz="2000" dirty="0" smtClean="0">
                <a:ea typeface="宋体" pitchFamily="2" charset="-122"/>
              </a:rPr>
              <a:t>Generates object code which counts the number of times each block of code has been executed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“Block of code”: </a:t>
            </a:r>
          </a:p>
          <a:p>
            <a:pPr marL="571500" lvl="1" indent="-381000"/>
            <a:r>
              <a:rPr lang="en-US" altLang="zh-CN" sz="2000" dirty="0" smtClean="0">
                <a:ea typeface="宋体" pitchFamily="2" charset="-122"/>
              </a:rPr>
              <a:t>Any sequence of statements such that executing one of them guarantees we must execute the next one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Example (program </a:t>
            </a:r>
            <a:r>
              <a:rPr lang="en-US" altLang="zh-CN" sz="2000" dirty="0" smtClean="0">
                <a:ea typeface="宋体" pitchFamily="2" charset="-122"/>
              </a:rPr>
              <a:t>protocol_parser_unittest.cc</a:t>
            </a:r>
            <a:r>
              <a:rPr lang="en-US" altLang="zh-CN" sz="2000" dirty="0">
                <a:ea typeface="宋体" pitchFamily="2" charset="-122"/>
              </a:rPr>
              <a:t>): </a:t>
            </a:r>
          </a:p>
          <a:p>
            <a:pPr marL="571500" lvl="1" indent="-381000"/>
            <a:r>
              <a:rPr lang="en-US" altLang="zh-CN" dirty="0" err="1">
                <a:ea typeface="宋体" pitchFamily="2" charset="-122"/>
              </a:rPr>
              <a:t>cxx_test</a:t>
            </a:r>
            <a:r>
              <a:rPr lang="en-US" altLang="zh-CN" dirty="0">
                <a:ea typeface="宋体" pitchFamily="2" charset="-122"/>
              </a:rPr>
              <a:t>(</a:t>
            </a:r>
            <a:r>
              <a:rPr lang="en-US" altLang="zh-CN" dirty="0" err="1">
                <a:ea typeface="宋体" pitchFamily="2" charset="-122"/>
              </a:rPr>
              <a:t>protocol_parser</a:t>
            </a:r>
            <a:r>
              <a:rPr lang="en-US" altLang="zh-CN" dirty="0">
                <a:ea typeface="宋体" pitchFamily="2" charset="-122"/>
              </a:rPr>
              <a:t> "</a:t>
            </a:r>
            <a:r>
              <a:rPr lang="en-US" altLang="zh-CN" dirty="0" err="1">
                <a:ea typeface="宋体" pitchFamily="2" charset="-122"/>
              </a:rPr>
              <a:t>gtest_main</a:t>
            </a:r>
            <a:r>
              <a:rPr lang="en-US" altLang="zh-CN" dirty="0" smtClean="0">
                <a:ea typeface="宋体" pitchFamily="2" charset="-122"/>
              </a:rPr>
              <a:t>")</a:t>
            </a:r>
            <a:r>
              <a:rPr lang="en-US" altLang="zh-CN" sz="2000" dirty="0" smtClean="0">
                <a:ea typeface="宋体" pitchFamily="2" charset="-122"/>
              </a:rPr>
              <a:t/>
            </a:r>
            <a:br>
              <a:rPr lang="en-US" altLang="zh-CN" sz="2000" dirty="0" smtClean="0">
                <a:ea typeface="宋体" pitchFamily="2" charset="-122"/>
              </a:rPr>
            </a:br>
            <a:r>
              <a:rPr lang="en-US" altLang="zh-CN" sz="2000" dirty="0" err="1" smtClean="0">
                <a:ea typeface="宋体" pitchFamily="2" charset="-122"/>
              </a:rPr>
              <a:t>gcc</a:t>
            </a:r>
            <a:r>
              <a:rPr lang="en-US" altLang="zh-CN" sz="2000" dirty="0" smtClean="0">
                <a:ea typeface="宋体" pitchFamily="2" charset="-122"/>
              </a:rPr>
              <a:t> -g -O0 -­</a:t>
            </a:r>
            <a:r>
              <a:rPr lang="en-US" altLang="zh-CN" sz="2000" dirty="0" err="1" smtClean="0">
                <a:ea typeface="宋体" pitchFamily="2" charset="-122"/>
              </a:rPr>
              <a:t>fprofile­arcs</a:t>
            </a:r>
            <a:r>
              <a:rPr lang="en-US" altLang="zh-CN" sz="2000" dirty="0" smtClean="0">
                <a:ea typeface="宋体" pitchFamily="2" charset="-122"/>
              </a:rPr>
              <a:t> ­-</a:t>
            </a:r>
            <a:r>
              <a:rPr lang="en-US" altLang="zh-CN" sz="2000" dirty="0" err="1" smtClean="0">
                <a:ea typeface="宋体" pitchFamily="2" charset="-122"/>
              </a:rPr>
              <a:t>ftest­coverage</a:t>
            </a:r>
            <a:r>
              <a:rPr lang="en-US" altLang="zh-CN" dirty="0">
                <a:ea typeface="宋体" pitchFamily="2" charset="-122"/>
              </a:rPr>
              <a:t> protocol_parser_unittest.cc</a:t>
            </a:r>
            <a:endParaRPr lang="en-US" altLang="zh-CN" sz="2000" dirty="0" smtClean="0">
              <a:ea typeface="宋体" pitchFamily="2" charset="-122"/>
            </a:endParaRPr>
          </a:p>
          <a:p>
            <a:pPr marL="571500" lvl="1" indent="-381000"/>
            <a:r>
              <a:rPr lang="en-US" altLang="zh-CN" sz="2000" b="1" dirty="0" err="1" smtClean="0">
                <a:ea typeface="宋体" pitchFamily="2" charset="-122"/>
              </a:rPr>
              <a:t>gcc</a:t>
            </a:r>
            <a:r>
              <a:rPr lang="en-US" altLang="zh-CN" sz="2000" dirty="0" smtClean="0">
                <a:ea typeface="宋体" pitchFamily="2" charset="-122"/>
              </a:rPr>
              <a:t> generates map file </a:t>
            </a:r>
            <a:r>
              <a:rPr lang="en-US" altLang="zh-CN" sz="2000" dirty="0" err="1" smtClean="0">
                <a:ea typeface="宋体" pitchFamily="2" charset="-122"/>
              </a:rPr>
              <a:t>wordcount.gcno</a:t>
            </a:r>
            <a:endParaRPr lang="en-US" altLang="zh-CN" sz="2000" dirty="0" smtClean="0">
              <a:ea typeface="宋体" pitchFamily="2" charset="-122"/>
            </a:endParaRPr>
          </a:p>
          <a:p>
            <a:pPr marL="571500" lvl="1" indent="-381000"/>
            <a:r>
              <a:rPr lang="en-US" altLang="zh-CN" sz="2000" dirty="0" smtClean="0">
                <a:ea typeface="宋体" pitchFamily="2" charset="-122"/>
              </a:rPr>
              <a:t>Exact format of the “map file” is not important to us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0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Running a gcov-Compiled Program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Run program as normal on test cases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First time program is run, a coverage data file appears (with extension .</a:t>
            </a:r>
            <a:r>
              <a:rPr lang="en-US" altLang="zh-CN" sz="2000" dirty="0" err="1">
                <a:ea typeface="宋体" pitchFamily="2" charset="-122"/>
              </a:rPr>
              <a:t>gcda</a:t>
            </a:r>
            <a:r>
              <a:rPr lang="en-US" altLang="zh-CN" sz="2000" dirty="0">
                <a:ea typeface="宋体" pitchFamily="2" charset="-122"/>
              </a:rPr>
              <a:t>)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Coverage data file contains information about how many times each line of code has been executed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Example: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After running </a:t>
            </a:r>
            <a:r>
              <a:rPr lang="en-US" altLang="zh-CN" dirty="0" err="1" smtClean="0">
                <a:ea typeface="宋体" pitchFamily="2" charset="-122"/>
              </a:rPr>
              <a:t>protocol_parser_test</a:t>
            </a:r>
            <a:r>
              <a:rPr lang="en-US" altLang="zh-CN" sz="2000" dirty="0" smtClean="0">
                <a:ea typeface="宋体" pitchFamily="2" charset="-122"/>
              </a:rPr>
              <a:t>, file </a:t>
            </a:r>
            <a:r>
              <a:rPr lang="en-US" altLang="zh-CN" dirty="0" err="1">
                <a:ea typeface="宋体" pitchFamily="2" charset="-122"/>
              </a:rPr>
              <a:t>protocol_parser_test</a:t>
            </a:r>
            <a:r>
              <a:rPr lang="en-US" altLang="zh-CN" sz="2000" dirty="0" err="1" smtClean="0">
                <a:ea typeface="宋体" pitchFamily="2" charset="-122"/>
              </a:rPr>
              <a:t>.gcda</a:t>
            </a:r>
            <a:r>
              <a:rPr lang="en-US" altLang="zh-CN" sz="2000" dirty="0" smtClean="0">
                <a:ea typeface="宋体" pitchFamily="2" charset="-122"/>
              </a:rPr>
              <a:t> is created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Coverage data is updated every subsequent time program is run </a:t>
            </a:r>
          </a:p>
          <a:p>
            <a:pPr marL="265113" indent="-265113">
              <a:lnSpc>
                <a:spcPct val="80000"/>
              </a:lnSpc>
            </a:pPr>
            <a:r>
              <a:rPr lang="en-US" altLang="zh-CN" sz="2000" dirty="0">
                <a:ea typeface="宋体" pitchFamily="2" charset="-122"/>
              </a:rPr>
              <a:t>Coverage data is cumulative; e.g.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Line 42 executed 5 times on first run;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Line 42 executed 10 times on second run; </a:t>
            </a: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Therefore, coverage data stored in .</a:t>
            </a:r>
            <a:r>
              <a:rPr lang="en-US" altLang="zh-CN" sz="2000" dirty="0" err="1" smtClean="0">
                <a:ea typeface="宋体" pitchFamily="2" charset="-122"/>
              </a:rPr>
              <a:t>gcda</a:t>
            </a:r>
            <a:r>
              <a:rPr lang="en-US" altLang="zh-CN" sz="2000" dirty="0" smtClean="0">
                <a:ea typeface="宋体" pitchFamily="2" charset="-122"/>
              </a:rPr>
              <a:t> file shows 15 executions of line 42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0525" y="6523038"/>
            <a:ext cx="2133600" cy="247650"/>
          </a:xfrm>
        </p:spPr>
        <p:txBody>
          <a:bodyPr/>
          <a:lstStyle/>
          <a:p>
            <a:pPr>
              <a:defRPr/>
            </a:pPr>
            <a:fld id="{747FB4B1-925C-46F1-BBAB-0281456B136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31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el_Template_white">
  <a:themeElements>
    <a:clrScheme name="Nortel_Template_white 1">
      <a:dk1>
        <a:srgbClr val="5D5D63"/>
      </a:dk1>
      <a:lt1>
        <a:srgbClr val="FFFFFF"/>
      </a:lt1>
      <a:dk2>
        <a:srgbClr val="000000"/>
      </a:dk2>
      <a:lt2>
        <a:srgbClr val="B2B2B2"/>
      </a:lt2>
      <a:accent1>
        <a:srgbClr val="006B9C"/>
      </a:accent1>
      <a:accent2>
        <a:srgbClr val="A2AA06"/>
      </a:accent2>
      <a:accent3>
        <a:srgbClr val="FFFFFF"/>
      </a:accent3>
      <a:accent4>
        <a:srgbClr val="4E4E53"/>
      </a:accent4>
      <a:accent5>
        <a:srgbClr val="AABACB"/>
      </a:accent5>
      <a:accent6>
        <a:srgbClr val="929A05"/>
      </a:accent6>
      <a:hlink>
        <a:srgbClr val="D98907"/>
      </a:hlink>
      <a:folHlink>
        <a:srgbClr val="6B879F"/>
      </a:folHlink>
    </a:clrScheme>
    <a:fontScheme name="Nortel_Template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99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Nortel_Template_white 1">
        <a:dk1>
          <a:srgbClr val="5D5D63"/>
        </a:dk1>
        <a:lt1>
          <a:srgbClr val="FFFFFF"/>
        </a:lt1>
        <a:dk2>
          <a:srgbClr val="000000"/>
        </a:dk2>
        <a:lt2>
          <a:srgbClr val="B2B2B2"/>
        </a:lt2>
        <a:accent1>
          <a:srgbClr val="006B9C"/>
        </a:accent1>
        <a:accent2>
          <a:srgbClr val="A2AA06"/>
        </a:accent2>
        <a:accent3>
          <a:srgbClr val="FFFFFF"/>
        </a:accent3>
        <a:accent4>
          <a:srgbClr val="4E4E53"/>
        </a:accent4>
        <a:accent5>
          <a:srgbClr val="AABACB"/>
        </a:accent5>
        <a:accent6>
          <a:srgbClr val="929A05"/>
        </a:accent6>
        <a:hlink>
          <a:srgbClr val="D98907"/>
        </a:hlink>
        <a:folHlink>
          <a:srgbClr val="6B879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77653</TotalTime>
  <Words>1441</Words>
  <Application>Microsoft Office PowerPoint</Application>
  <PresentationFormat>全屏显示(4:3)</PresentationFormat>
  <Paragraphs>246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黑体</vt:lpstr>
      <vt:lpstr>楷体_GB2312</vt:lpstr>
      <vt:lpstr>宋体</vt:lpstr>
      <vt:lpstr>微软雅黑</vt:lpstr>
      <vt:lpstr>Arial</vt:lpstr>
      <vt:lpstr>Courier New</vt:lpstr>
      <vt:lpstr>Tahoma</vt:lpstr>
      <vt:lpstr>Wingdings</vt:lpstr>
      <vt:lpstr>Nortel_Template_white</vt:lpstr>
      <vt:lpstr>Gcov Testing Primer</vt:lpstr>
      <vt:lpstr>Agenda</vt:lpstr>
      <vt:lpstr>Motivation</vt:lpstr>
      <vt:lpstr>Motivation(Continued)</vt:lpstr>
      <vt:lpstr>gcov</vt:lpstr>
      <vt:lpstr>Normal Compilation of a Program</vt:lpstr>
      <vt:lpstr>Compilation Using gcov</vt:lpstr>
      <vt:lpstr>Compilation Using gcov continued</vt:lpstr>
      <vt:lpstr>Running a gcov-Compiled Program</vt:lpstr>
      <vt:lpstr>Getting Information from .gcda</vt:lpstr>
      <vt:lpstr>Measuring the Usefulness of a Test Suite </vt:lpstr>
      <vt:lpstr>How Does gcov Do It?</vt:lpstr>
      <vt:lpstr>gcov Subtleties</vt:lpstr>
      <vt:lpstr>gcov, Lines and Statements</vt:lpstr>
      <vt:lpstr>gcov, Lines and Statements continued</vt:lpstr>
      <vt:lpstr>Is gcov Enough?</vt:lpstr>
      <vt:lpstr>Screenshots</vt:lpstr>
      <vt:lpstr>Screenshots</vt:lpstr>
      <vt:lpstr>Screenshots</vt:lpstr>
      <vt:lpstr>Screenshots</vt:lpstr>
      <vt:lpstr>Demos</vt:lpstr>
      <vt:lpstr>谢谢</vt:lpstr>
    </vt:vector>
  </TitlesOfParts>
  <Company>OUTAC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Gcov Testing Primer</dc:title>
  <dc:subject/>
  <dc:creator>Michael Yang(杨立峰)</dc:creator>
  <cp:keywords/>
  <dc:description>QQ：311155_x000d_
311155@qq.com_x000d_
</dc:description>
  <cp:lastModifiedBy>杨立峰</cp:lastModifiedBy>
  <cp:revision>923</cp:revision>
  <cp:lastPrinted>2012-03-29T02:27:13Z</cp:lastPrinted>
  <dcterms:created xsi:type="dcterms:W3CDTF">2005-07-27T21:18:32Z</dcterms:created>
  <dcterms:modified xsi:type="dcterms:W3CDTF">2016-04-26T09:11:41Z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电话号码">
    <vt:lpwstr>18818860690</vt:lpwstr>
  </property>
  <property fmtid="{D5CDD505-2E9C-101B-9397-08002B2CF9AE}" pid="3" name="发布者">
    <vt:lpwstr>杨立峰</vt:lpwstr>
  </property>
  <property fmtid="{D5CDD505-2E9C-101B-9397-08002B2CF9AE}" pid="4" name="工作组">
    <vt:lpwstr>监测产品部</vt:lpwstr>
  </property>
  <property fmtid="{D5CDD505-2E9C-101B-9397-08002B2CF9AE}" pid="5" name="所有者">
    <vt:lpwstr>杨立峰</vt:lpwstr>
  </property>
  <property fmtid="{D5CDD505-2E9C-101B-9397-08002B2CF9AE}" pid="6" name="文档编号">
    <vt:lpwstr>v1.00</vt:lpwstr>
  </property>
  <property fmtid="{D5CDD505-2E9C-101B-9397-08002B2CF9AE}" pid="7" name="完成日期">
    <vt:lpwstr>2012-3-29</vt:lpwstr>
  </property>
  <property fmtid="{D5CDD505-2E9C-101B-9397-08002B2CF9AE}" pid="8" name="项目">
    <vt:lpwstr>频谱引擎</vt:lpwstr>
  </property>
  <property fmtid="{D5CDD505-2E9C-101B-9397-08002B2CF9AE}" pid="9" name="状态">
    <vt:lpwstr>正式发布</vt:lpwstr>
  </property>
  <property fmtid="{D5CDD505-2E9C-101B-9397-08002B2CF9AE}" pid="10" name="用途">
    <vt:lpwstr>内部使用</vt:lpwstr>
  </property>
  <property fmtid="{D5CDD505-2E9C-101B-9397-08002B2CF9AE}" pid="11" name="编辑者">
    <vt:lpwstr>杨立峰</vt:lpwstr>
  </property>
</Properties>
</file>