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259" r:id="rId3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33"/>
    <a:srgbClr val="FFFF00"/>
    <a:srgbClr val="008E02"/>
    <a:srgbClr val="FF7600"/>
    <a:srgbClr val="006600"/>
    <a:srgbClr val="990000"/>
    <a:srgbClr val="46954A"/>
    <a:srgbClr val="4695AE"/>
    <a:srgbClr val="4695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9" autoAdjust="0"/>
    <p:restoredTop sz="89872" autoAdjust="0"/>
  </p:normalViewPr>
  <p:slideViewPr>
    <p:cSldViewPr>
      <p:cViewPr varScale="1">
        <p:scale>
          <a:sx n="101" d="100"/>
          <a:sy n="101" d="100"/>
        </p:scale>
        <p:origin x="1356" y="96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5" d="100"/>
          <a:sy n="125" d="100"/>
        </p:scale>
        <p:origin x="-2094" y="33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010E2-64BB-41B1-99BF-A7A818C7910F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60320-5EF6-4A57-958D-96799253D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824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8962" tIns="49482" rIns="98962" bIns="49482" numCol="1" anchor="t" anchorCtr="0" compatLnSpc="1">
            <a:prstTxWarp prst="textNoShape">
              <a:avLst/>
            </a:prstTxWarp>
          </a:bodyPr>
          <a:lstStyle>
            <a:lvl1pPr algn="l" defTabSz="990477">
              <a:defRPr sz="1300" b="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8962" tIns="49482" rIns="98962" bIns="49482" numCol="1" anchor="t" anchorCtr="0" compatLnSpc="1">
            <a:prstTxWarp prst="textNoShape">
              <a:avLst/>
            </a:prstTxWarp>
          </a:bodyPr>
          <a:lstStyle>
            <a:lvl1pPr algn="r" defTabSz="990477">
              <a:defRPr sz="1300" b="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7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3338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8962" tIns="49482" rIns="98962" bIns="494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8962" tIns="49482" rIns="98962" bIns="49482" numCol="1" anchor="b" anchorCtr="0" compatLnSpc="1">
            <a:prstTxWarp prst="textNoShape">
              <a:avLst/>
            </a:prstTxWarp>
          </a:bodyPr>
          <a:lstStyle>
            <a:lvl1pPr algn="l" defTabSz="990477">
              <a:defRPr sz="1300" b="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8962" tIns="49482" rIns="98962" bIns="49482" numCol="1" anchor="b" anchorCtr="0" compatLnSpc="1">
            <a:prstTxWarp prst="textNoShape">
              <a:avLst/>
            </a:prstTxWarp>
          </a:bodyPr>
          <a:lstStyle>
            <a:lvl1pPr algn="r" defTabSz="990477">
              <a:defRPr sz="1300" b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1EC29F0F-1B18-4B33-8301-7BD22C39FA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8082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/>
              <a:t>Google Test groups the test results by test cases</a:t>
            </a:r>
            <a:r>
              <a:rPr lang="zh-TW" altLang="en-US" dirty="0" smtClean="0"/>
              <a:t>，</a:t>
            </a:r>
            <a:r>
              <a:rPr lang="en-US" altLang="zh-TW" dirty="0" smtClean="0"/>
              <a:t>so logically-related tests should be in the same test case.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ED1325-45B9-48EA-8751-A715D372083C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407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dirty="0" smtClean="0"/>
              <a:t>If the text fixture's constructor generates a fatal failure in step 2</a:t>
            </a:r>
            <a:r>
              <a:rPr lang="zh-TW" altLang="en-US" dirty="0" smtClean="0"/>
              <a:t>，</a:t>
            </a:r>
            <a:r>
              <a:rPr lang="en-US" altLang="zh-TW" dirty="0" smtClean="0"/>
              <a:t>there is no point for step 3 - 5 and they are thus skipped</a:t>
            </a:r>
            <a:r>
              <a:rPr lang="zh-TW" altLang="en-US" dirty="0" smtClean="0"/>
              <a:t>。</a:t>
            </a:r>
            <a:r>
              <a:rPr lang="en-US" altLang="zh-TW" dirty="0" smtClean="0"/>
              <a:t>Similarly</a:t>
            </a:r>
            <a:r>
              <a:rPr lang="zh-TW" altLang="en-US" dirty="0" smtClean="0"/>
              <a:t>，</a:t>
            </a:r>
            <a:r>
              <a:rPr lang="en-US" altLang="zh-TW" dirty="0" smtClean="0"/>
              <a:t>if step 3 generates a fatal failure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step 4 will be skipped</a:t>
            </a:r>
            <a:r>
              <a:rPr lang="zh-TW" altLang="en-US" dirty="0" smtClean="0"/>
              <a:t>。</a:t>
            </a:r>
          </a:p>
        </p:txBody>
      </p:sp>
      <p:sp>
        <p:nvSpPr>
          <p:cNvPr id="307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62CCBF-B26E-4D3E-9C53-8B53387E31BB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943021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0" descr="ribb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525588"/>
            <a:ext cx="9144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</a:t>
            </a:r>
            <a:r>
              <a:rPr lang="en-US" altLang="zh-CN" sz="800" b="0" dirty="0" smtClean="0">
                <a:solidFill>
                  <a:schemeClr val="bg2"/>
                </a:solidFill>
              </a:rPr>
              <a:t>Confidential Information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5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819400"/>
            <a:ext cx="8077200" cy="1089025"/>
          </a:xfrm>
        </p:spPr>
        <p:txBody>
          <a:bodyPr anchor="ctr" anchorCtr="0"/>
          <a:lstStyle>
            <a:lvl1pPr algn="r">
              <a:lnSpc>
                <a:spcPct val="95000"/>
              </a:lnSpc>
              <a:buFont typeface="Arial" charset="0"/>
              <a:buNone/>
              <a:defRPr sz="3600" b="1" i="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TEXT</a:t>
            </a:r>
          </a:p>
        </p:txBody>
      </p:sp>
      <p:sp>
        <p:nvSpPr>
          <p:cNvPr id="86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4191000"/>
            <a:ext cx="8077200" cy="1066800"/>
          </a:xfrm>
        </p:spPr>
        <p:txBody>
          <a:bodyPr/>
          <a:lstStyle>
            <a:lvl1pPr marL="0" indent="0" algn="r">
              <a:lnSpc>
                <a:spcPct val="95000"/>
              </a:lnSpc>
              <a:spcBef>
                <a:spcPct val="35000"/>
              </a:spcBef>
              <a:buFont typeface="Arial" charset="0"/>
              <a:buNone/>
              <a:defRPr sz="2000" b="0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666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0_标题幻灯片"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0" descr="ribb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525588"/>
            <a:ext cx="9144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</a:t>
            </a:r>
            <a:r>
              <a:rPr lang="en-US" altLang="zh-CN" sz="800" b="0" dirty="0" smtClean="0">
                <a:solidFill>
                  <a:schemeClr val="bg2"/>
                </a:solidFill>
              </a:rPr>
              <a:t>Confidential Information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819400"/>
            <a:ext cx="8077200" cy="1089025"/>
          </a:xfrm>
        </p:spPr>
        <p:txBody>
          <a:bodyPr anchor="ctr" anchorCtr="0"/>
          <a:lstStyle>
            <a:lvl1pPr algn="r">
              <a:lnSpc>
                <a:spcPct val="95000"/>
              </a:lnSpc>
              <a:buFont typeface="Arial" charset="0"/>
              <a:buNone/>
              <a:defRPr sz="3600" b="1" i="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TEXT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4191000"/>
            <a:ext cx="8077200" cy="1066800"/>
          </a:xfrm>
        </p:spPr>
        <p:txBody>
          <a:bodyPr/>
          <a:lstStyle>
            <a:lvl1pPr marL="0" indent="0" algn="r">
              <a:lnSpc>
                <a:spcPct val="95000"/>
              </a:lnSpc>
              <a:spcBef>
                <a:spcPct val="35000"/>
              </a:spcBef>
              <a:buFont typeface="Arial" charset="0"/>
              <a:buNone/>
              <a:defRPr sz="2000" b="0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12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1_标题幻灯片"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0" descr="ribb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525588"/>
            <a:ext cx="9144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</a:t>
            </a:r>
            <a:r>
              <a:rPr lang="en-US" altLang="zh-CN" sz="800" b="0" dirty="0" smtClean="0">
                <a:solidFill>
                  <a:schemeClr val="bg2"/>
                </a:solidFill>
              </a:rPr>
              <a:t>Confidential Information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819400"/>
            <a:ext cx="8077200" cy="1089025"/>
          </a:xfrm>
        </p:spPr>
        <p:txBody>
          <a:bodyPr anchor="ctr" anchorCtr="0"/>
          <a:lstStyle>
            <a:lvl1pPr algn="r">
              <a:lnSpc>
                <a:spcPct val="95000"/>
              </a:lnSpc>
              <a:buFont typeface="Arial" charset="0"/>
              <a:buNone/>
              <a:defRPr sz="3600" b="1" i="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TEXT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4191000"/>
            <a:ext cx="8077200" cy="1066800"/>
          </a:xfrm>
        </p:spPr>
        <p:txBody>
          <a:bodyPr/>
          <a:lstStyle>
            <a:lvl1pPr marL="0" indent="0" algn="r">
              <a:lnSpc>
                <a:spcPct val="95000"/>
              </a:lnSpc>
              <a:spcBef>
                <a:spcPct val="35000"/>
              </a:spcBef>
              <a:buFont typeface="Arial" charset="0"/>
              <a:buNone/>
              <a:defRPr sz="2000" b="0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103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2_标题幻灯片">
    <p:bg>
      <p:bgPr>
        <a:solidFill>
          <a:srgbClr val="2A21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0" descr="ribb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525588"/>
            <a:ext cx="9144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</a:t>
            </a:r>
            <a:r>
              <a:rPr lang="en-US" altLang="zh-CN" sz="800" b="0" dirty="0" smtClean="0">
                <a:solidFill>
                  <a:schemeClr val="bg2"/>
                </a:solidFill>
              </a:rPr>
              <a:t>Confidential Information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819400"/>
            <a:ext cx="8077200" cy="1089025"/>
          </a:xfrm>
        </p:spPr>
        <p:txBody>
          <a:bodyPr anchor="ctr" anchorCtr="0"/>
          <a:lstStyle>
            <a:lvl1pPr algn="r">
              <a:lnSpc>
                <a:spcPct val="95000"/>
              </a:lnSpc>
              <a:buFont typeface="Arial" charset="0"/>
              <a:buNone/>
              <a:defRPr sz="3600" b="1" i="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TEXT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4191000"/>
            <a:ext cx="8077200" cy="1066800"/>
          </a:xfrm>
        </p:spPr>
        <p:txBody>
          <a:bodyPr/>
          <a:lstStyle>
            <a:lvl1pPr marL="0" indent="0" algn="r">
              <a:lnSpc>
                <a:spcPct val="95000"/>
              </a:lnSpc>
              <a:spcBef>
                <a:spcPct val="35000"/>
              </a:spcBef>
              <a:buFont typeface="Arial" charset="0"/>
              <a:buNone/>
              <a:defRPr sz="2000" b="0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9140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3_标题幻灯片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0" descr="ribb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525588"/>
            <a:ext cx="9144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</a:t>
            </a:r>
            <a:r>
              <a:rPr lang="en-US" altLang="zh-CN" sz="800" b="0" dirty="0" smtClean="0">
                <a:solidFill>
                  <a:schemeClr val="bg2"/>
                </a:solidFill>
              </a:rPr>
              <a:t>Confidential Information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819400"/>
            <a:ext cx="8077200" cy="1089025"/>
          </a:xfrm>
        </p:spPr>
        <p:txBody>
          <a:bodyPr anchor="ctr" anchorCtr="0"/>
          <a:lstStyle>
            <a:lvl1pPr algn="r">
              <a:lnSpc>
                <a:spcPct val="95000"/>
              </a:lnSpc>
              <a:buFont typeface="Arial" charset="0"/>
              <a:buNone/>
              <a:defRPr sz="3600" b="1" i="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TEXT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4191000"/>
            <a:ext cx="8077200" cy="1066800"/>
          </a:xfrm>
        </p:spPr>
        <p:txBody>
          <a:bodyPr/>
          <a:lstStyle>
            <a:lvl1pPr marL="0" indent="0" algn="r">
              <a:lnSpc>
                <a:spcPct val="95000"/>
              </a:lnSpc>
              <a:spcBef>
                <a:spcPct val="35000"/>
              </a:spcBef>
              <a:buFont typeface="Arial" charset="0"/>
              <a:buNone/>
              <a:defRPr sz="2000" b="0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101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4_标题幻灯片">
    <p:bg>
      <p:bgPr>
        <a:solidFill>
          <a:srgbClr val="469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0" descr="ribb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525588"/>
            <a:ext cx="9144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</a:t>
            </a:r>
            <a:r>
              <a:rPr lang="en-US" altLang="zh-CN" sz="800" b="0" dirty="0" smtClean="0">
                <a:solidFill>
                  <a:schemeClr val="bg2"/>
                </a:solidFill>
              </a:rPr>
              <a:t>Confidential Information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819400"/>
            <a:ext cx="8077200" cy="1089025"/>
          </a:xfrm>
        </p:spPr>
        <p:txBody>
          <a:bodyPr anchor="ctr" anchorCtr="0"/>
          <a:lstStyle>
            <a:lvl1pPr algn="r">
              <a:lnSpc>
                <a:spcPct val="95000"/>
              </a:lnSpc>
              <a:buFont typeface="Arial" charset="0"/>
              <a:buNone/>
              <a:defRPr sz="3600" b="1" i="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TEXT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4191000"/>
            <a:ext cx="8077200" cy="1066800"/>
          </a:xfrm>
        </p:spPr>
        <p:txBody>
          <a:bodyPr/>
          <a:lstStyle>
            <a:lvl1pPr marL="0" indent="0" algn="r">
              <a:lnSpc>
                <a:spcPct val="95000"/>
              </a:lnSpc>
              <a:spcBef>
                <a:spcPct val="35000"/>
              </a:spcBef>
              <a:buFont typeface="Arial" charset="0"/>
              <a:buNone/>
              <a:defRPr sz="2000" b="0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50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5_标题幻灯片">
    <p:bg>
      <p:bgPr>
        <a:solidFill>
          <a:srgbClr val="4695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0" descr="ribb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525588"/>
            <a:ext cx="9144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</a:t>
            </a:r>
            <a:r>
              <a:rPr lang="en-US" altLang="zh-CN" sz="800" b="0" dirty="0" smtClean="0">
                <a:solidFill>
                  <a:schemeClr val="bg2"/>
                </a:solidFill>
              </a:rPr>
              <a:t>Confidential Information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819400"/>
            <a:ext cx="8077200" cy="1089025"/>
          </a:xfrm>
        </p:spPr>
        <p:txBody>
          <a:bodyPr anchor="ctr" anchorCtr="0"/>
          <a:lstStyle>
            <a:lvl1pPr algn="r">
              <a:lnSpc>
                <a:spcPct val="95000"/>
              </a:lnSpc>
              <a:buFont typeface="Arial" charset="0"/>
              <a:buNone/>
              <a:defRPr sz="3600" b="1" i="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TEXT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4191000"/>
            <a:ext cx="8077200" cy="1066800"/>
          </a:xfrm>
        </p:spPr>
        <p:txBody>
          <a:bodyPr/>
          <a:lstStyle>
            <a:lvl1pPr marL="0" indent="0" algn="r">
              <a:lnSpc>
                <a:spcPct val="95000"/>
              </a:lnSpc>
              <a:spcBef>
                <a:spcPct val="35000"/>
              </a:spcBef>
              <a:buFont typeface="Arial" charset="0"/>
              <a:buNone/>
              <a:defRPr sz="2000" b="0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190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7600" y="2514600"/>
            <a:ext cx="3276600" cy="19812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Oval 5"/>
          <p:cNvSpPr>
            <a:spLocks noChangeArrowheads="1"/>
          </p:cNvSpPr>
          <p:nvPr userDrawn="1"/>
        </p:nvSpPr>
        <p:spPr bwMode="auto">
          <a:xfrm>
            <a:off x="609600" y="2016125"/>
            <a:ext cx="1871663" cy="1871663"/>
          </a:xfrm>
          <a:prstGeom prst="ellipse">
            <a:avLst/>
          </a:prstGeom>
          <a:solidFill>
            <a:srgbClr val="C0C0C0">
              <a:alpha val="39999"/>
            </a:srgbClr>
          </a:solidFill>
          <a:ln w="952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1112838" y="2662238"/>
            <a:ext cx="100965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0" tIns="45700" rIns="91400" bIns="4570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小结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7" name="Group 11"/>
          <p:cNvGrpSpPr>
            <a:grpSpLocks/>
          </p:cNvGrpSpPr>
          <p:nvPr userDrawn="1"/>
        </p:nvGrpSpPr>
        <p:grpSpPr bwMode="auto">
          <a:xfrm>
            <a:off x="1690688" y="1582738"/>
            <a:ext cx="7058025" cy="3717925"/>
            <a:chOff x="975" y="1434"/>
            <a:chExt cx="4445" cy="2342"/>
          </a:xfrm>
        </p:grpSpPr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975" y="1434"/>
              <a:ext cx="4400" cy="2314"/>
            </a:xfrm>
            <a:prstGeom prst="diamond">
              <a:avLst/>
            </a:prstGeom>
            <a:noFill/>
            <a:ln w="9525" algn="ctr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13"/>
            <p:cNvSpPr>
              <a:spLocks noChangeArrowheads="1"/>
            </p:cNvSpPr>
            <p:nvPr/>
          </p:nvSpPr>
          <p:spPr bwMode="auto">
            <a:xfrm>
              <a:off x="1020" y="1462"/>
              <a:ext cx="4400" cy="2314"/>
            </a:xfrm>
            <a:prstGeom prst="diamond">
              <a:avLst/>
            </a:prstGeom>
            <a:noFill/>
            <a:ln w="9525" algn="ctr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3708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24200" y="2362200"/>
            <a:ext cx="3276600" cy="19812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Oval 5"/>
          <p:cNvSpPr>
            <a:spLocks noChangeArrowheads="1"/>
          </p:cNvSpPr>
          <p:nvPr userDrawn="1"/>
        </p:nvSpPr>
        <p:spPr bwMode="auto">
          <a:xfrm>
            <a:off x="609600" y="2016125"/>
            <a:ext cx="1871663" cy="1871663"/>
          </a:xfrm>
          <a:prstGeom prst="ellipse">
            <a:avLst/>
          </a:prstGeom>
          <a:solidFill>
            <a:srgbClr val="C0C0C0">
              <a:alpha val="39999"/>
            </a:srgbClr>
          </a:solidFill>
          <a:ln w="952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1112838" y="2662238"/>
            <a:ext cx="100965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0" tIns="45700" rIns="91400" bIns="4570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小结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10" name="Group 4"/>
          <p:cNvGrpSpPr>
            <a:grpSpLocks/>
          </p:cNvGrpSpPr>
          <p:nvPr userDrawn="1"/>
        </p:nvGrpSpPr>
        <p:grpSpPr bwMode="auto">
          <a:xfrm>
            <a:off x="2105025" y="2071688"/>
            <a:ext cx="4997450" cy="2603500"/>
            <a:chOff x="975" y="1434"/>
            <a:chExt cx="4445" cy="2342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975" y="1434"/>
              <a:ext cx="4400" cy="2314"/>
            </a:xfrm>
            <a:prstGeom prst="plaque">
              <a:avLst>
                <a:gd name="adj" fmla="val 16667"/>
              </a:avLst>
            </a:prstGeom>
            <a:noFill/>
            <a:ln w="9525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1020" y="1462"/>
              <a:ext cx="4400" cy="2314"/>
            </a:xfrm>
            <a:prstGeom prst="plaque">
              <a:avLst>
                <a:gd name="adj" fmla="val 16667"/>
              </a:avLst>
            </a:prstGeom>
            <a:noFill/>
            <a:ln w="9525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36168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标题幻灯片"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ibb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-33338" y="1525588"/>
            <a:ext cx="9177338" cy="279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Q&amp;A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52763"/>
            <a:ext cx="16668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</a:t>
            </a:r>
            <a:r>
              <a:rPr lang="en-US" altLang="zh-CN" sz="800" b="0" dirty="0" smtClean="0">
                <a:solidFill>
                  <a:schemeClr val="bg2"/>
                </a:solidFill>
              </a:rPr>
              <a:t>Confidential Information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819400"/>
            <a:ext cx="8077200" cy="1089025"/>
          </a:xfrm>
        </p:spPr>
        <p:txBody>
          <a:bodyPr anchor="ctr" anchorCtr="0"/>
          <a:lstStyle>
            <a:lvl1pPr algn="r">
              <a:lnSpc>
                <a:spcPct val="95000"/>
              </a:lnSpc>
              <a:buFont typeface="Arial" charset="0"/>
              <a:buNone/>
              <a:defRPr sz="3600" b="1" i="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TEXT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1197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bg>
      <p:bgPr>
        <a:solidFill>
          <a:srgbClr val="001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457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rgbClr val="D93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0" descr="ribb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525588"/>
            <a:ext cx="9144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</a:t>
            </a:r>
            <a:r>
              <a:rPr lang="en-US" altLang="zh-CN" sz="800" b="0" dirty="0" smtClean="0">
                <a:solidFill>
                  <a:schemeClr val="bg2"/>
                </a:solidFill>
              </a:rPr>
              <a:t>Confidential Information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819400"/>
            <a:ext cx="8077200" cy="1089025"/>
          </a:xfrm>
        </p:spPr>
        <p:txBody>
          <a:bodyPr anchor="ctr" anchorCtr="0"/>
          <a:lstStyle>
            <a:lvl1pPr algn="r">
              <a:lnSpc>
                <a:spcPct val="95000"/>
              </a:lnSpc>
              <a:buFont typeface="Arial" charset="0"/>
              <a:buNone/>
              <a:defRPr sz="3600" b="1" i="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TEXT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4191000"/>
            <a:ext cx="8077200" cy="1066800"/>
          </a:xfrm>
        </p:spPr>
        <p:txBody>
          <a:bodyPr/>
          <a:lstStyle>
            <a:lvl1pPr marL="0" indent="0" algn="r">
              <a:lnSpc>
                <a:spcPct val="95000"/>
              </a:lnSpc>
              <a:spcBef>
                <a:spcPct val="35000"/>
              </a:spcBef>
              <a:buFont typeface="Arial" charset="0"/>
              <a:buNone/>
              <a:defRPr sz="2000" b="0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60161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标题和内容"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5448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标题和内容">
    <p:bg>
      <p:bgPr>
        <a:solidFill>
          <a:srgbClr val="33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0279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标题和内容">
    <p:bg>
      <p:bgPr>
        <a:solidFill>
          <a:srgbClr val="08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4165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标题和内容"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827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标题和内容">
    <p:bg>
      <p:bgPr>
        <a:solidFill>
          <a:srgbClr val="2A21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29261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标题和内容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7433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bg>
      <p:bgPr>
        <a:solidFill>
          <a:srgbClr val="004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70791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标题和内容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3496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_标题和内容">
    <p:bg>
      <p:bgPr>
        <a:solidFill>
          <a:srgbClr val="008E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3272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标题和内容">
    <p:bg>
      <p:bgPr>
        <a:solidFill>
          <a:srgbClr val="4695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644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">
    <p:bg>
      <p:bgPr>
        <a:solidFill>
          <a:srgbClr val="008E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0" descr="ribb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525588"/>
            <a:ext cx="9144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</a:t>
            </a:r>
            <a:r>
              <a:rPr lang="en-US" altLang="zh-CN" sz="800" b="0" dirty="0" smtClean="0">
                <a:solidFill>
                  <a:schemeClr val="bg2"/>
                </a:solidFill>
              </a:rPr>
              <a:t>Confidential Information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819400"/>
            <a:ext cx="8077200" cy="1089025"/>
          </a:xfrm>
        </p:spPr>
        <p:txBody>
          <a:bodyPr anchor="ctr" anchorCtr="0"/>
          <a:lstStyle>
            <a:lvl1pPr algn="r">
              <a:lnSpc>
                <a:spcPct val="95000"/>
              </a:lnSpc>
              <a:buFont typeface="Arial" charset="0"/>
              <a:buNone/>
              <a:defRPr sz="3600" b="1" i="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TEXT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4191000"/>
            <a:ext cx="8077200" cy="1066800"/>
          </a:xfrm>
        </p:spPr>
        <p:txBody>
          <a:bodyPr/>
          <a:lstStyle>
            <a:lvl1pPr marL="0" indent="0" algn="r">
              <a:lnSpc>
                <a:spcPct val="95000"/>
              </a:lnSpc>
              <a:spcBef>
                <a:spcPct val="35000"/>
              </a:spcBef>
              <a:buFont typeface="Arial" charset="0"/>
              <a:buNone/>
              <a:defRPr sz="2000" b="0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08933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标题和内容">
    <p:bg>
      <p:bgPr>
        <a:solidFill>
          <a:srgbClr val="469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94616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标题和内容"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1268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标题和内容">
    <p:bg>
      <p:bgPr>
        <a:solidFill>
          <a:srgbClr val="D93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21340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标题和内容">
    <p:bg>
      <p:bgPr>
        <a:solidFill>
          <a:srgbClr val="FF7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91672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</a:defRPr>
            </a:lvl1pPr>
            <a:lvl2pPr marL="628650" indent="-282575">
              <a:buClr>
                <a:schemeClr val="accent1"/>
              </a:buClr>
              <a:buFont typeface="Arial" pitchFamily="34" charset="0"/>
              <a:buChar char="–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2243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</a:t>
            </a:r>
            <a:r>
              <a:rPr lang="en-US" altLang="zh-CN" sz="800" b="0" dirty="0" smtClean="0">
                <a:solidFill>
                  <a:schemeClr val="bg2"/>
                </a:solidFill>
              </a:rPr>
              <a:t>Confidential Information</a:t>
            </a: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7162800" y="1524000"/>
            <a:ext cx="15240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76400"/>
            <a:ext cx="7467600" cy="1470025"/>
          </a:xfrm>
        </p:spPr>
        <p:txBody>
          <a:bodyPr/>
          <a:lstStyle>
            <a:lvl1pPr>
              <a:lnSpc>
                <a:spcPct val="95000"/>
              </a:lnSpc>
              <a:buFont typeface="Arial" charset="0"/>
              <a:buNone/>
              <a:defRPr sz="3200" b="0"/>
            </a:lvl1pPr>
          </a:lstStyle>
          <a:p>
            <a:pPr lvl="0"/>
            <a:r>
              <a:rPr lang="en-US" altLang="zh-CN" noProof="0" smtClean="0"/>
              <a:t>CLICK TO EDIT MASTER TEXT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3505200"/>
            <a:ext cx="6400800" cy="10668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35000"/>
              </a:spcBef>
              <a:buFont typeface="Arial" charset="0"/>
              <a:buNone/>
              <a:defRPr sz="2000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9730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</a:defRPr>
            </a:lvl1pPr>
            <a:lvl2pPr marL="628650" indent="-282575">
              <a:buClr>
                <a:schemeClr val="accent1"/>
              </a:buClr>
              <a:buFont typeface="Arial" pitchFamily="34" charset="0"/>
              <a:buChar char="–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3998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6E568-E119-413F-BDDF-113B038BF5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2546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1638" y="1714500"/>
            <a:ext cx="4102100" cy="4000500"/>
          </a:xfrm>
        </p:spPr>
        <p:txBody>
          <a:bodyPr/>
          <a:lstStyle>
            <a:lvl1pPr marL="231775" indent="-231775">
              <a:buClr>
                <a:schemeClr val="accent1"/>
              </a:buClr>
              <a:buSzPct val="60000"/>
              <a:buFont typeface="Wingdings" pitchFamily="2" charset="2"/>
              <a:buChar char="n"/>
              <a:defRPr sz="2400"/>
            </a:lvl1pPr>
            <a:lvl2pPr marL="520700" indent="-174625">
              <a:buClr>
                <a:schemeClr val="accent1"/>
              </a:buClr>
              <a:buFont typeface="Arial" pitchFamily="34" charset="0"/>
              <a:buChar char="–"/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6138" y="1714500"/>
            <a:ext cx="4102100" cy="4000500"/>
          </a:xfrm>
        </p:spPr>
        <p:txBody>
          <a:bodyPr/>
          <a:lstStyle>
            <a:lvl1pPr marL="231775" indent="-231775">
              <a:def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0700" indent="-174625">
              <a:defRPr lang="zh-CN" altLang="en-US" sz="2000" dirty="0" smtClean="0">
                <a:solidFill>
                  <a:schemeClr val="tx1"/>
                </a:solidFill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748B-75BA-4851-8701-21E131DC32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48104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231775" indent="-231775">
              <a:def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0700" indent="-174625">
              <a:defRPr lang="zh-CN" altLang="en-US" sz="2000" dirty="0" smtClean="0">
                <a:solidFill>
                  <a:schemeClr val="tx1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231775" indent="-231775">
              <a:def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0700" indent="-174625">
              <a:defRPr lang="zh-CN" altLang="en-US" sz="2000" dirty="0" smtClean="0">
                <a:solidFill>
                  <a:schemeClr val="tx1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CAD8F-27C9-4F97-BCF7-4E253E1912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481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标题幻灯片">
    <p:bg>
      <p:bgPr>
        <a:solidFill>
          <a:srgbClr val="FF7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0" descr="ribb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525588"/>
            <a:ext cx="9144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</a:t>
            </a:r>
            <a:r>
              <a:rPr lang="en-US" altLang="zh-CN" sz="800" b="0" dirty="0" smtClean="0">
                <a:solidFill>
                  <a:schemeClr val="bg2"/>
                </a:solidFill>
              </a:rPr>
              <a:t>Confidential Information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819400"/>
            <a:ext cx="8077200" cy="1089025"/>
          </a:xfrm>
        </p:spPr>
        <p:txBody>
          <a:bodyPr anchor="ctr" anchorCtr="0"/>
          <a:lstStyle>
            <a:lvl1pPr algn="r">
              <a:lnSpc>
                <a:spcPct val="95000"/>
              </a:lnSpc>
              <a:buFont typeface="Arial" charset="0"/>
              <a:buNone/>
              <a:defRPr sz="3600" b="1" i="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TEXT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4191000"/>
            <a:ext cx="8077200" cy="1066800"/>
          </a:xfrm>
        </p:spPr>
        <p:txBody>
          <a:bodyPr/>
          <a:lstStyle>
            <a:lvl1pPr marL="0" indent="0" algn="r">
              <a:lnSpc>
                <a:spcPct val="95000"/>
              </a:lnSpc>
              <a:spcBef>
                <a:spcPct val="35000"/>
              </a:spcBef>
              <a:buFont typeface="Arial" charset="0"/>
              <a:buNone/>
              <a:defRPr sz="2000" b="0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1279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452C0-A9FC-46D9-92A0-05A85F5308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6128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00905-9975-4A81-904D-574F09EB81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2684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231775" indent="-231775">
              <a:buClr>
                <a:schemeClr val="accent1"/>
              </a:buClr>
              <a:buSzPct val="60000"/>
              <a:buFont typeface="Wingdings" pitchFamily="2" charset="2"/>
              <a:buChar char="n"/>
              <a:defRPr sz="3200"/>
            </a:lvl1pPr>
            <a:lvl2pPr marL="520700" indent="-174625">
              <a:defRPr lang="zh-CN" altLang="en-US" sz="2800" dirty="0" smtClean="0">
                <a:solidFill>
                  <a:schemeClr val="tx1"/>
                </a:solidFill>
                <a:latin typeface="+mn-lt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EDD0D-3A6E-4E0B-85FC-FBFEE237CC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407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CA3A5-9799-4273-A58B-6D810BD5C9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9001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DFD09-CE94-4272-B3B5-6986E87ACA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2467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5913" y="304800"/>
            <a:ext cx="2092325" cy="5410200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5763" y="304800"/>
            <a:ext cx="6127750" cy="5410200"/>
          </a:xfrm>
        </p:spPr>
        <p:txBody>
          <a:bodyPr vert="eaVert"/>
          <a:lstStyle>
            <a:lvl1pPr marL="231775" indent="-231775">
              <a:buClr>
                <a:schemeClr val="accent1"/>
              </a:buClr>
              <a:buSzPct val="60000"/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F1592-D92B-4C49-97EC-DA73707E52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08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5_标题幻灯片"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0" descr="ribb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525588"/>
            <a:ext cx="9144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</a:t>
            </a:r>
            <a:r>
              <a:rPr lang="en-US" altLang="zh-CN" sz="800" b="0" dirty="0" smtClean="0">
                <a:solidFill>
                  <a:schemeClr val="bg2"/>
                </a:solidFill>
              </a:rPr>
              <a:t>Confidential Information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819400"/>
            <a:ext cx="8077200" cy="1089025"/>
          </a:xfrm>
        </p:spPr>
        <p:txBody>
          <a:bodyPr anchor="ctr" anchorCtr="0"/>
          <a:lstStyle>
            <a:lvl1pPr algn="r">
              <a:lnSpc>
                <a:spcPct val="95000"/>
              </a:lnSpc>
              <a:buFont typeface="Arial" charset="0"/>
              <a:buNone/>
              <a:defRPr sz="3600" b="1" i="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TEXT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4191000"/>
            <a:ext cx="8077200" cy="1066800"/>
          </a:xfrm>
        </p:spPr>
        <p:txBody>
          <a:bodyPr/>
          <a:lstStyle>
            <a:lvl1pPr marL="0" indent="0" algn="r">
              <a:lnSpc>
                <a:spcPct val="95000"/>
              </a:lnSpc>
              <a:spcBef>
                <a:spcPct val="35000"/>
              </a:spcBef>
              <a:buFont typeface="Arial" charset="0"/>
              <a:buNone/>
              <a:defRPr sz="2000" b="0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155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标题幻灯片">
    <p:bg>
      <p:bgPr>
        <a:solidFill>
          <a:srgbClr val="33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0" descr="ribb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525588"/>
            <a:ext cx="9144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</a:t>
            </a:r>
            <a:r>
              <a:rPr lang="en-US" altLang="zh-CN" sz="800" b="0" dirty="0" smtClean="0">
                <a:solidFill>
                  <a:schemeClr val="bg2"/>
                </a:solidFill>
              </a:rPr>
              <a:t>Confidential Information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819400"/>
            <a:ext cx="8077200" cy="1089025"/>
          </a:xfrm>
        </p:spPr>
        <p:txBody>
          <a:bodyPr anchor="ctr" anchorCtr="0"/>
          <a:lstStyle>
            <a:lvl1pPr algn="r">
              <a:lnSpc>
                <a:spcPct val="95000"/>
              </a:lnSpc>
              <a:buFont typeface="Arial" charset="0"/>
              <a:buNone/>
              <a:defRPr sz="3600" b="1" i="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TEXT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4191000"/>
            <a:ext cx="8077200" cy="1066800"/>
          </a:xfrm>
        </p:spPr>
        <p:txBody>
          <a:bodyPr/>
          <a:lstStyle>
            <a:lvl1pPr marL="0" indent="0" algn="r">
              <a:lnSpc>
                <a:spcPct val="95000"/>
              </a:lnSpc>
              <a:spcBef>
                <a:spcPct val="35000"/>
              </a:spcBef>
              <a:buFont typeface="Arial" charset="0"/>
              <a:buNone/>
              <a:defRPr sz="2000" b="0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462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标题幻灯片">
    <p:bg>
      <p:bgPr>
        <a:solidFill>
          <a:srgbClr val="08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0" descr="ribb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525588"/>
            <a:ext cx="9144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</a:t>
            </a:r>
            <a:r>
              <a:rPr lang="en-US" altLang="zh-CN" sz="800" b="0" dirty="0" smtClean="0">
                <a:solidFill>
                  <a:schemeClr val="bg2"/>
                </a:solidFill>
              </a:rPr>
              <a:t>Confidential Information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819400"/>
            <a:ext cx="8077200" cy="1089025"/>
          </a:xfrm>
        </p:spPr>
        <p:txBody>
          <a:bodyPr anchor="ctr" anchorCtr="0"/>
          <a:lstStyle>
            <a:lvl1pPr algn="r">
              <a:lnSpc>
                <a:spcPct val="95000"/>
              </a:lnSpc>
              <a:buFont typeface="Arial" charset="0"/>
              <a:buNone/>
              <a:defRPr sz="3600" b="1" i="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TEXT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4191000"/>
            <a:ext cx="8077200" cy="1066800"/>
          </a:xfrm>
        </p:spPr>
        <p:txBody>
          <a:bodyPr/>
          <a:lstStyle>
            <a:lvl1pPr marL="0" indent="0" algn="r">
              <a:lnSpc>
                <a:spcPct val="95000"/>
              </a:lnSpc>
              <a:spcBef>
                <a:spcPct val="35000"/>
              </a:spcBef>
              <a:buFont typeface="Arial" charset="0"/>
              <a:buNone/>
              <a:defRPr sz="2000" b="0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11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标题幻灯片">
    <p:bg>
      <p:bgPr>
        <a:solidFill>
          <a:srgbClr val="004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0" descr="ribb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525588"/>
            <a:ext cx="9144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</a:t>
            </a:r>
            <a:r>
              <a:rPr lang="en-US" altLang="zh-CN" sz="800" b="0" dirty="0" smtClean="0">
                <a:solidFill>
                  <a:schemeClr val="bg2"/>
                </a:solidFill>
              </a:rPr>
              <a:t>Confidential Information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819400"/>
            <a:ext cx="8077200" cy="1089025"/>
          </a:xfrm>
        </p:spPr>
        <p:txBody>
          <a:bodyPr anchor="ctr" anchorCtr="0"/>
          <a:lstStyle>
            <a:lvl1pPr algn="r">
              <a:lnSpc>
                <a:spcPct val="95000"/>
              </a:lnSpc>
              <a:buFont typeface="Arial" charset="0"/>
              <a:buNone/>
              <a:defRPr sz="3600" b="1" i="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TEXT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4191000"/>
            <a:ext cx="8077200" cy="1066800"/>
          </a:xfrm>
        </p:spPr>
        <p:txBody>
          <a:bodyPr/>
          <a:lstStyle>
            <a:lvl1pPr marL="0" indent="0" algn="r">
              <a:lnSpc>
                <a:spcPct val="95000"/>
              </a:lnSpc>
              <a:spcBef>
                <a:spcPct val="35000"/>
              </a:spcBef>
              <a:buFont typeface="Arial" charset="0"/>
              <a:buNone/>
              <a:defRPr sz="2000" b="0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505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9_标题幻灯片">
    <p:bg>
      <p:bgPr>
        <a:solidFill>
          <a:srgbClr val="001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0" descr="ribb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525588"/>
            <a:ext cx="9144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</a:t>
            </a:r>
            <a:r>
              <a:rPr lang="en-US" altLang="zh-CN" sz="800" b="0" dirty="0" smtClean="0">
                <a:solidFill>
                  <a:schemeClr val="bg2"/>
                </a:solidFill>
              </a:rPr>
              <a:t>Confidential Information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819400"/>
            <a:ext cx="8077200" cy="1089025"/>
          </a:xfrm>
        </p:spPr>
        <p:txBody>
          <a:bodyPr anchor="ctr" anchorCtr="0"/>
          <a:lstStyle>
            <a:lvl1pPr algn="r">
              <a:lnSpc>
                <a:spcPct val="95000"/>
              </a:lnSpc>
              <a:buFont typeface="Arial" charset="0"/>
              <a:buNone/>
              <a:defRPr sz="3600" b="1" i="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TEXT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4191000"/>
            <a:ext cx="8077200" cy="1066800"/>
          </a:xfrm>
        </p:spPr>
        <p:txBody>
          <a:bodyPr/>
          <a:lstStyle>
            <a:lvl1pPr marL="0" indent="0" algn="r">
              <a:lnSpc>
                <a:spcPct val="95000"/>
              </a:lnSpc>
              <a:spcBef>
                <a:spcPct val="35000"/>
              </a:spcBef>
              <a:buFont typeface="Arial" charset="0"/>
              <a:buNone/>
              <a:defRPr sz="2000" b="0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11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562100"/>
            <a:ext cx="83566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914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0525" y="6523038"/>
            <a:ext cx="2133600" cy="2476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 b="0">
                <a:solidFill>
                  <a:schemeClr val="bg2"/>
                </a:solidFill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fld id="{43AE7FF5-A0CA-4E75-94EB-6C1BAC2AB3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</a:t>
            </a:r>
            <a:r>
              <a:rPr lang="en-US" altLang="zh-CN" sz="800" b="0" dirty="0" smtClean="0">
                <a:solidFill>
                  <a:schemeClr val="bg2"/>
                </a:solidFill>
              </a:rPr>
              <a:t>Confidential Information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6" r:id="rId16"/>
    <p:sldLayoutId id="2147483927" r:id="rId17"/>
    <p:sldLayoutId id="2147483928" r:id="rId18"/>
    <p:sldLayoutId id="2147483930" r:id="rId19"/>
    <p:sldLayoutId id="2147483932" r:id="rId20"/>
    <p:sldLayoutId id="2147483933" r:id="rId21"/>
    <p:sldLayoutId id="2147483934" r:id="rId22"/>
    <p:sldLayoutId id="2147483935" r:id="rId23"/>
    <p:sldLayoutId id="2147483936" r:id="rId24"/>
    <p:sldLayoutId id="2147483937" r:id="rId25"/>
    <p:sldLayoutId id="2147483929" r:id="rId26"/>
    <p:sldLayoutId id="2147483938" r:id="rId27"/>
    <p:sldLayoutId id="2147483945" r:id="rId28"/>
    <p:sldLayoutId id="2147483942" r:id="rId29"/>
    <p:sldLayoutId id="2147483941" r:id="rId30"/>
    <p:sldLayoutId id="2147483943" r:id="rId31"/>
    <p:sldLayoutId id="2147483939" r:id="rId32"/>
    <p:sldLayoutId id="2147483940" r:id="rId33"/>
    <p:sldLayoutId id="2147483944" r:id="rId34"/>
    <p:sldLayoutId id="2147483910" r:id="rId35"/>
    <p:sldLayoutId id="2147483889" r:id="rId36"/>
    <p:sldLayoutId id="2147483890" r:id="rId37"/>
    <p:sldLayoutId id="2147483891" r:id="rId38"/>
    <p:sldLayoutId id="2147483892" r:id="rId39"/>
    <p:sldLayoutId id="2147483893" r:id="rId40"/>
    <p:sldLayoutId id="2147483894" r:id="rId41"/>
    <p:sldLayoutId id="2147483895" r:id="rId42"/>
    <p:sldLayoutId id="2147483896" r:id="rId43"/>
    <p:sldLayoutId id="2147483897" r:id="rId44"/>
    <p:sldLayoutId id="2147483898" r:id="rId4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E4E5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E4E5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E4E5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E4E5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E4E5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273050" indent="-273050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b="1">
          <a:solidFill>
            <a:schemeClr val="tx1"/>
          </a:solidFill>
          <a:latin typeface="+mj-lt"/>
          <a:ea typeface="+mn-ea"/>
          <a:cs typeface="Tahoma" pitchFamily="34" charset="0"/>
        </a:defRPr>
      </a:lvl1pPr>
      <a:lvl2pPr marL="520700" indent="-1746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accent1"/>
        </a:buClr>
        <a:buFont typeface="Arial" charset="0"/>
        <a:buChar char="–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800100" indent="-1651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Tahoma" pitchFamily="34" charset="0"/>
        </a:defRPr>
      </a:lvl3pPr>
      <a:lvl4pPr marL="1092200" indent="-177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Tahoma" pitchFamily="34" charset="0"/>
        </a:defRPr>
      </a:lvl4pPr>
      <a:lvl5pPr marL="1371600" indent="-1651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Tahoma" pitchFamily="34" charset="0"/>
        </a:defRPr>
      </a:lvl5pPr>
      <a:lvl6pPr marL="1828800" indent="-165100" algn="l" rtl="0" fontAlgn="base">
        <a:lnSpc>
          <a:spcPct val="90000"/>
        </a:lnSpc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286000" indent="-165100" algn="l" rtl="0" fontAlgn="base">
        <a:lnSpc>
          <a:spcPct val="90000"/>
        </a:lnSpc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2743200" indent="-165100" algn="l" rtl="0" fontAlgn="base">
        <a:lnSpc>
          <a:spcPct val="90000"/>
        </a:lnSpc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200400" indent="-165100" algn="l" rtl="0" fontAlgn="base">
        <a:lnSpc>
          <a:spcPct val="90000"/>
        </a:lnSpc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err="1" smtClean="0"/>
              <a:t>GoogleTest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Primer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杨</a:t>
            </a:r>
            <a:r>
              <a:rPr lang="zh-CN" altLang="en-US" dirty="0"/>
              <a:t>立</a:t>
            </a:r>
            <a:r>
              <a:rPr lang="zh-CN" altLang="en-US" dirty="0" smtClean="0"/>
              <a:t>峰</a:t>
            </a:r>
            <a:endParaRPr lang="en-US" altLang="zh-CN" dirty="0" smtClean="0"/>
          </a:p>
          <a:p>
            <a:r>
              <a:rPr lang="en-US" altLang="zh-CN" dirty="0" smtClean="0"/>
              <a:t>311155@qq.com</a:t>
            </a:r>
            <a:endParaRPr lang="en-US" altLang="zh-CN" dirty="0" smtClean="0"/>
          </a:p>
          <a:p>
            <a:r>
              <a:rPr lang="en-US" altLang="zh-CN" dirty="0" smtClean="0"/>
              <a:t>2013-05-20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3B628-62C1-41F0-B707-CA824F8A6578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58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String Comparison</a:t>
            </a:r>
            <a:endParaRPr lang="zh-TW" altLang="en-US" smtClean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zh-CN" altLang="en-US" b="1" dirty="0" smtClean="0"/>
              <a:t>比较两个</a:t>
            </a:r>
            <a:r>
              <a:rPr lang="en-US" altLang="zh-TW" b="1" dirty="0" smtClean="0"/>
              <a:t>C strings</a:t>
            </a:r>
            <a:r>
              <a:rPr lang="zh-TW" altLang="en-US" dirty="0" smtClean="0"/>
              <a:t>。</a:t>
            </a:r>
            <a:r>
              <a:rPr lang="zh-CN" altLang="en-US" dirty="0" smtClean="0"/>
              <a:t>如果需要比较两个</a:t>
            </a:r>
            <a:r>
              <a:rPr lang="en-US" altLang="zh-TW" dirty="0" smtClean="0"/>
              <a:t>string objects</a:t>
            </a:r>
            <a:r>
              <a:rPr lang="zh-TW" altLang="en-US" dirty="0" smtClean="0"/>
              <a:t>，</a:t>
            </a:r>
            <a:r>
              <a:rPr lang="zh-CN" altLang="en-US" dirty="0" smtClean="0"/>
              <a:t>使用</a:t>
            </a:r>
            <a:r>
              <a:rPr lang="en-US" altLang="zh-TW" dirty="0" smtClean="0"/>
              <a:t>EXPECT_EQ</a:t>
            </a:r>
            <a:r>
              <a:rPr lang="zh-TW" altLang="en-US" dirty="0" smtClean="0"/>
              <a:t>，</a:t>
            </a:r>
            <a:r>
              <a:rPr lang="en-US" altLang="zh-TW" dirty="0" smtClean="0"/>
              <a:t>EXPECT_NE</a:t>
            </a:r>
            <a:r>
              <a:rPr lang="zh-CN" altLang="en-US" dirty="0"/>
              <a:t>等</a:t>
            </a:r>
            <a:endParaRPr lang="zh-TW" altLang="en-US" dirty="0" smtClean="0"/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857375"/>
            <a:ext cx="8353425" cy="18764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D983B628-62C1-41F0-B707-CA824F8A6578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3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String Comparison</a:t>
            </a:r>
            <a:endParaRPr lang="zh-TW" altLang="en-US" smtClean="0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注意</a:t>
            </a:r>
            <a:r>
              <a:rPr lang="zh-CN" altLang="en-US" dirty="0" smtClean="0"/>
              <a:t>在</a:t>
            </a:r>
            <a:r>
              <a:rPr lang="en-US" altLang="zh-TW" dirty="0" smtClean="0"/>
              <a:t>assertion</a:t>
            </a:r>
            <a:r>
              <a:rPr lang="zh-CN" altLang="en-US" dirty="0" smtClean="0"/>
              <a:t>名字中具有</a:t>
            </a:r>
            <a:r>
              <a:rPr lang="en-US" altLang="zh-TW" dirty="0" smtClean="0"/>
              <a:t>“</a:t>
            </a:r>
            <a:r>
              <a:rPr lang="en-US" altLang="zh-TW" dirty="0" smtClean="0">
                <a:solidFill>
                  <a:srgbClr val="FF0000"/>
                </a:solidFill>
              </a:rPr>
              <a:t>CASE</a:t>
            </a:r>
            <a:r>
              <a:rPr lang="en-US" altLang="zh-TW" dirty="0" smtClean="0"/>
              <a:t>”</a:t>
            </a:r>
            <a:r>
              <a:rPr lang="zh-CN" altLang="en-US" dirty="0" smtClean="0"/>
              <a:t>的</a:t>
            </a:r>
            <a:r>
              <a:rPr lang="en-US" altLang="zh-TW" dirty="0" smtClean="0"/>
              <a:t> </a:t>
            </a:r>
            <a:r>
              <a:rPr lang="zh-CN" altLang="en-US" dirty="0" smtClean="0"/>
              <a:t>意味着是</a:t>
            </a:r>
            <a:r>
              <a:rPr lang="en-US" altLang="zh-TW" dirty="0" smtClean="0">
                <a:solidFill>
                  <a:srgbClr val="FF0000"/>
                </a:solidFill>
              </a:rPr>
              <a:t>case is ignored</a:t>
            </a:r>
          </a:p>
          <a:p>
            <a:pPr eaLnBrk="1" hangingPunct="1"/>
            <a:r>
              <a:rPr lang="en-US" altLang="zh-TW" dirty="0" smtClean="0"/>
              <a:t>NULL pointer</a:t>
            </a:r>
            <a:r>
              <a:rPr lang="zh-CN" altLang="en-US" dirty="0" smtClean="0"/>
              <a:t>和</a:t>
            </a:r>
            <a:r>
              <a:rPr lang="en-US" altLang="zh-TW" dirty="0" smtClean="0"/>
              <a:t>empty string</a:t>
            </a:r>
            <a:r>
              <a:rPr lang="zh-CN" altLang="en-US" dirty="0" smtClean="0"/>
              <a:t>认为是不同的</a:t>
            </a:r>
            <a:r>
              <a:rPr lang="zh-TW" altLang="en-US" dirty="0" smtClean="0"/>
              <a:t>。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D983B628-62C1-41F0-B707-CA824F8A6578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94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Floating-Point Comparison</a:t>
            </a:r>
            <a:endParaRPr lang="zh-TW" altLang="en-US" smtClean="0"/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由于舍入误差，两个浮点数不可能完全相等</a:t>
            </a:r>
            <a:endParaRPr lang="en-US" altLang="zh-TW" dirty="0" smtClean="0"/>
          </a:p>
          <a:p>
            <a:pPr eaLnBrk="1" hangingPunct="1"/>
            <a:r>
              <a:rPr lang="zh-CN" altLang="en-US" dirty="0" smtClean="0"/>
              <a:t>为了浮点比较比较有意义，用户需要仔细选择误差范围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Google Test provides a good default assertions to do the comparison in terms of Units in the Last Place (ULPs) </a:t>
            </a:r>
            <a:endParaRPr lang="zh-TW" altLang="en-US" dirty="0" smtClean="0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D983B628-62C1-41F0-B707-CA824F8A657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226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Floating-Point Comparison</a:t>
            </a:r>
            <a:endParaRPr lang="zh-TW" altLang="en-US" smtClean="0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By “almost equal”</a:t>
            </a:r>
            <a:r>
              <a:rPr lang="zh-TW" altLang="en-US" dirty="0" smtClean="0"/>
              <a:t>，</a:t>
            </a:r>
            <a:r>
              <a:rPr lang="zh-CN" altLang="en-US" dirty="0" smtClean="0"/>
              <a:t>我们知道两个值在</a:t>
            </a:r>
            <a:r>
              <a:rPr lang="en-US" altLang="zh-TW" dirty="0" smtClean="0"/>
              <a:t>4 ULP</a:t>
            </a:r>
            <a:r>
              <a:rPr lang="zh-CN" altLang="en-US" dirty="0" smtClean="0"/>
              <a:t>以内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CN" altLang="en-US" dirty="0" smtClean="0"/>
              <a:t>上面的</a:t>
            </a:r>
            <a:r>
              <a:rPr lang="en-US" altLang="zh-TW" dirty="0" smtClean="0"/>
              <a:t>assertion</a:t>
            </a:r>
            <a:r>
              <a:rPr lang="zh-CN" altLang="en-US" dirty="0" smtClean="0"/>
              <a:t>允许你选择可接受的误差范围</a:t>
            </a:r>
            <a:endParaRPr lang="zh-TW" altLang="en-US" dirty="0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457325"/>
            <a:ext cx="7419975" cy="9810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62300"/>
            <a:ext cx="8267700" cy="8001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D983B628-62C1-41F0-B707-CA824F8A6578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82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Simple Tests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dirty="0"/>
              <a:t>TEST() macro</a:t>
            </a:r>
            <a:r>
              <a:rPr lang="zh-CN" altLang="en-US" dirty="0"/>
              <a:t>定义和命名一个</a:t>
            </a:r>
            <a:r>
              <a:rPr lang="en-US" dirty="0"/>
              <a:t>test function，</a:t>
            </a:r>
            <a:r>
              <a:rPr lang="zh-CN" altLang="en-US" dirty="0"/>
              <a:t>这是</a:t>
            </a:r>
            <a:r>
              <a:rPr lang="en-US" dirty="0"/>
              <a:t>C++ functions</a:t>
            </a:r>
            <a:r>
              <a:rPr lang="zh-CN" altLang="en-US" dirty="0"/>
              <a:t>，没有返回值</a:t>
            </a:r>
            <a:endParaRPr lang="en-US" dirty="0"/>
          </a:p>
          <a:p>
            <a:pPr>
              <a:defRPr/>
            </a:pPr>
            <a:r>
              <a:rPr lang="zh-CN" altLang="en-US" dirty="0"/>
              <a:t>在函数中</a:t>
            </a:r>
            <a:r>
              <a:rPr lang="en-US" dirty="0"/>
              <a:t>，</a:t>
            </a:r>
            <a:r>
              <a:rPr lang="zh-CN" altLang="en-US" dirty="0"/>
              <a:t>可以包含任何有效的</a:t>
            </a:r>
            <a:r>
              <a:rPr lang="en-US" altLang="zh-CN" dirty="0"/>
              <a:t>C++</a:t>
            </a:r>
            <a:r>
              <a:rPr lang="zh-CN" altLang="en-US" dirty="0"/>
              <a:t>语句</a:t>
            </a:r>
            <a:r>
              <a:rPr lang="en-US" dirty="0"/>
              <a:t>，</a:t>
            </a:r>
            <a:r>
              <a:rPr lang="zh-CN" altLang="en-US" dirty="0"/>
              <a:t>使用</a:t>
            </a:r>
            <a:r>
              <a:rPr lang="en-US" dirty="0"/>
              <a:t>Google Test assertions</a:t>
            </a:r>
            <a:r>
              <a:rPr lang="zh-CN" altLang="en-US" dirty="0"/>
              <a:t>检查值</a:t>
            </a:r>
            <a:endParaRPr lang="en-US" dirty="0"/>
          </a:p>
          <a:p>
            <a:pPr>
              <a:defRPr/>
            </a:pPr>
            <a:r>
              <a:rPr lang="zh-CN" altLang="en-US" dirty="0"/>
              <a:t>测试结果取决于</a:t>
            </a:r>
            <a:r>
              <a:rPr lang="en-US" altLang="zh-CN" dirty="0"/>
              <a:t>assertion</a:t>
            </a:r>
            <a:r>
              <a:rPr lang="en-US" dirty="0"/>
              <a:t>；</a:t>
            </a:r>
            <a:r>
              <a:rPr lang="zh-CN" altLang="en-US" dirty="0"/>
              <a:t>如过测试函数中任何</a:t>
            </a:r>
            <a:r>
              <a:rPr lang="en-US" dirty="0"/>
              <a:t>assertion fails (</a:t>
            </a:r>
            <a:r>
              <a:rPr lang="zh-CN" altLang="en-US" dirty="0"/>
              <a:t>包括</a:t>
            </a:r>
            <a:r>
              <a:rPr lang="en-US" dirty="0"/>
              <a:t>fatally</a:t>
            </a:r>
            <a:r>
              <a:rPr lang="zh-CN" altLang="en-US" dirty="0"/>
              <a:t>或者</a:t>
            </a:r>
            <a:r>
              <a:rPr lang="en-US" dirty="0"/>
              <a:t>non-fatally)，</a:t>
            </a:r>
            <a:r>
              <a:rPr lang="zh-CN" altLang="en-US" dirty="0"/>
              <a:t>或者</a:t>
            </a:r>
            <a:r>
              <a:rPr lang="en-US" dirty="0"/>
              <a:t>test crashes，</a:t>
            </a:r>
            <a:r>
              <a:rPr lang="zh-CN" altLang="en-US" dirty="0"/>
              <a:t>整个</a:t>
            </a:r>
            <a:r>
              <a:rPr lang="en-US" dirty="0"/>
              <a:t>test fails。</a:t>
            </a:r>
            <a:r>
              <a:rPr lang="zh-CN" altLang="en-US" dirty="0"/>
              <a:t>否则</a:t>
            </a:r>
            <a:r>
              <a:rPr lang="en-US" dirty="0"/>
              <a:t>，</a:t>
            </a:r>
            <a:r>
              <a:rPr lang="zh-CN" altLang="en-US" dirty="0"/>
              <a:t>测试</a:t>
            </a:r>
            <a:r>
              <a:rPr lang="en-US" dirty="0"/>
              <a:t>succeeds</a:t>
            </a:r>
            <a:endParaRPr lang="zh-TW" altLang="en-US" dirty="0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D983B628-62C1-41F0-B707-CA824F8A6578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10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Simple Tests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dirty="0"/>
          </a:p>
          <a:p>
            <a:pPr>
              <a:defRPr/>
            </a:pPr>
            <a:r>
              <a:rPr lang="zh-CN" altLang="en-US" dirty="0" smtClean="0"/>
              <a:t>第一个参数是</a:t>
            </a:r>
            <a:r>
              <a:rPr lang="en-US" dirty="0" smtClean="0"/>
              <a:t>test case</a:t>
            </a:r>
            <a:r>
              <a:rPr lang="zh-CN" altLang="en-US" dirty="0" smtClean="0"/>
              <a:t>的名字</a:t>
            </a:r>
            <a:r>
              <a:rPr lang="en-US" dirty="0" smtClean="0"/>
              <a:t>，</a:t>
            </a:r>
            <a:r>
              <a:rPr lang="zh-CN" altLang="en-US" dirty="0" smtClean="0"/>
              <a:t>第二个参数是</a:t>
            </a:r>
            <a:r>
              <a:rPr lang="en-US" altLang="zh-CN" dirty="0" smtClean="0"/>
              <a:t>test case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test name</a:t>
            </a:r>
            <a:endParaRPr lang="en-US" dirty="0"/>
          </a:p>
          <a:p>
            <a:pPr>
              <a:defRPr/>
            </a:pPr>
            <a:r>
              <a:rPr lang="zh-CN" altLang="en-US" dirty="0" smtClean="0"/>
              <a:t>一个测试完整的名字由</a:t>
            </a:r>
            <a:r>
              <a:rPr lang="en-US" altLang="zh-CN" dirty="0" smtClean="0"/>
              <a:t>test </a:t>
            </a:r>
            <a:r>
              <a:rPr lang="en-US" altLang="zh-CN" dirty="0"/>
              <a:t>case</a:t>
            </a:r>
            <a:r>
              <a:rPr lang="zh-CN" altLang="en-US" dirty="0"/>
              <a:t>的</a:t>
            </a:r>
            <a:r>
              <a:rPr lang="zh-CN" altLang="en-US" dirty="0" smtClean="0"/>
              <a:t>名字和其自己</a:t>
            </a:r>
            <a:r>
              <a:rPr lang="en-US" altLang="zh-CN" dirty="0" smtClean="0"/>
              <a:t>test name</a:t>
            </a:r>
            <a:r>
              <a:rPr lang="zh-CN" altLang="en-US" dirty="0" smtClean="0"/>
              <a:t>组成</a:t>
            </a:r>
            <a:endParaRPr lang="en-US" dirty="0"/>
          </a:p>
          <a:p>
            <a:pPr>
              <a:defRPr/>
            </a:pPr>
            <a:r>
              <a:rPr lang="zh-CN" altLang="en-US" dirty="0" smtClean="0"/>
              <a:t>不同</a:t>
            </a:r>
            <a:r>
              <a:rPr lang="en-US" altLang="zh-CN" dirty="0" smtClean="0"/>
              <a:t>test case</a:t>
            </a:r>
            <a:r>
              <a:rPr lang="zh-CN" altLang="en-US" dirty="0" smtClean="0"/>
              <a:t>中的测试可以有相同的</a:t>
            </a:r>
            <a:r>
              <a:rPr lang="en-US" altLang="zh-CN" dirty="0" smtClean="0"/>
              <a:t>test name</a:t>
            </a:r>
            <a:endParaRPr lang="zh-TW" altLang="en-US" dirty="0"/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643063"/>
            <a:ext cx="4929188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D983B628-62C1-41F0-B707-CA824F8A6578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8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Simple Tests</a:t>
            </a:r>
            <a:endParaRPr lang="zh-TW" altLang="en-US" smtClean="0"/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Google Test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test case</a:t>
            </a:r>
            <a:r>
              <a:rPr lang="zh-CN" altLang="en-US" dirty="0" smtClean="0"/>
              <a:t>分组测试结果，所以逻辑上相关的测试应该在相同的</a:t>
            </a:r>
            <a:r>
              <a:rPr lang="en-US" altLang="zh-CN" dirty="0" smtClean="0"/>
              <a:t>test case</a:t>
            </a:r>
            <a:r>
              <a:rPr lang="zh-CN" altLang="en-US" dirty="0" smtClean="0"/>
              <a:t>中</a:t>
            </a:r>
            <a:r>
              <a:rPr lang="zh-TW" altLang="en-US" dirty="0" smtClean="0"/>
              <a:t>；</a:t>
            </a:r>
            <a:r>
              <a:rPr lang="zh-CN" altLang="en-US" dirty="0" smtClean="0"/>
              <a:t>也就是说他们的</a:t>
            </a:r>
            <a:r>
              <a:rPr lang="en-US" altLang="zh-TW" dirty="0" smtClean="0"/>
              <a:t>TEST()</a:t>
            </a:r>
            <a:r>
              <a:rPr lang="zh-CN" altLang="en-US" dirty="0" smtClean="0"/>
              <a:t>的第一个参数应该相同</a:t>
            </a:r>
            <a:endParaRPr lang="zh-TW" altLang="en-US" dirty="0" smtClean="0"/>
          </a:p>
        </p:txBody>
      </p:sp>
      <p:pic>
        <p:nvPicPr>
          <p:cNvPr id="1741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320800"/>
            <a:ext cx="4929187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D983B628-62C1-41F0-B707-CA824F8A6578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396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Test Fixtures</a:t>
            </a:r>
            <a:endParaRPr lang="zh-TW" altLang="en-US" smtClean="0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一个</a:t>
            </a:r>
            <a:r>
              <a:rPr lang="en-US" altLang="zh-TW" i="1" dirty="0" smtClean="0"/>
              <a:t>test fixture</a:t>
            </a:r>
            <a:r>
              <a:rPr lang="zh-CN" altLang="en-US" i="1" dirty="0" smtClean="0"/>
              <a:t>（测试夹具）</a:t>
            </a:r>
            <a:r>
              <a:rPr lang="zh-CN" altLang="en-US" dirty="0" smtClean="0"/>
              <a:t>允许你在几个不同的测试中重用相同的配置对象</a:t>
            </a:r>
            <a:endParaRPr lang="en-US" altLang="zh-TW" dirty="0" smtClean="0"/>
          </a:p>
          <a:p>
            <a:pPr eaLnBrk="1" hangingPunct="1"/>
            <a:endParaRPr lang="zh-TW" altLang="en-US" dirty="0" smtClean="0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D983B628-62C1-41F0-B707-CA824F8A6578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7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Test Fixtures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zh-CN" altLang="en-US" dirty="0" smtClean="0"/>
              <a:t>从</a:t>
            </a:r>
            <a:r>
              <a:rPr lang="en-US" altLang="zh-CN" dirty="0"/>
              <a:t>testing::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继承一个类</a:t>
            </a:r>
            <a:r>
              <a:rPr lang="en-US" dirty="0" smtClean="0"/>
              <a:t>。</a:t>
            </a:r>
            <a:r>
              <a:rPr lang="zh-CN" altLang="en-US" dirty="0" smtClean="0"/>
              <a:t>使用</a:t>
            </a:r>
            <a:r>
              <a:rPr lang="en-US" dirty="0" smtClean="0"/>
              <a:t>protected:</a:t>
            </a:r>
            <a:r>
              <a:rPr lang="zh-CN" altLang="en-US" dirty="0" smtClean="0"/>
              <a:t>或者</a:t>
            </a:r>
            <a:r>
              <a:rPr lang="en-US" dirty="0" smtClean="0"/>
              <a:t>public:</a:t>
            </a:r>
            <a:r>
              <a:rPr lang="zh-CN" altLang="en-US" dirty="0" smtClean="0"/>
              <a:t>（如果我们想在子类中访问</a:t>
            </a:r>
            <a:r>
              <a:rPr lang="en-US" dirty="0" smtClean="0"/>
              <a:t>fixture</a:t>
            </a:r>
            <a:r>
              <a:rPr lang="zh-CN" altLang="en-US" dirty="0" smtClean="0"/>
              <a:t>的成员）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 smtClean="0"/>
              <a:t>在类内部，声明你计划使用的对象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 smtClean="0"/>
              <a:t>如果需要</a:t>
            </a:r>
            <a:r>
              <a:rPr lang="en-US" dirty="0" smtClean="0"/>
              <a:t>，</a:t>
            </a:r>
            <a:r>
              <a:rPr lang="zh-CN" altLang="en-US" dirty="0" smtClean="0"/>
              <a:t>写一个默认构造函数或者</a:t>
            </a:r>
            <a:r>
              <a:rPr lang="en-US" dirty="0" err="1" smtClean="0"/>
              <a:t>SetUp</a:t>
            </a:r>
            <a:r>
              <a:rPr lang="en-US" dirty="0" smtClean="0"/>
              <a:t>()</a:t>
            </a:r>
            <a:r>
              <a:rPr lang="zh-CN" altLang="en-US" dirty="0" smtClean="0"/>
              <a:t>方法进行准备每个测试需要的对象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 smtClean="0"/>
              <a:t>如果需要</a:t>
            </a:r>
            <a:r>
              <a:rPr lang="en-US" dirty="0" smtClean="0"/>
              <a:t>，</a:t>
            </a:r>
            <a:r>
              <a:rPr lang="zh-CN" altLang="en-US" dirty="0" smtClean="0"/>
              <a:t>写一个默认的析构函数或者</a:t>
            </a:r>
            <a:r>
              <a:rPr lang="en-US" dirty="0" err="1" smtClean="0"/>
              <a:t>TearDown</a:t>
            </a:r>
            <a:r>
              <a:rPr lang="en-US" dirty="0" smtClean="0"/>
              <a:t>()</a:t>
            </a:r>
            <a:r>
              <a:rPr lang="zh-CN" altLang="en-US" dirty="0" smtClean="0"/>
              <a:t>方法释放在</a:t>
            </a:r>
            <a:r>
              <a:rPr lang="en-US" altLang="zh-CN" dirty="0" err="1" smtClean="0"/>
              <a:t>SetUp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中申请的资源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 smtClean="0"/>
              <a:t>如果需要，定义在各个测试中共享的</a:t>
            </a:r>
            <a:r>
              <a:rPr lang="zh-CN" altLang="en-US" dirty="0"/>
              <a:t>子</a:t>
            </a:r>
            <a:r>
              <a:rPr lang="zh-CN" altLang="en-US" dirty="0" smtClean="0"/>
              <a:t>过程</a:t>
            </a:r>
            <a:endParaRPr lang="zh-TW" altLang="en-US" dirty="0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D983B628-62C1-41F0-B707-CA824F8A6578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25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Test Fixtures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dirty="0"/>
              <a:t>TEST_F() </a:t>
            </a:r>
            <a:r>
              <a:rPr lang="zh-CN" altLang="en-US" dirty="0" smtClean="0"/>
              <a:t>让你在</a:t>
            </a:r>
            <a:r>
              <a:rPr lang="en-US" altLang="zh-CN" dirty="0" smtClean="0"/>
              <a:t>test fixture</a:t>
            </a:r>
            <a:r>
              <a:rPr lang="zh-CN" altLang="en-US" dirty="0" smtClean="0"/>
              <a:t>中访问对象和子过程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zh-CN" altLang="en-US" dirty="0" smtClean="0"/>
              <a:t>第一个参数是</a:t>
            </a:r>
            <a:r>
              <a:rPr lang="en-US" altLang="zh-CN" dirty="0" smtClean="0"/>
              <a:t>test case</a:t>
            </a:r>
            <a:r>
              <a:rPr lang="zh-CN" altLang="en-US" dirty="0" smtClean="0"/>
              <a:t>名字</a:t>
            </a:r>
            <a:r>
              <a:rPr lang="en-US" dirty="0" smtClean="0"/>
              <a:t>，</a:t>
            </a:r>
            <a:r>
              <a:rPr lang="zh-CN" altLang="en-US" dirty="0" smtClean="0"/>
              <a:t>但是</a:t>
            </a:r>
            <a:r>
              <a:rPr lang="en-US" dirty="0" smtClean="0"/>
              <a:t>TEST_F</a:t>
            </a:r>
            <a:r>
              <a:rPr lang="en-US" dirty="0"/>
              <a:t>() </a:t>
            </a:r>
            <a:r>
              <a:rPr lang="zh-CN" altLang="en-US" dirty="0" smtClean="0"/>
              <a:t>的这个参数名字必须是</a:t>
            </a:r>
            <a:r>
              <a:rPr lang="en-US" altLang="zh-CN" dirty="0" smtClean="0"/>
              <a:t>test fixture</a:t>
            </a:r>
            <a:r>
              <a:rPr lang="zh-CN" altLang="en-US" dirty="0" smtClean="0"/>
              <a:t>类的名字</a:t>
            </a:r>
            <a:endParaRPr lang="en-US" dirty="0"/>
          </a:p>
          <a:p>
            <a:pPr eaLnBrk="1" hangingPunct="1">
              <a:defRPr/>
            </a:pPr>
            <a:r>
              <a:rPr lang="en-US" dirty="0" smtClean="0"/>
              <a:t>test fixture</a:t>
            </a:r>
            <a:r>
              <a:rPr lang="zh-CN" altLang="en-US" dirty="0" smtClean="0"/>
              <a:t>类在</a:t>
            </a:r>
            <a:r>
              <a:rPr lang="en-US" altLang="zh-CN" dirty="0" smtClean="0"/>
              <a:t>TEST_F()</a:t>
            </a:r>
            <a:r>
              <a:rPr lang="zh-CN" altLang="en-US" dirty="0" smtClean="0"/>
              <a:t>中使用前必须先定义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TW" altLang="en-US" dirty="0"/>
          </a:p>
        </p:txBody>
      </p:sp>
      <p:pic>
        <p:nvPicPr>
          <p:cNvPr id="2048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76450"/>
            <a:ext cx="46418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D983B628-62C1-41F0-B707-CA824F8A6578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46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itchFamily="34" charset="0"/>
              </a:rPr>
              <a:t>Agenda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105400"/>
          </a:xfrm>
        </p:spPr>
        <p:txBody>
          <a:bodyPr/>
          <a:lstStyle/>
          <a:p>
            <a:r>
              <a:rPr lang="en-US" altLang="zh-CN" dirty="0"/>
              <a:t>Basic Concepts</a:t>
            </a:r>
          </a:p>
          <a:p>
            <a:r>
              <a:rPr lang="en-US" altLang="zh-CN" dirty="0"/>
              <a:t>Assertions</a:t>
            </a:r>
          </a:p>
          <a:p>
            <a:r>
              <a:rPr lang="en-US" altLang="zh-CN" dirty="0"/>
              <a:t>Basic Assertions</a:t>
            </a:r>
          </a:p>
          <a:p>
            <a:r>
              <a:rPr lang="en-US" altLang="zh-CN" dirty="0"/>
              <a:t>Binary Comparison</a:t>
            </a:r>
          </a:p>
          <a:p>
            <a:r>
              <a:rPr lang="en-US" altLang="zh-CN" dirty="0"/>
              <a:t>String Comparison</a:t>
            </a:r>
          </a:p>
          <a:p>
            <a:r>
              <a:rPr lang="en-US" altLang="zh-CN" dirty="0"/>
              <a:t>Floating-Point Comparison</a:t>
            </a:r>
          </a:p>
          <a:p>
            <a:r>
              <a:rPr lang="en-US" altLang="zh-CN" dirty="0"/>
              <a:t>Simple Tests</a:t>
            </a:r>
          </a:p>
          <a:p>
            <a:r>
              <a:rPr lang="en-US" altLang="zh-CN" dirty="0"/>
              <a:t>Test Fixtures</a:t>
            </a:r>
          </a:p>
          <a:p>
            <a:r>
              <a:rPr lang="en-US" altLang="zh-CN" dirty="0"/>
              <a:t>Invoking the Tests</a:t>
            </a:r>
          </a:p>
          <a:p>
            <a:r>
              <a:rPr lang="en-US" altLang="zh-CN" dirty="0" smtClean="0"/>
              <a:t>Writing the main</a:t>
            </a:r>
            <a:r>
              <a:rPr lang="en-US" altLang="zh-CN" dirty="0"/>
              <a:t>() Function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7FB4B1-925C-46F1-BBAB-0281456B136C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825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Test Fixtures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zh-CN" altLang="en-US" dirty="0" smtClean="0"/>
              <a:t>对于每个</a:t>
            </a:r>
            <a:r>
              <a:rPr lang="en-US" dirty="0" smtClean="0"/>
              <a:t>TEST_F()</a:t>
            </a:r>
            <a:r>
              <a:rPr lang="zh-CN" altLang="en-US" dirty="0" smtClean="0"/>
              <a:t>进行的定义</a:t>
            </a:r>
            <a:r>
              <a:rPr lang="en-US" dirty="0" smtClean="0"/>
              <a:t>，</a:t>
            </a:r>
            <a:r>
              <a:rPr lang="en-US" dirty="0"/>
              <a:t>Google </a:t>
            </a:r>
            <a:r>
              <a:rPr lang="en-US" dirty="0" smtClean="0"/>
              <a:t>Test</a:t>
            </a:r>
            <a:r>
              <a:rPr lang="zh-CN" altLang="en-US" dirty="0" smtClean="0"/>
              <a:t>将：</a:t>
            </a:r>
            <a:endParaRPr lang="en-US" dirty="0"/>
          </a:p>
          <a:p>
            <a:pPr lvl="1">
              <a:buSzPct val="60000"/>
              <a:defRPr/>
            </a:pPr>
            <a:r>
              <a:rPr lang="zh-CN" altLang="en-US" dirty="0" smtClean="0"/>
              <a:t>在运行时创建一个新的</a:t>
            </a:r>
            <a:r>
              <a:rPr lang="en-US" dirty="0" smtClean="0"/>
              <a:t>test fixture</a:t>
            </a:r>
            <a:endParaRPr lang="en-US" dirty="0"/>
          </a:p>
          <a:p>
            <a:pPr lvl="1">
              <a:buSzPct val="60000"/>
              <a:defRPr/>
            </a:pPr>
            <a:r>
              <a:rPr lang="zh-CN" altLang="en-US" dirty="0" smtClean="0"/>
              <a:t>立即通过</a:t>
            </a:r>
            <a:r>
              <a:rPr lang="en-US" altLang="zh-CN" dirty="0" err="1" smtClean="0"/>
              <a:t>SetUp</a:t>
            </a:r>
            <a:r>
              <a:rPr lang="en-US" altLang="zh-CN" dirty="0" smtClean="0"/>
              <a:t>()</a:t>
            </a:r>
            <a:r>
              <a:rPr lang="zh-CN" altLang="en-US" dirty="0" smtClean="0"/>
              <a:t>初始化</a:t>
            </a:r>
            <a:endParaRPr lang="en-US" dirty="0"/>
          </a:p>
          <a:p>
            <a:pPr lvl="1">
              <a:buSzPct val="60000"/>
              <a:defRPr/>
            </a:pPr>
            <a:r>
              <a:rPr lang="zh-CN" altLang="en-US" dirty="0" smtClean="0"/>
              <a:t>运行测试</a:t>
            </a:r>
            <a:endParaRPr lang="en-US" dirty="0"/>
          </a:p>
          <a:p>
            <a:pPr lvl="1">
              <a:buSzPct val="60000"/>
              <a:defRPr/>
            </a:pPr>
            <a:r>
              <a:rPr lang="zh-CN" altLang="en-US" dirty="0" smtClean="0"/>
              <a:t>通过</a:t>
            </a:r>
            <a:r>
              <a:rPr lang="en-US" dirty="0" err="1" smtClean="0"/>
              <a:t>TearDown</a:t>
            </a:r>
            <a:r>
              <a:rPr lang="en-US" dirty="0" smtClean="0"/>
              <a:t>()</a:t>
            </a:r>
            <a:r>
              <a:rPr lang="zh-CN" altLang="en-US" dirty="0" smtClean="0"/>
              <a:t>进行清理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SzPct val="60000"/>
              <a:defRPr/>
            </a:pPr>
            <a:r>
              <a:rPr lang="zh-CN" altLang="en-US" dirty="0" smtClean="0"/>
              <a:t>删除</a:t>
            </a:r>
            <a:r>
              <a:rPr lang="en-US" dirty="0" smtClean="0"/>
              <a:t>test </a:t>
            </a:r>
            <a:r>
              <a:rPr lang="en-US" dirty="0"/>
              <a:t>fixture</a:t>
            </a:r>
          </a:p>
          <a:p>
            <a:pPr eaLnBrk="1" hangingPunct="1">
              <a:defRPr/>
            </a:pPr>
            <a:r>
              <a:rPr lang="en-US" dirty="0"/>
              <a:t>Google </a:t>
            </a:r>
            <a:r>
              <a:rPr lang="en-US" dirty="0" smtClean="0"/>
              <a:t>Test</a:t>
            </a:r>
            <a:r>
              <a:rPr lang="zh-CN" altLang="en-US" dirty="0" smtClean="0"/>
              <a:t>不</a:t>
            </a:r>
            <a:r>
              <a:rPr lang="zh-CN" altLang="en-US" dirty="0"/>
              <a:t>会</a:t>
            </a:r>
            <a:r>
              <a:rPr lang="zh-CN" altLang="en-US" dirty="0" smtClean="0"/>
              <a:t>在多个测试中复用同一个</a:t>
            </a:r>
            <a:r>
              <a:rPr lang="en-US" dirty="0" smtClean="0"/>
              <a:t>test fixture。</a:t>
            </a:r>
            <a:r>
              <a:rPr lang="zh-CN" altLang="en-US" dirty="0" smtClean="0">
                <a:solidFill>
                  <a:srgbClr val="FF0000"/>
                </a:solidFill>
              </a:rPr>
              <a:t>任何测试对该</a:t>
            </a:r>
            <a:r>
              <a:rPr lang="en-US" altLang="zh-CN" dirty="0" smtClean="0">
                <a:solidFill>
                  <a:srgbClr val="FF0000"/>
                </a:solidFill>
              </a:rPr>
              <a:t>test fixture</a:t>
            </a:r>
            <a:r>
              <a:rPr lang="zh-CN" altLang="en-US" dirty="0" smtClean="0">
                <a:solidFill>
                  <a:srgbClr val="FF0000"/>
                </a:solidFill>
              </a:rPr>
              <a:t>的修改不会影响别的测试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D983B628-62C1-41F0-B707-CA824F8A6578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960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Test Fixtures</a:t>
            </a:r>
            <a:endParaRPr lang="zh-TW" altLang="en-US" smtClean="0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TW" smtClean="0"/>
              <a:t> </a:t>
            </a:r>
            <a:endParaRPr lang="zh-TW" altLang="en-US" smtClean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4932363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雲朵形圖說文字 5"/>
          <p:cNvSpPr/>
          <p:nvPr/>
        </p:nvSpPr>
        <p:spPr>
          <a:xfrm>
            <a:off x="4500563" y="2643188"/>
            <a:ext cx="4214812" cy="1357312"/>
          </a:xfrm>
          <a:prstGeom prst="cloudCallout">
            <a:avLst>
              <a:gd name="adj1" fmla="val -52594"/>
              <a:gd name="adj2" fmla="val 250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按照约定，</a:t>
            </a:r>
            <a:r>
              <a:rPr kumimoji="0" lang="en-US" altLang="zh-CN" dirty="0" smtClean="0"/>
              <a:t>Foo</a:t>
            </a:r>
            <a:r>
              <a:rPr kumimoji="0" lang="zh-CN" altLang="en-US" dirty="0" smtClean="0"/>
              <a:t>类将被测试，你应该命名为</a:t>
            </a:r>
            <a:r>
              <a:rPr kumimoji="0" lang="en-US" altLang="zh-CN" dirty="0" err="1" smtClean="0"/>
              <a:t>FooTest</a:t>
            </a:r>
            <a:endParaRPr kumimoji="0" lang="zh-TW" altLang="en-US" dirty="0"/>
          </a:p>
        </p:txBody>
      </p:sp>
      <p:sp>
        <p:nvSpPr>
          <p:cNvPr id="8" name="雲朵形圖說文字 7"/>
          <p:cNvSpPr/>
          <p:nvPr/>
        </p:nvSpPr>
        <p:spPr>
          <a:xfrm>
            <a:off x="3143250" y="4929188"/>
            <a:ext cx="5286375" cy="1500187"/>
          </a:xfrm>
          <a:prstGeom prst="cloudCallout">
            <a:avLst>
              <a:gd name="adj1" fmla="val -42020"/>
              <a:gd name="adj2" fmla="val -3847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示例中，</a:t>
            </a:r>
            <a:r>
              <a:rPr lang="zh-CN" altLang="en-US" dirty="0"/>
              <a:t>不需要</a:t>
            </a:r>
            <a:r>
              <a:rPr lang="en-US" altLang="zh-CN" dirty="0" err="1" smtClean="0"/>
              <a:t>TearDown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进行清理 ，因为在每个测试之后清理已经在析构函数进行</a:t>
            </a:r>
            <a:endParaRPr kumimoji="0" lang="zh-TW" altLang="en-US" dirty="0"/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D983B628-62C1-41F0-B707-CA824F8A6578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69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Test Fixtures</a:t>
            </a:r>
            <a:endParaRPr lang="zh-TW" altLang="en-US" smtClean="0"/>
          </a:p>
        </p:txBody>
      </p:sp>
      <p:pic>
        <p:nvPicPr>
          <p:cNvPr id="23555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067452"/>
            <a:ext cx="3467100" cy="5628101"/>
          </a:xfrm>
        </p:spPr>
      </p:pic>
      <p:sp>
        <p:nvSpPr>
          <p:cNvPr id="6" name="矩形 5"/>
          <p:cNvSpPr/>
          <p:nvPr/>
        </p:nvSpPr>
        <p:spPr>
          <a:xfrm>
            <a:off x="3988468" y="1590675"/>
            <a:ext cx="5000625" cy="3819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 smtClean="0"/>
              <a:t>当运行这些测试，将发生：</a:t>
            </a:r>
            <a:r>
              <a:rPr kumimoji="0" lang="en-US" sz="2000" dirty="0" smtClean="0"/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2000" dirty="0"/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sz="2000" dirty="0" smtClean="0"/>
              <a:t>Google Test</a:t>
            </a:r>
            <a:r>
              <a:rPr kumimoji="0" lang="zh-CN" altLang="en-US" sz="2000" dirty="0" smtClean="0"/>
              <a:t>实例化</a:t>
            </a:r>
            <a:r>
              <a:rPr kumimoji="0" lang="en-US" sz="2000" dirty="0" err="1" smtClean="0"/>
              <a:t>QueueTest</a:t>
            </a:r>
            <a:r>
              <a:rPr kumimoji="0" lang="zh-CN" altLang="en-US" sz="2000" dirty="0" smtClean="0"/>
              <a:t>对象</a:t>
            </a:r>
            <a:r>
              <a:rPr kumimoji="0" lang="en-US" sz="2000" dirty="0" smtClean="0"/>
              <a:t>t1</a:t>
            </a:r>
            <a:endParaRPr kumimoji="0" lang="en-US" sz="2000" dirty="0"/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sz="2000" dirty="0" smtClean="0"/>
              <a:t>t1.SetUp()</a:t>
            </a:r>
            <a:r>
              <a:rPr kumimoji="0" lang="zh-CN" altLang="en-US" sz="2000" dirty="0" smtClean="0"/>
              <a:t>初始化</a:t>
            </a:r>
            <a:r>
              <a:rPr kumimoji="0" lang="en-US" sz="2000" dirty="0" smtClean="0"/>
              <a:t>t1 </a:t>
            </a:r>
            <a:endParaRPr kumimoji="0" lang="en-US" sz="2000" dirty="0"/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sz="2000" dirty="0" smtClean="0"/>
              <a:t>第一个测试</a:t>
            </a:r>
            <a:r>
              <a:rPr kumimoji="0" lang="en-US" sz="2000" dirty="0" smtClean="0"/>
              <a:t>(</a:t>
            </a:r>
            <a:r>
              <a:rPr kumimoji="0" lang="en-US" sz="2000" dirty="0" err="1" smtClean="0"/>
              <a:t>IsEmptyInitially</a:t>
            </a:r>
            <a:r>
              <a:rPr kumimoji="0" lang="en-US" sz="2000" dirty="0" smtClean="0"/>
              <a:t>)</a:t>
            </a:r>
            <a:r>
              <a:rPr kumimoji="0" lang="zh-CN" altLang="en-US" sz="2000" dirty="0" smtClean="0"/>
              <a:t>在</a:t>
            </a:r>
            <a:r>
              <a:rPr kumimoji="0" lang="en-US" altLang="zh-CN" sz="2000" dirty="0" smtClean="0"/>
              <a:t>t1</a:t>
            </a:r>
            <a:r>
              <a:rPr kumimoji="0" lang="zh-CN" altLang="en-US" sz="2000" dirty="0" smtClean="0"/>
              <a:t>中运行</a:t>
            </a:r>
            <a:endParaRPr kumimoji="0" lang="en-US" sz="2000" dirty="0"/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sz="2000" dirty="0" smtClean="0"/>
              <a:t>运行测试之后，</a:t>
            </a:r>
            <a:r>
              <a:rPr kumimoji="0" lang="en-US" sz="2000" dirty="0" smtClean="0"/>
              <a:t>t1.TearDown()</a:t>
            </a:r>
            <a:r>
              <a:rPr kumimoji="0" lang="zh-CN" altLang="en-US" sz="2000" dirty="0" smtClean="0"/>
              <a:t>清理</a:t>
            </a:r>
            <a:endParaRPr kumimoji="0" lang="en-US" sz="2000" dirty="0"/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sz="2000" dirty="0" smtClean="0"/>
              <a:t>T1</a:t>
            </a:r>
            <a:r>
              <a:rPr kumimoji="0" lang="zh-CN" altLang="en-US" sz="2000" dirty="0" smtClean="0"/>
              <a:t>对象析构</a:t>
            </a:r>
            <a:endParaRPr kumimoji="0" lang="en-US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 smtClean="0"/>
              <a:t>以上步骤在别的</a:t>
            </a:r>
            <a:r>
              <a:rPr lang="en-US" altLang="zh-CN" sz="2000" dirty="0" err="1"/>
              <a:t>QueueTest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实例中重复</a:t>
            </a:r>
            <a:r>
              <a:rPr kumimoji="0" lang="en-US" sz="2000" dirty="0" smtClean="0"/>
              <a:t>，</a:t>
            </a:r>
            <a:r>
              <a:rPr kumimoji="0" lang="zh-CN" altLang="en-US" sz="2000" dirty="0" smtClean="0"/>
              <a:t>这一次运行</a:t>
            </a:r>
            <a:r>
              <a:rPr kumimoji="0" lang="en-US" sz="2000" dirty="0" err="1" smtClean="0"/>
              <a:t>DequeueWorks</a:t>
            </a:r>
            <a:r>
              <a:rPr kumimoji="0" lang="zh-CN" altLang="en-US" sz="2000" dirty="0" smtClean="0"/>
              <a:t>测试</a:t>
            </a:r>
            <a:endParaRPr kumimoji="0" lang="en-US" sz="2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D983B628-62C1-41F0-B707-CA824F8A6578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85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Test Fixtures</a:t>
            </a:r>
            <a:endParaRPr lang="zh-TW" altLang="en-US" smtClean="0"/>
          </a:p>
        </p:txBody>
      </p:sp>
      <p:pic>
        <p:nvPicPr>
          <p:cNvPr id="24579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129300"/>
            <a:ext cx="3388247" cy="5500100"/>
          </a:xfrm>
        </p:spPr>
      </p:pic>
      <p:sp>
        <p:nvSpPr>
          <p:cNvPr id="5" name="雲朵形圖說文字 4"/>
          <p:cNvSpPr/>
          <p:nvPr/>
        </p:nvSpPr>
        <p:spPr>
          <a:xfrm>
            <a:off x="3857625" y="2714625"/>
            <a:ext cx="4857750" cy="2000250"/>
          </a:xfrm>
          <a:prstGeom prst="cloudCallout">
            <a:avLst>
              <a:gd name="adj1" fmla="val -43079"/>
              <a:gd name="adj2" fmla="val 444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当你想</a:t>
            </a:r>
            <a:r>
              <a:rPr kumimoji="0" lang="en-US" altLang="zh-CN" dirty="0" smtClean="0"/>
              <a:t>assertion</a:t>
            </a:r>
            <a:r>
              <a:rPr kumimoji="0" lang="zh-CN" altLang="en-US" dirty="0" smtClean="0"/>
              <a:t>失败后继续运行使用</a:t>
            </a:r>
            <a:r>
              <a:rPr lang="en-US" altLang="zh-CN" dirty="0"/>
              <a:t>EXPECT_* </a:t>
            </a:r>
            <a:r>
              <a:rPr kumimoji="0" lang="en-US" dirty="0" smtClean="0"/>
              <a:t>，</a:t>
            </a:r>
            <a:r>
              <a:rPr kumimoji="0" lang="zh-CN" altLang="en-US" dirty="0" smtClean="0"/>
              <a:t>当失败后继续运行没有意义时，使用</a:t>
            </a:r>
            <a:r>
              <a:rPr kumimoji="0" lang="en-US" dirty="0" smtClean="0"/>
              <a:t>ASSERT_*</a:t>
            </a:r>
            <a:endParaRPr kumimoji="0" lang="zh-TW" altLang="en-US" dirty="0"/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D983B628-62C1-41F0-B707-CA824F8A6578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8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运行</a:t>
            </a:r>
            <a:r>
              <a:rPr lang="en-US" altLang="zh-TW" dirty="0" smtClean="0"/>
              <a:t>Tests</a:t>
            </a:r>
            <a:endParaRPr lang="zh-TW" altLang="en-US" dirty="0" smtClean="0"/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在定义好测试之后</a:t>
            </a:r>
            <a:r>
              <a:rPr lang="zh-TW" altLang="en-US" dirty="0" smtClean="0"/>
              <a:t>，</a:t>
            </a:r>
            <a:r>
              <a:rPr lang="zh-CN" altLang="en-US" dirty="0" smtClean="0"/>
              <a:t>可以调</a:t>
            </a:r>
            <a:r>
              <a:rPr lang="en-US" altLang="zh-TW" dirty="0" smtClean="0"/>
              <a:t> RUN_ALL_TESTS()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returns 0 </a:t>
            </a:r>
            <a:r>
              <a:rPr lang="zh-CN" altLang="en-US" dirty="0" smtClean="0"/>
              <a:t>所有测试成功</a:t>
            </a:r>
            <a:r>
              <a:rPr lang="zh-TW" altLang="en-US" dirty="0" smtClean="0"/>
              <a:t>，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returns </a:t>
            </a:r>
            <a:r>
              <a:rPr lang="en-US" altLang="zh-TW" dirty="0" smtClean="0"/>
              <a:t>1</a:t>
            </a:r>
            <a:r>
              <a:rPr lang="zh-CN" altLang="en-US" dirty="0" smtClean="0"/>
              <a:t>其他情况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RUN_ALL_TESTS()</a:t>
            </a:r>
            <a:r>
              <a:rPr lang="zh-CN" altLang="en-US" dirty="0" smtClean="0"/>
              <a:t>运行单元链表里面的所有</a:t>
            </a:r>
            <a:r>
              <a:rPr lang="en-US" altLang="zh-TW" i="1" dirty="0" smtClean="0"/>
              <a:t>tests</a:t>
            </a:r>
            <a:r>
              <a:rPr lang="en-US" altLang="zh-TW" dirty="0" smtClean="0"/>
              <a:t> </a:t>
            </a:r>
            <a:r>
              <a:rPr lang="en-US" altLang="zh-CN" dirty="0" smtClean="0"/>
              <a:t>——</a:t>
            </a:r>
            <a:r>
              <a:rPr lang="en-US" altLang="zh-TW" dirty="0" smtClean="0"/>
              <a:t> </a:t>
            </a:r>
            <a:r>
              <a:rPr lang="zh-CN" altLang="en-US" dirty="0" smtClean="0"/>
              <a:t>它们可能来自不同的</a:t>
            </a:r>
            <a:r>
              <a:rPr lang="en-US" altLang="zh-CN" dirty="0" smtClean="0"/>
              <a:t>test case</a:t>
            </a:r>
            <a:r>
              <a:rPr lang="zh-TW" altLang="en-US" dirty="0" smtClean="0"/>
              <a:t>，</a:t>
            </a:r>
            <a:r>
              <a:rPr lang="zh-CN" altLang="en-US" dirty="0" smtClean="0"/>
              <a:t>甚至来自不同的源文件</a:t>
            </a:r>
            <a:endParaRPr lang="zh-TW" altLang="en-US" dirty="0" smtClean="0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D983B628-62C1-41F0-B707-CA824F8A6578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943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运行</a:t>
            </a:r>
            <a:r>
              <a:rPr lang="en-US" altLang="zh-TW" dirty="0"/>
              <a:t>Tests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zh-CN" altLang="en-US" dirty="0" smtClean="0"/>
              <a:t>调用后</a:t>
            </a:r>
            <a:r>
              <a:rPr lang="en-US" dirty="0" smtClean="0"/>
              <a:t>，RUN_ALL_TESTS()</a:t>
            </a:r>
            <a:r>
              <a:rPr lang="zh-CN" altLang="en-US" dirty="0" smtClean="0"/>
              <a:t>宏</a:t>
            </a:r>
            <a:r>
              <a:rPr lang="zh-CN" altLang="en-US" dirty="0"/>
              <a:t>：</a:t>
            </a:r>
            <a:endParaRPr lang="en-US" dirty="0"/>
          </a:p>
          <a:p>
            <a:pPr marL="97155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/>
              <a:t>保存所有</a:t>
            </a:r>
            <a:r>
              <a:rPr lang="en-US" altLang="zh-CN" dirty="0"/>
              <a:t>Google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标志的状态</a:t>
            </a:r>
            <a:r>
              <a:rPr lang="en-US" dirty="0" smtClean="0"/>
              <a:t> </a:t>
            </a:r>
          </a:p>
          <a:p>
            <a:pPr marL="97155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/>
              <a:t>为第一个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创建</a:t>
            </a:r>
            <a:r>
              <a:rPr lang="en-US" dirty="0" smtClean="0"/>
              <a:t>test fixture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97155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/>
              <a:t>通过</a:t>
            </a:r>
            <a:r>
              <a:rPr lang="en-US" dirty="0" err="1" smtClean="0"/>
              <a:t>SetUp</a:t>
            </a:r>
            <a:r>
              <a:rPr lang="en-US" dirty="0" smtClean="0"/>
              <a:t>()</a:t>
            </a:r>
            <a:r>
              <a:rPr lang="zh-CN" altLang="en-US" dirty="0" smtClean="0"/>
              <a:t>初始化</a:t>
            </a:r>
            <a:r>
              <a:rPr lang="en-US" dirty="0" smtClean="0"/>
              <a:t> </a:t>
            </a:r>
          </a:p>
          <a:p>
            <a:pPr marL="97155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/>
              <a:t>运行</a:t>
            </a:r>
            <a:r>
              <a:rPr lang="en-US" altLang="zh-CN" dirty="0" smtClean="0"/>
              <a:t>fixture</a:t>
            </a:r>
            <a:r>
              <a:rPr lang="zh-CN" altLang="en-US" dirty="0" smtClean="0"/>
              <a:t>对象中的所有</a:t>
            </a:r>
            <a:r>
              <a:rPr lang="en-US" dirty="0" smtClean="0"/>
              <a:t>test</a:t>
            </a:r>
          </a:p>
          <a:p>
            <a:pPr marL="97155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/>
              <a:t>通过</a:t>
            </a:r>
            <a:r>
              <a:rPr lang="en-US" dirty="0" err="1" smtClean="0"/>
              <a:t>TearDown</a:t>
            </a:r>
            <a:r>
              <a:rPr lang="en-US" dirty="0" smtClean="0"/>
              <a:t>()</a:t>
            </a:r>
            <a:r>
              <a:rPr lang="zh-CN" altLang="en-US" dirty="0" smtClean="0"/>
              <a:t>清理</a:t>
            </a:r>
            <a:r>
              <a:rPr lang="en-US" altLang="zh-CN" dirty="0" smtClean="0"/>
              <a:t>fixture</a:t>
            </a:r>
            <a:r>
              <a:rPr lang="en-US" dirty="0" smtClean="0"/>
              <a:t> </a:t>
            </a:r>
          </a:p>
          <a:p>
            <a:pPr marL="97155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/>
              <a:t>析</a:t>
            </a:r>
            <a:r>
              <a:rPr lang="zh-CN" altLang="en-US" dirty="0" smtClean="0"/>
              <a:t>构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</a:t>
            </a:r>
            <a:r>
              <a:rPr lang="en-US" dirty="0" smtClean="0"/>
              <a:t>fixture</a:t>
            </a:r>
          </a:p>
          <a:p>
            <a:pPr marL="97155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/>
              <a:t>恢复</a:t>
            </a:r>
            <a:r>
              <a:rPr lang="zh-CN" altLang="en-US" dirty="0" smtClean="0"/>
              <a:t>所有</a:t>
            </a:r>
            <a:r>
              <a:rPr lang="en-US" altLang="zh-CN" dirty="0"/>
              <a:t>Google Test</a:t>
            </a:r>
            <a:r>
              <a:rPr lang="zh-CN" altLang="en-US" dirty="0"/>
              <a:t>标志</a:t>
            </a:r>
            <a:r>
              <a:rPr lang="zh-CN" altLang="en-US" dirty="0" smtClean="0"/>
              <a:t>的</a:t>
            </a:r>
            <a:r>
              <a:rPr lang="zh-CN" altLang="en-US" dirty="0"/>
              <a:t>状态</a:t>
            </a:r>
            <a:r>
              <a:rPr lang="en-US" dirty="0" smtClean="0"/>
              <a:t> </a:t>
            </a:r>
          </a:p>
          <a:p>
            <a:pPr marL="97155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/>
              <a:t>重复以上步骤，直到所有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已经运行</a:t>
            </a:r>
            <a:endParaRPr lang="en-US" dirty="0" smtClean="0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D983B628-62C1-41F0-B707-CA824F8A6578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87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运行</a:t>
            </a:r>
            <a:r>
              <a:rPr lang="en-US" altLang="zh-TW" dirty="0"/>
              <a:t>Tests</a:t>
            </a:r>
            <a:endParaRPr lang="zh-TW" altLang="en-US" dirty="0" smtClean="0"/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通过</a:t>
            </a:r>
            <a:r>
              <a:rPr lang="en-US" altLang="zh-CN" dirty="0" smtClean="0"/>
              <a:t>exit code</a:t>
            </a:r>
            <a:r>
              <a:rPr lang="zh-CN" altLang="en-US" dirty="0"/>
              <a:t>判断</a:t>
            </a:r>
            <a:r>
              <a:rPr lang="zh-CN" altLang="en-US" dirty="0" smtClean="0"/>
              <a:t>是否所有测试通过</a:t>
            </a:r>
            <a:r>
              <a:rPr lang="zh-TW" altLang="en-US" dirty="0" smtClean="0"/>
              <a:t>。</a:t>
            </a:r>
            <a:r>
              <a:rPr lang="en-US" altLang="zh-TW" dirty="0" smtClean="0"/>
              <a:t>main()</a:t>
            </a:r>
            <a:r>
              <a:rPr lang="zh-CN" altLang="en-US" dirty="0" smtClean="0"/>
              <a:t>函数返回</a:t>
            </a:r>
            <a:r>
              <a:rPr lang="en-US" altLang="zh-TW" dirty="0" smtClean="0"/>
              <a:t>RUN_ALL_TESTS()</a:t>
            </a:r>
            <a:r>
              <a:rPr lang="zh-CN" altLang="en-US" dirty="0" smtClean="0"/>
              <a:t>的值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RUN_ALL_TESTS()</a:t>
            </a:r>
            <a:r>
              <a:rPr lang="zh-CN" altLang="en-US" dirty="0" smtClean="0"/>
              <a:t>只调用</a:t>
            </a:r>
            <a:r>
              <a:rPr lang="zh-CN" altLang="en-US" dirty="0" smtClean="0">
                <a:solidFill>
                  <a:srgbClr val="FF0000"/>
                </a:solidFill>
              </a:rPr>
              <a:t>一次</a:t>
            </a:r>
            <a:r>
              <a:rPr lang="zh-TW" altLang="en-US" dirty="0" smtClean="0"/>
              <a:t>。</a:t>
            </a:r>
            <a:r>
              <a:rPr lang="zh-CN" altLang="en-US" dirty="0" smtClean="0"/>
              <a:t>调用多次会造成冲突。</a:t>
            </a:r>
            <a:endParaRPr lang="en-US" altLang="zh-TW" dirty="0" smtClean="0"/>
          </a:p>
          <a:p>
            <a:pPr eaLnBrk="1" hangingPunct="1"/>
            <a:endParaRPr lang="zh-TW" altLang="en-US" dirty="0" smtClean="0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D983B628-62C1-41F0-B707-CA824F8A6578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362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D983B628-62C1-41F0-B707-CA824F8A6578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main()</a:t>
            </a:r>
            <a:r>
              <a:rPr lang="zh-CN" altLang="en-US" dirty="0" smtClean="0"/>
              <a:t>函数</a:t>
            </a:r>
            <a:endParaRPr lang="zh-TW" altLang="en-US" dirty="0" smtClean="0"/>
          </a:p>
        </p:txBody>
      </p:sp>
      <p:pic>
        <p:nvPicPr>
          <p:cNvPr id="28675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53173"/>
            <a:ext cx="5146372" cy="5728627"/>
          </a:xfrm>
        </p:spPr>
      </p:pic>
      <p:cxnSp>
        <p:nvCxnSpPr>
          <p:cNvPr id="11" name="直線單箭頭接點 10"/>
          <p:cNvCxnSpPr/>
          <p:nvPr/>
        </p:nvCxnSpPr>
        <p:spPr>
          <a:xfrm rot="10800000">
            <a:off x="2209800" y="1295400"/>
            <a:ext cx="1143000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09950" y="1214438"/>
            <a:ext cx="5429250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dirty="0" smtClean="0"/>
              <a:t>包含</a:t>
            </a:r>
            <a:r>
              <a:rPr kumimoji="0" lang="en-US" altLang="zh-TW" sz="2000" dirty="0" err="1" smtClean="0"/>
              <a:t>gtest</a:t>
            </a:r>
            <a:r>
              <a:rPr kumimoji="0" lang="en-US" altLang="zh-TW" sz="2000" dirty="0" smtClean="0"/>
              <a:t>/</a:t>
            </a:r>
            <a:r>
              <a:rPr kumimoji="0" lang="en-US" altLang="zh-TW" sz="2000" dirty="0" err="1" smtClean="0"/>
              <a:t>gtest.h</a:t>
            </a:r>
            <a:r>
              <a:rPr kumimoji="0" lang="zh-CN" altLang="en-US" sz="2000" dirty="0" smtClean="0"/>
              <a:t>，使用</a:t>
            </a:r>
            <a:r>
              <a:rPr kumimoji="0" lang="en-US" altLang="zh-TW" sz="2000" dirty="0" err="1" smtClean="0"/>
              <a:t>googletest</a:t>
            </a:r>
            <a:r>
              <a:rPr kumimoji="0" lang="zh-CN" altLang="en-US" sz="2000" dirty="0" smtClean="0"/>
              <a:t>框架</a:t>
            </a:r>
            <a:endParaRPr kumimoji="0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28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main()</a:t>
            </a:r>
            <a:r>
              <a:rPr lang="zh-CN" altLang="en-US" dirty="0" smtClean="0"/>
              <a:t>函数</a:t>
            </a:r>
            <a:endParaRPr lang="zh-TW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000250"/>
            <a:ext cx="3863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線單箭頭接點 5"/>
          <p:cNvCxnSpPr/>
          <p:nvPr/>
        </p:nvCxnSpPr>
        <p:spPr>
          <a:xfrm rot="10800000">
            <a:off x="4286250" y="2357438"/>
            <a:ext cx="571500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000625" y="2285999"/>
            <a:ext cx="3643313" cy="2143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解析</a:t>
            </a:r>
            <a:r>
              <a:rPr lang="en-US" altLang="zh-CN" dirty="0"/>
              <a:t>Google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标志的</a:t>
            </a:r>
            <a:r>
              <a:rPr kumimoji="0" lang="zh-CN" altLang="en-US" dirty="0" smtClean="0"/>
              <a:t>命令行参数</a:t>
            </a:r>
            <a:r>
              <a:rPr kumimoji="0" lang="en-US" dirty="0" smtClean="0"/>
              <a:t>，</a:t>
            </a:r>
            <a:r>
              <a:rPr kumimoji="0" lang="zh-CN" altLang="en-US" dirty="0" smtClean="0"/>
              <a:t>以及移除所有识别的</a:t>
            </a:r>
            <a:r>
              <a:rPr kumimoji="0" lang="en-US" dirty="0" smtClean="0"/>
              <a:t>flags。</a:t>
            </a:r>
            <a:r>
              <a:rPr kumimoji="0" lang="zh-CN" altLang="en-US" dirty="0" smtClean="0"/>
              <a:t>这样用户可以控制测试程序的行为</a:t>
            </a:r>
            <a:r>
              <a:rPr kumimoji="0" lang="en-US" dirty="0" smtClean="0"/>
              <a:t>，</a:t>
            </a:r>
            <a:r>
              <a:rPr kumimoji="0" lang="zh-CN" altLang="en-US" dirty="0" smtClean="0"/>
              <a:t>这些在</a:t>
            </a:r>
            <a:r>
              <a:rPr kumimoji="0" lang="en-US" dirty="0" err="1" smtClean="0"/>
              <a:t>GTestAdvanced</a:t>
            </a:r>
            <a:r>
              <a:rPr kumimoji="0" lang="zh-CN" altLang="en-US" dirty="0" smtClean="0"/>
              <a:t>讨论</a:t>
            </a:r>
            <a:r>
              <a:rPr kumimoji="0" lang="en-US" dirty="0" smtClean="0"/>
              <a:t>。</a:t>
            </a:r>
            <a:r>
              <a:rPr kumimoji="0" lang="zh-CN" altLang="en-US" dirty="0" smtClean="0"/>
              <a:t>必须在</a:t>
            </a:r>
            <a:r>
              <a:rPr kumimoji="0" lang="en-US" dirty="0" smtClean="0"/>
              <a:t> </a:t>
            </a:r>
            <a:r>
              <a:rPr kumimoji="0" lang="en-US" dirty="0"/>
              <a:t>RUN_ALL_TESTS</a:t>
            </a:r>
            <a:r>
              <a:rPr kumimoji="0" lang="en-US" dirty="0" smtClean="0"/>
              <a:t>()</a:t>
            </a:r>
            <a:r>
              <a:rPr kumimoji="0" lang="zh-CN" altLang="en-US" dirty="0" smtClean="0"/>
              <a:t>之前调用</a:t>
            </a:r>
            <a:r>
              <a:rPr kumimoji="0" lang="en-US" dirty="0" smtClean="0"/>
              <a:t>，</a:t>
            </a:r>
            <a:r>
              <a:rPr lang="zh-CN" altLang="en-US" dirty="0" smtClean="0"/>
              <a:t>否则这些标记不会正确初始化</a:t>
            </a:r>
            <a:endParaRPr kumimoji="0"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 rot="5400000" flipH="1" flipV="1">
            <a:off x="1499394" y="2999581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71500" y="3429001"/>
            <a:ext cx="2500313" cy="76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dirty="0" smtClean="0"/>
              <a:t>main()</a:t>
            </a:r>
            <a:r>
              <a:rPr kumimoji="0" lang="zh-CN" altLang="en-US" dirty="0" smtClean="0"/>
              <a:t>必须返回</a:t>
            </a:r>
            <a:r>
              <a:rPr kumimoji="0" lang="en-US" dirty="0" smtClean="0"/>
              <a:t>RUN_ALL_TESTS()</a:t>
            </a:r>
            <a:r>
              <a:rPr lang="zh-CN" altLang="en-US" dirty="0" smtClean="0"/>
              <a:t>的值</a:t>
            </a:r>
            <a:endParaRPr kumimoji="0" lang="en-US" dirty="0"/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D983B628-62C1-41F0-B707-CA824F8A6578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905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Reference</a:t>
            </a:r>
            <a:endParaRPr lang="zh-TW" altLang="en-US" smtClean="0"/>
          </a:p>
        </p:txBody>
      </p:sp>
      <p:sp>
        <p:nvSpPr>
          <p:cNvPr id="307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/>
              <a:t>http://code.google.com/p/googletest/wiki/GoogleTestPrimer</a:t>
            </a:r>
          </a:p>
          <a:p>
            <a:pPr eaLnBrk="1" hangingPunct="1"/>
            <a:r>
              <a:rPr lang="en-US" altLang="zh-TW" sz="2000" smtClean="0"/>
              <a:t>http://code.google.com/p/googletest/wiki/GoogleTestAdvancedGuide</a:t>
            </a:r>
          </a:p>
          <a:p>
            <a:pPr eaLnBrk="1" hangingPunct="1"/>
            <a:r>
              <a:rPr lang="en-US" altLang="zh-TW" sz="2000" smtClean="0"/>
              <a:t>http://code.google.com/p/googletest/wiki/GoogleTestSamples</a:t>
            </a:r>
          </a:p>
          <a:p>
            <a:pPr eaLnBrk="1" hangingPunct="1">
              <a:buFont typeface="Arial" charset="0"/>
              <a:buNone/>
            </a:pPr>
            <a:endParaRPr lang="zh-TW" altLang="en-US" smtClean="0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D983B628-62C1-41F0-B707-CA824F8A6578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7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Basic Concepts</a:t>
            </a:r>
            <a:endParaRPr lang="zh-TW" altLang="en-US" dirty="0" smtClean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通过写</a:t>
            </a:r>
            <a:r>
              <a:rPr lang="en-US" altLang="zh-TW" i="1" dirty="0" smtClean="0"/>
              <a:t>assertions</a:t>
            </a:r>
            <a:r>
              <a:rPr lang="zh-TW" altLang="en-US" dirty="0" smtClean="0"/>
              <a:t>。</a:t>
            </a:r>
            <a:r>
              <a:rPr lang="zh-CN" altLang="en-US" dirty="0" smtClean="0"/>
              <a:t>一个</a:t>
            </a:r>
            <a:r>
              <a:rPr lang="en-US" altLang="zh-TW" dirty="0" smtClean="0"/>
              <a:t>assertion</a:t>
            </a:r>
            <a:r>
              <a:rPr lang="zh-CN" altLang="en-US" dirty="0" smtClean="0"/>
              <a:t>的结果可能是</a:t>
            </a:r>
            <a:r>
              <a:rPr lang="en-US" altLang="zh-TW" i="1" dirty="0" smtClean="0"/>
              <a:t>success</a:t>
            </a:r>
            <a:r>
              <a:rPr lang="zh-TW" altLang="en-US" dirty="0" smtClean="0"/>
              <a:t>，</a:t>
            </a:r>
            <a:r>
              <a:rPr lang="en-US" altLang="zh-TW" i="1" dirty="0" smtClean="0"/>
              <a:t>nonfatal failure</a:t>
            </a:r>
            <a:r>
              <a:rPr lang="zh-TW" altLang="en-US" dirty="0" smtClean="0"/>
              <a:t>，</a:t>
            </a:r>
            <a:r>
              <a:rPr lang="zh-CN" altLang="en-US" dirty="0" smtClean="0"/>
              <a:t>或者</a:t>
            </a:r>
            <a:r>
              <a:rPr lang="en-US" altLang="zh-TW" i="1" dirty="0" smtClean="0"/>
              <a:t>fatal failure</a:t>
            </a:r>
          </a:p>
          <a:p>
            <a:pPr eaLnBrk="1" hangingPunct="1"/>
            <a:endParaRPr lang="zh-TW" altLang="en-US" dirty="0" smtClean="0"/>
          </a:p>
        </p:txBody>
      </p:sp>
      <p:sp>
        <p:nvSpPr>
          <p:cNvPr id="13" name="矩形 12"/>
          <p:cNvSpPr/>
          <p:nvPr/>
        </p:nvSpPr>
        <p:spPr>
          <a:xfrm>
            <a:off x="500063" y="3143250"/>
            <a:ext cx="8143875" cy="35004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Test Program</a:t>
            </a:r>
            <a:endParaRPr kumimoji="0"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42938" y="3357563"/>
            <a:ext cx="3786187" cy="27860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Test Case</a:t>
            </a:r>
            <a:endParaRPr kumimoji="0"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14875" y="3357563"/>
            <a:ext cx="3786188" cy="27860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Test Case</a:t>
            </a:r>
            <a:endParaRPr kumimoji="0"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28688" y="3571875"/>
            <a:ext cx="1357312" cy="1000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Test</a:t>
            </a:r>
            <a:endParaRPr kumimoji="0"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28688" y="4643438"/>
            <a:ext cx="1357312" cy="1000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Test</a:t>
            </a:r>
            <a:endParaRPr kumimoji="0"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786063" y="4643438"/>
            <a:ext cx="1357312" cy="1000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Test</a:t>
            </a:r>
            <a:endParaRPr kumimoji="0"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929313" y="4643438"/>
            <a:ext cx="1357312" cy="1000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Test</a:t>
            </a:r>
            <a:endParaRPr kumimoji="0"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929438" y="3500438"/>
            <a:ext cx="1357312" cy="1000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Test</a:t>
            </a:r>
            <a:endParaRPr kumimoji="0"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72063" y="3500438"/>
            <a:ext cx="1357312" cy="1000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Test</a:t>
            </a:r>
            <a:endParaRPr kumimoji="0"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786063" y="3571875"/>
            <a:ext cx="1357312" cy="1000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Test</a:t>
            </a:r>
            <a:endParaRPr kumimoji="0" lang="zh-TW" altLang="en-US" dirty="0"/>
          </a:p>
        </p:txBody>
      </p:sp>
      <p:sp>
        <p:nvSpPr>
          <p:cNvPr id="2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D983B628-62C1-41F0-B707-CA824F8A6578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98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 sz="quarter"/>
          </p:nvPr>
        </p:nvSpPr>
        <p:spPr>
          <a:xfrm>
            <a:off x="685800" y="2819400"/>
            <a:ext cx="7696200" cy="108902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CC00"/>
                </a:solidFill>
              </a:rPr>
              <a:t>谢谢</a:t>
            </a:r>
            <a:endParaRPr lang="zh-CN" altLang="en-US" dirty="0">
              <a:solidFill>
                <a:srgbClr val="FFCC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7FB4B1-925C-46F1-BBAB-0281456B136C}" type="slidenum">
              <a:rPr lang="zh-CN" altLang="en-US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13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Assertions</a:t>
            </a:r>
            <a:endParaRPr lang="zh-TW" altLang="en-US" dirty="0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Assertions</a:t>
            </a:r>
            <a:r>
              <a:rPr lang="zh-CN" altLang="en-US" dirty="0" smtClean="0"/>
              <a:t>是类似函数调用的</a:t>
            </a:r>
            <a:r>
              <a:rPr lang="en-US" altLang="zh-TW" dirty="0" smtClean="0"/>
              <a:t>macros</a:t>
            </a:r>
          </a:p>
          <a:p>
            <a:pPr eaLnBrk="1" hangingPunct="1"/>
            <a:r>
              <a:rPr lang="zh-CN" altLang="en-US" dirty="0" smtClean="0"/>
              <a:t>通过写</a:t>
            </a:r>
            <a:r>
              <a:rPr lang="en-US" altLang="zh-CN" dirty="0" smtClean="0"/>
              <a:t>assertions</a:t>
            </a:r>
            <a:r>
              <a:rPr lang="zh-CN" altLang="en-US" dirty="0" smtClean="0"/>
              <a:t>测试</a:t>
            </a:r>
            <a:r>
              <a:rPr lang="en-US" altLang="zh-TW" dirty="0" smtClean="0"/>
              <a:t>class</a:t>
            </a:r>
            <a:r>
              <a:rPr lang="zh-CN" altLang="en-US" dirty="0" smtClean="0"/>
              <a:t>或者</a:t>
            </a:r>
            <a:r>
              <a:rPr lang="en-US" altLang="zh-TW" dirty="0" smtClean="0"/>
              <a:t>function</a:t>
            </a:r>
            <a:r>
              <a:rPr lang="zh-CN" altLang="en-US" dirty="0" smtClean="0"/>
              <a:t>的行为</a:t>
            </a:r>
            <a:endParaRPr lang="en-US" altLang="zh-TW" dirty="0" smtClean="0"/>
          </a:p>
          <a:p>
            <a:pPr eaLnBrk="1" hangingPunct="1"/>
            <a:r>
              <a:rPr lang="zh-CN" altLang="en-US" dirty="0" smtClean="0"/>
              <a:t>当失败时</a:t>
            </a:r>
            <a:r>
              <a:rPr lang="en-US" altLang="zh-TW" dirty="0" smtClean="0"/>
              <a:t>ASSERT_*</a:t>
            </a:r>
            <a:r>
              <a:rPr lang="zh-CN" altLang="en-US" dirty="0" smtClean="0"/>
              <a:t>生成</a:t>
            </a:r>
            <a:r>
              <a:rPr lang="en-US" altLang="zh-TW" dirty="0" smtClean="0"/>
              <a:t>fatal failures</a:t>
            </a:r>
            <a:r>
              <a:rPr lang="zh-CN" altLang="en-US" dirty="0" smtClean="0"/>
              <a:t>，以及终止当前函数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TW" dirty="0" smtClean="0"/>
              <a:t>EXPECT_*</a:t>
            </a:r>
            <a:r>
              <a:rPr lang="zh-CN" altLang="en-US" dirty="0" smtClean="0"/>
              <a:t>生成</a:t>
            </a:r>
            <a:r>
              <a:rPr lang="en-US" altLang="zh-TW" dirty="0" smtClean="0"/>
              <a:t>nonfatal failures</a:t>
            </a:r>
            <a:r>
              <a:rPr lang="zh-CN" altLang="en-US" dirty="0" smtClean="0"/>
              <a:t>，不会终止当前函数</a:t>
            </a:r>
            <a:endParaRPr lang="zh-TW" altLang="en-US" dirty="0" smtClean="0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D983B628-62C1-41F0-B707-CA824F8A6578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84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Assertions</a:t>
            </a:r>
            <a:endParaRPr lang="zh-TW" altLang="en-US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通常首选</a:t>
            </a:r>
            <a:r>
              <a:rPr lang="en-US" altLang="zh-TW" dirty="0" smtClean="0"/>
              <a:t>EXPECT_*</a:t>
            </a:r>
            <a:r>
              <a:rPr lang="zh-CN" altLang="en-US" dirty="0" smtClean="0"/>
              <a:t>，这样可以允许在一个测试中报告多个失败的测试</a:t>
            </a:r>
            <a:endParaRPr lang="en-US" altLang="zh-TW" dirty="0" smtClean="0"/>
          </a:p>
          <a:p>
            <a:pPr eaLnBrk="1" hangingPunct="1"/>
            <a:r>
              <a:rPr lang="zh-CN" altLang="en-US" dirty="0" smtClean="0"/>
              <a:t>然而，当你不知道失败的时是否应该继续，你</a:t>
            </a:r>
            <a:r>
              <a:rPr lang="zh-CN" altLang="en-US" dirty="0"/>
              <a:t>应该使用</a:t>
            </a:r>
            <a:r>
              <a:rPr lang="en-US" altLang="zh-TW" dirty="0"/>
              <a:t>ASSERT_*</a:t>
            </a:r>
            <a:endParaRPr lang="en-US" altLang="zh-TW" dirty="0" smtClean="0"/>
          </a:p>
          <a:p>
            <a:pPr eaLnBrk="1" hangingPunct="1">
              <a:buFont typeface="Arial" charset="0"/>
              <a:buNone/>
            </a:pPr>
            <a:endParaRPr lang="zh-TW" altLang="en-US" dirty="0" smtClean="0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4643438"/>
            <a:ext cx="7908925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D983B628-62C1-41F0-B707-CA824F8A6578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5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Basic Assertions</a:t>
            </a:r>
            <a:endParaRPr lang="zh-TW" altLang="en-US" dirty="0" smtClean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en-US" altLang="zh-TW" dirty="0" smtClean="0"/>
          </a:p>
          <a:p>
            <a:pPr eaLnBrk="1" hangingPunct="1">
              <a:buFont typeface="Arial" charset="0"/>
              <a:buNone/>
            </a:pP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ASSERT_* </a:t>
            </a:r>
            <a:r>
              <a:rPr lang="zh-CN" altLang="en-US" dirty="0" smtClean="0"/>
              <a:t>生成</a:t>
            </a:r>
            <a:r>
              <a:rPr lang="en-US" altLang="zh-TW" dirty="0" smtClean="0"/>
              <a:t>fatal failure</a:t>
            </a:r>
            <a:r>
              <a:rPr lang="zh-CN" altLang="en-US" dirty="0" smtClean="0"/>
              <a:t>以及从当前函数返回，</a:t>
            </a:r>
            <a:r>
              <a:rPr lang="en-US" altLang="zh-TW" dirty="0" smtClean="0"/>
              <a:t>EXPECT_*</a:t>
            </a:r>
            <a:r>
              <a:rPr lang="zh-CN" altLang="en-US" dirty="0" smtClean="0"/>
              <a:t>生成</a:t>
            </a:r>
            <a:r>
              <a:rPr lang="en-US" altLang="zh-TW" dirty="0" smtClean="0"/>
              <a:t>nonfatal failure</a:t>
            </a:r>
            <a:r>
              <a:rPr lang="zh-TW" altLang="en-US" dirty="0" smtClean="0"/>
              <a:t>，</a:t>
            </a:r>
            <a:r>
              <a:rPr lang="zh-CN" altLang="en-US" dirty="0" smtClean="0"/>
              <a:t>允许函数继续运行</a:t>
            </a:r>
            <a:endParaRPr lang="zh-TW" altLang="en-US" dirty="0" smtClean="0"/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071688"/>
            <a:ext cx="7786688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D983B628-62C1-41F0-B707-CA824F8A6578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94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Binary Comparison</a:t>
            </a:r>
            <a:endParaRPr lang="zh-TW" altLang="en-US" dirty="0" smtClean="0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zh-CN" altLang="en-US" dirty="0"/>
              <a:t>提供</a:t>
            </a:r>
            <a:r>
              <a:rPr lang="zh-CN" altLang="en-US" dirty="0" smtClean="0"/>
              <a:t>你实际的表达式，以及表达式期望的结果值</a:t>
            </a:r>
            <a:endParaRPr lang="zh-TW" altLang="en-US" dirty="0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423987"/>
            <a:ext cx="7572375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D983B628-62C1-41F0-B707-CA824F8A657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25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Binary Comparison</a:t>
            </a:r>
            <a:endParaRPr lang="zh-TW" altLang="en-US" smtClean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必须是</a:t>
            </a:r>
            <a:r>
              <a:rPr lang="en-US" altLang="zh-CN" dirty="0" smtClean="0"/>
              <a:t>assertion</a:t>
            </a:r>
            <a:r>
              <a:rPr lang="zh-CN" altLang="en-US" dirty="0" smtClean="0"/>
              <a:t>的比较操作符能够进行比较的类型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必须支持</a:t>
            </a:r>
            <a:r>
              <a:rPr lang="en-US" altLang="zh-TW" dirty="0" smtClean="0"/>
              <a:t>&lt;&lt; operator</a:t>
            </a:r>
            <a:r>
              <a:rPr lang="zh-CN" altLang="en-US" dirty="0" smtClean="0"/>
              <a:t>输出到</a:t>
            </a:r>
            <a:r>
              <a:rPr lang="en-US" altLang="zh-TW" dirty="0" err="1" smtClean="0"/>
              <a:t>ostream</a:t>
            </a:r>
            <a:endParaRPr lang="en-US" altLang="zh-TW" dirty="0" smtClean="0"/>
          </a:p>
          <a:p>
            <a:pPr eaLnBrk="1" hangingPunct="1"/>
            <a:r>
              <a:rPr lang="zh-CN" altLang="en-US" dirty="0"/>
              <a:t>如果</a:t>
            </a:r>
            <a:r>
              <a:rPr lang="zh-CN" altLang="en-US" dirty="0" smtClean="0"/>
              <a:t>是用户自定义数据类型，建议使用</a:t>
            </a:r>
            <a:r>
              <a:rPr lang="en-US" altLang="zh-TW" dirty="0" smtClean="0"/>
              <a:t>ASSERT_*() macros </a:t>
            </a:r>
            <a:endParaRPr lang="zh-TW" altLang="en-US" dirty="0" smtClean="0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D983B628-62C1-41F0-B707-CA824F8A6578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8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Binary Comparison</a:t>
            </a:r>
            <a:endParaRPr lang="zh-TW" altLang="en-US" smtClean="0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如果参数有副作用，也没有问题，因为参数总是只会运行一次</a:t>
            </a:r>
            <a:endParaRPr lang="en-US" altLang="zh-TW" dirty="0" smtClean="0"/>
          </a:p>
          <a:p>
            <a:pPr eaLnBrk="1" hangingPunct="1"/>
            <a:r>
              <a:rPr lang="zh-CN" altLang="en-US" dirty="0" smtClean="0"/>
              <a:t>但是代码不应该依赖于具体参数的执行顺序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ASSERT_EQ()</a:t>
            </a:r>
            <a:r>
              <a:rPr lang="zh-CN" altLang="en-US" dirty="0" smtClean="0"/>
              <a:t>比较两个指针值相等</a:t>
            </a:r>
            <a:r>
              <a:rPr lang="zh-TW" altLang="en-US" dirty="0" smtClean="0"/>
              <a:t>。</a:t>
            </a:r>
            <a:r>
              <a:rPr lang="zh-CN" altLang="en-US" dirty="0" smtClean="0"/>
              <a:t>使用</a:t>
            </a:r>
            <a:r>
              <a:rPr lang="en-US" altLang="zh-TW" dirty="0" smtClean="0"/>
              <a:t>ASSERT_STREQ()</a:t>
            </a:r>
            <a:r>
              <a:rPr lang="zh-CN" altLang="en-US" dirty="0" smtClean="0"/>
              <a:t>比较两个字符串</a:t>
            </a:r>
            <a:endParaRPr lang="zh-TW" altLang="en-US" dirty="0" smtClean="0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D983B628-62C1-41F0-B707-CA824F8A6578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873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rtel_Template_white">
  <a:themeElements>
    <a:clrScheme name="Nortel_Template_white 1">
      <a:dk1>
        <a:srgbClr val="5D5D63"/>
      </a:dk1>
      <a:lt1>
        <a:srgbClr val="FFFFFF"/>
      </a:lt1>
      <a:dk2>
        <a:srgbClr val="000000"/>
      </a:dk2>
      <a:lt2>
        <a:srgbClr val="B2B2B2"/>
      </a:lt2>
      <a:accent1>
        <a:srgbClr val="006B9C"/>
      </a:accent1>
      <a:accent2>
        <a:srgbClr val="A2AA06"/>
      </a:accent2>
      <a:accent3>
        <a:srgbClr val="FFFFFF"/>
      </a:accent3>
      <a:accent4>
        <a:srgbClr val="4E4E53"/>
      </a:accent4>
      <a:accent5>
        <a:srgbClr val="AABACB"/>
      </a:accent5>
      <a:accent6>
        <a:srgbClr val="929A05"/>
      </a:accent6>
      <a:hlink>
        <a:srgbClr val="D98907"/>
      </a:hlink>
      <a:folHlink>
        <a:srgbClr val="6B879F"/>
      </a:folHlink>
    </a:clrScheme>
    <a:fontScheme name="Nortel_Template_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99CC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99CC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Nortel_Template_white 1">
        <a:dk1>
          <a:srgbClr val="5D5D63"/>
        </a:dk1>
        <a:lt1>
          <a:srgbClr val="FFFFFF"/>
        </a:lt1>
        <a:dk2>
          <a:srgbClr val="000000"/>
        </a:dk2>
        <a:lt2>
          <a:srgbClr val="B2B2B2"/>
        </a:lt2>
        <a:accent1>
          <a:srgbClr val="006B9C"/>
        </a:accent1>
        <a:accent2>
          <a:srgbClr val="A2AA06"/>
        </a:accent2>
        <a:accent3>
          <a:srgbClr val="FFFFFF"/>
        </a:accent3>
        <a:accent4>
          <a:srgbClr val="4E4E53"/>
        </a:accent4>
        <a:accent5>
          <a:srgbClr val="AABACB"/>
        </a:accent5>
        <a:accent6>
          <a:srgbClr val="929A05"/>
        </a:accent6>
        <a:hlink>
          <a:srgbClr val="D98907"/>
        </a:hlink>
        <a:folHlink>
          <a:srgbClr val="6B879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77526</TotalTime>
  <Words>1196</Words>
  <Application>Microsoft Office PowerPoint</Application>
  <PresentationFormat>全屏显示(4:3)</PresentationFormat>
  <Paragraphs>223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新細明體</vt:lpstr>
      <vt:lpstr>黑体</vt:lpstr>
      <vt:lpstr>楷体_GB2312</vt:lpstr>
      <vt:lpstr>宋体</vt:lpstr>
      <vt:lpstr>微软雅黑</vt:lpstr>
      <vt:lpstr>Arial</vt:lpstr>
      <vt:lpstr>Tahoma</vt:lpstr>
      <vt:lpstr>Wingdings</vt:lpstr>
      <vt:lpstr>Nortel_Template_white</vt:lpstr>
      <vt:lpstr>GoogleTest Primer</vt:lpstr>
      <vt:lpstr>Agenda</vt:lpstr>
      <vt:lpstr>Basic Concepts</vt:lpstr>
      <vt:lpstr>Assertions</vt:lpstr>
      <vt:lpstr>Assertions</vt:lpstr>
      <vt:lpstr>Basic Assertions</vt:lpstr>
      <vt:lpstr>Binary Comparison</vt:lpstr>
      <vt:lpstr>Binary Comparison</vt:lpstr>
      <vt:lpstr>Binary Comparison</vt:lpstr>
      <vt:lpstr>String Comparison</vt:lpstr>
      <vt:lpstr>String Comparison</vt:lpstr>
      <vt:lpstr>Floating-Point Comparison</vt:lpstr>
      <vt:lpstr>Floating-Point Comparison</vt:lpstr>
      <vt:lpstr>Simple Tests</vt:lpstr>
      <vt:lpstr>Simple Tests</vt:lpstr>
      <vt:lpstr>Simple Tests</vt:lpstr>
      <vt:lpstr>Test Fixtures</vt:lpstr>
      <vt:lpstr>Test Fixtures</vt:lpstr>
      <vt:lpstr>Test Fixtures</vt:lpstr>
      <vt:lpstr>Test Fixtures</vt:lpstr>
      <vt:lpstr>Test Fixtures</vt:lpstr>
      <vt:lpstr>Test Fixtures</vt:lpstr>
      <vt:lpstr>Test Fixtures</vt:lpstr>
      <vt:lpstr>运行Tests</vt:lpstr>
      <vt:lpstr>运行Tests</vt:lpstr>
      <vt:lpstr>运行Tests</vt:lpstr>
      <vt:lpstr>main()函数</vt:lpstr>
      <vt:lpstr>main()函数</vt:lpstr>
      <vt:lpstr>Reference</vt:lpstr>
      <vt:lpstr>谢谢</vt:lpstr>
    </vt:vector>
  </TitlesOfParts>
  <Company>OUTAC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GoogleTest Primer</dc:title>
  <dc:subject/>
  <dc:creator>Michael Yang(杨立峰)</dc:creator>
  <cp:keywords>贝叶斯网络，智能信息处理</cp:keywords>
  <dc:description>QQ：311155_x000d_
311155@qq.com</dc:description>
  <cp:lastModifiedBy>杨立峰</cp:lastModifiedBy>
  <cp:revision>909</cp:revision>
  <cp:lastPrinted>2012-03-29T02:27:13Z</cp:lastPrinted>
  <dcterms:created xsi:type="dcterms:W3CDTF">2005-07-27T21:18:32Z</dcterms:created>
  <dcterms:modified xsi:type="dcterms:W3CDTF">2016-04-26T09:11:32Z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电话号码">
    <vt:lpwstr>18818860690</vt:lpwstr>
  </property>
  <property fmtid="{D5CDD505-2E9C-101B-9397-08002B2CF9AE}" pid="3" name="发布者">
    <vt:lpwstr>杨立峰</vt:lpwstr>
  </property>
  <property fmtid="{D5CDD505-2E9C-101B-9397-08002B2CF9AE}" pid="4" name="工作组">
    <vt:lpwstr>监测产品部</vt:lpwstr>
  </property>
  <property fmtid="{D5CDD505-2E9C-101B-9397-08002B2CF9AE}" pid="5" name="所有者">
    <vt:lpwstr>杨立峰</vt:lpwstr>
  </property>
  <property fmtid="{D5CDD505-2E9C-101B-9397-08002B2CF9AE}" pid="6" name="文档编号">
    <vt:lpwstr>v1.00</vt:lpwstr>
  </property>
  <property fmtid="{D5CDD505-2E9C-101B-9397-08002B2CF9AE}" pid="7" name="完成日期">
    <vt:lpwstr>2012-3-29</vt:lpwstr>
  </property>
  <property fmtid="{D5CDD505-2E9C-101B-9397-08002B2CF9AE}" pid="8" name="项目">
    <vt:lpwstr>频谱引擎</vt:lpwstr>
  </property>
  <property fmtid="{D5CDD505-2E9C-101B-9397-08002B2CF9AE}" pid="9" name="状态">
    <vt:lpwstr>正式发布</vt:lpwstr>
  </property>
  <property fmtid="{D5CDD505-2E9C-101B-9397-08002B2CF9AE}" pid="10" name="用途">
    <vt:lpwstr>内部使用</vt:lpwstr>
  </property>
  <property fmtid="{D5CDD505-2E9C-101B-9397-08002B2CF9AE}" pid="11" name="编辑者">
    <vt:lpwstr>杨立峰</vt:lpwstr>
  </property>
</Properties>
</file>