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3" r:id="rId3"/>
    <p:sldMasterId id="2147483710" r:id="rId4"/>
  </p:sldMasterIdLst>
  <p:notesMasterIdLst>
    <p:notesMasterId r:id="rId94"/>
  </p:notesMasterIdLst>
  <p:sldIdLst>
    <p:sldId id="256" r:id="rId5"/>
    <p:sldId id="618" r:id="rId6"/>
    <p:sldId id="628" r:id="rId7"/>
    <p:sldId id="621" r:id="rId8"/>
    <p:sldId id="622" r:id="rId9"/>
    <p:sldId id="624" r:id="rId10"/>
    <p:sldId id="623" r:id="rId11"/>
    <p:sldId id="625" r:id="rId12"/>
    <p:sldId id="626" r:id="rId13"/>
    <p:sldId id="627" r:id="rId14"/>
    <p:sldId id="629" r:id="rId15"/>
    <p:sldId id="630" r:id="rId16"/>
    <p:sldId id="633" r:id="rId17"/>
    <p:sldId id="634" r:id="rId18"/>
    <p:sldId id="635" r:id="rId19"/>
    <p:sldId id="636" r:id="rId20"/>
    <p:sldId id="706" r:id="rId21"/>
    <p:sldId id="641" r:id="rId22"/>
    <p:sldId id="631" r:id="rId23"/>
    <p:sldId id="659" r:id="rId24"/>
    <p:sldId id="606" r:id="rId25"/>
    <p:sldId id="642" r:id="rId26"/>
    <p:sldId id="658" r:id="rId27"/>
    <p:sldId id="660" r:id="rId28"/>
    <p:sldId id="607" r:id="rId29"/>
    <p:sldId id="661" r:id="rId30"/>
    <p:sldId id="608" r:id="rId31"/>
    <p:sldId id="662" r:id="rId32"/>
    <p:sldId id="663" r:id="rId33"/>
    <p:sldId id="638" r:id="rId34"/>
    <p:sldId id="639" r:id="rId35"/>
    <p:sldId id="664" r:id="rId36"/>
    <p:sldId id="640" r:id="rId37"/>
    <p:sldId id="609" r:id="rId38"/>
    <p:sldId id="643" r:id="rId39"/>
    <p:sldId id="653" r:id="rId40"/>
    <p:sldId id="654" r:id="rId41"/>
    <p:sldId id="657" r:id="rId42"/>
    <p:sldId id="707" r:id="rId43"/>
    <p:sldId id="651" r:id="rId44"/>
    <p:sldId id="650" r:id="rId45"/>
    <p:sldId id="644" r:id="rId46"/>
    <p:sldId id="645" r:id="rId47"/>
    <p:sldId id="646" r:id="rId48"/>
    <p:sldId id="698" r:id="rId49"/>
    <p:sldId id="648" r:id="rId50"/>
    <p:sldId id="647" r:id="rId51"/>
    <p:sldId id="649" r:id="rId52"/>
    <p:sldId id="652" r:id="rId53"/>
    <p:sldId id="665" r:id="rId54"/>
    <p:sldId id="672" r:id="rId55"/>
    <p:sldId id="673" r:id="rId56"/>
    <p:sldId id="666" r:id="rId57"/>
    <p:sldId id="667" r:id="rId58"/>
    <p:sldId id="670" r:id="rId59"/>
    <p:sldId id="669" r:id="rId60"/>
    <p:sldId id="668" r:id="rId61"/>
    <p:sldId id="684" r:id="rId62"/>
    <p:sldId id="674" r:id="rId63"/>
    <p:sldId id="671" r:id="rId64"/>
    <p:sldId id="678" r:id="rId65"/>
    <p:sldId id="679" r:id="rId66"/>
    <p:sldId id="680" r:id="rId67"/>
    <p:sldId id="681" r:id="rId68"/>
    <p:sldId id="677" r:id="rId69"/>
    <p:sldId id="676" r:id="rId70"/>
    <p:sldId id="682" r:id="rId71"/>
    <p:sldId id="683" r:id="rId72"/>
    <p:sldId id="685" r:id="rId73"/>
    <p:sldId id="686" r:id="rId74"/>
    <p:sldId id="687" r:id="rId75"/>
    <p:sldId id="688" r:id="rId76"/>
    <p:sldId id="689" r:id="rId77"/>
    <p:sldId id="690" r:id="rId78"/>
    <p:sldId id="703" r:id="rId79"/>
    <p:sldId id="702" r:id="rId80"/>
    <p:sldId id="691" r:id="rId81"/>
    <p:sldId id="695" r:id="rId82"/>
    <p:sldId id="692" r:id="rId83"/>
    <p:sldId id="704" r:id="rId84"/>
    <p:sldId id="705" r:id="rId85"/>
    <p:sldId id="693" r:id="rId86"/>
    <p:sldId id="700" r:id="rId87"/>
    <p:sldId id="701" r:id="rId88"/>
    <p:sldId id="694" r:id="rId89"/>
    <p:sldId id="696" r:id="rId90"/>
    <p:sldId id="699" r:id="rId91"/>
    <p:sldId id="697" r:id="rId92"/>
    <p:sldId id="561" r:id="rId93"/>
  </p:sldIdLst>
  <p:sldSz cx="9144000" cy="6858000" type="screen4x3"/>
  <p:notesSz cx="7099300" cy="10234613"/>
  <p:defaultTextStyle>
    <a:defPPr>
      <a:defRPr lang="en-US"/>
    </a:defPPr>
    <a:lvl1pPr algn="l" rtl="0" fontAlgn="base">
      <a:spcBef>
        <a:spcPct val="0"/>
      </a:spcBef>
      <a:spcAft>
        <a:spcPct val="0"/>
      </a:spcAft>
      <a:defRPr sz="1600" b="1" kern="1200">
        <a:solidFill>
          <a:schemeClr val="tx1"/>
        </a:solidFill>
        <a:latin typeface="Arial" charset="0"/>
        <a:ea typeface="宋体" charset="-122"/>
        <a:cs typeface="Arial" charset="0"/>
      </a:defRPr>
    </a:lvl1pPr>
    <a:lvl2pPr marL="457200" algn="l" rtl="0" fontAlgn="base">
      <a:spcBef>
        <a:spcPct val="0"/>
      </a:spcBef>
      <a:spcAft>
        <a:spcPct val="0"/>
      </a:spcAft>
      <a:defRPr sz="1600" b="1" kern="1200">
        <a:solidFill>
          <a:schemeClr val="tx1"/>
        </a:solidFill>
        <a:latin typeface="Arial" charset="0"/>
        <a:ea typeface="宋体" charset="-122"/>
        <a:cs typeface="Arial" charset="0"/>
      </a:defRPr>
    </a:lvl2pPr>
    <a:lvl3pPr marL="914400" algn="l" rtl="0" fontAlgn="base">
      <a:spcBef>
        <a:spcPct val="0"/>
      </a:spcBef>
      <a:spcAft>
        <a:spcPct val="0"/>
      </a:spcAft>
      <a:defRPr sz="1600" b="1" kern="1200">
        <a:solidFill>
          <a:schemeClr val="tx1"/>
        </a:solidFill>
        <a:latin typeface="Arial" charset="0"/>
        <a:ea typeface="宋体" charset="-122"/>
        <a:cs typeface="Arial" charset="0"/>
      </a:defRPr>
    </a:lvl3pPr>
    <a:lvl4pPr marL="1371600" algn="l" rtl="0" fontAlgn="base">
      <a:spcBef>
        <a:spcPct val="0"/>
      </a:spcBef>
      <a:spcAft>
        <a:spcPct val="0"/>
      </a:spcAft>
      <a:defRPr sz="1600" b="1" kern="1200">
        <a:solidFill>
          <a:schemeClr val="tx1"/>
        </a:solidFill>
        <a:latin typeface="Arial" charset="0"/>
        <a:ea typeface="宋体" charset="-122"/>
        <a:cs typeface="Arial" charset="0"/>
      </a:defRPr>
    </a:lvl4pPr>
    <a:lvl5pPr marL="1828800" algn="l" rtl="0" fontAlgn="base">
      <a:spcBef>
        <a:spcPct val="0"/>
      </a:spcBef>
      <a:spcAft>
        <a:spcPct val="0"/>
      </a:spcAft>
      <a:defRPr sz="1600" b="1" kern="1200">
        <a:solidFill>
          <a:schemeClr val="tx1"/>
        </a:solidFill>
        <a:latin typeface="Arial" charset="0"/>
        <a:ea typeface="宋体" charset="-122"/>
        <a:cs typeface="Arial" charset="0"/>
      </a:defRPr>
    </a:lvl5pPr>
    <a:lvl6pPr marL="2286000" algn="l" defTabSz="914400" rtl="0" eaLnBrk="1" latinLnBrk="0" hangingPunct="1">
      <a:defRPr sz="1600" b="1" kern="1200">
        <a:solidFill>
          <a:schemeClr val="tx1"/>
        </a:solidFill>
        <a:latin typeface="Arial" charset="0"/>
        <a:ea typeface="宋体" charset="-122"/>
        <a:cs typeface="Arial" charset="0"/>
      </a:defRPr>
    </a:lvl6pPr>
    <a:lvl7pPr marL="2743200" algn="l" defTabSz="914400" rtl="0" eaLnBrk="1" latinLnBrk="0" hangingPunct="1">
      <a:defRPr sz="1600" b="1" kern="1200">
        <a:solidFill>
          <a:schemeClr val="tx1"/>
        </a:solidFill>
        <a:latin typeface="Arial" charset="0"/>
        <a:ea typeface="宋体" charset="-122"/>
        <a:cs typeface="Arial" charset="0"/>
      </a:defRPr>
    </a:lvl7pPr>
    <a:lvl8pPr marL="3200400" algn="l" defTabSz="914400" rtl="0" eaLnBrk="1" latinLnBrk="0" hangingPunct="1">
      <a:defRPr sz="1600" b="1" kern="1200">
        <a:solidFill>
          <a:schemeClr val="tx1"/>
        </a:solidFill>
        <a:latin typeface="Arial" charset="0"/>
        <a:ea typeface="宋体" charset="-122"/>
        <a:cs typeface="Arial" charset="0"/>
      </a:defRPr>
    </a:lvl8pPr>
    <a:lvl9pPr marL="3657600" algn="l" defTabSz="914400" rtl="0" eaLnBrk="1" latinLnBrk="0" hangingPunct="1">
      <a:defRPr sz="16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304">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KSMITH" initials="" lastIdx="1" clrIdx="0"/>
  <p:cmAuthor id="1" name="alongzeng"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DDDDDD"/>
    <a:srgbClr val="EAEAEA"/>
    <a:srgbClr val="66FFFF"/>
    <a:srgbClr val="CC00CC"/>
    <a:srgbClr val="CC00FF"/>
    <a:srgbClr val="0000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9" autoAdjust="0"/>
    <p:restoredTop sz="77521" autoAdjust="0"/>
  </p:normalViewPr>
  <p:slideViewPr>
    <p:cSldViewPr>
      <p:cViewPr varScale="1">
        <p:scale>
          <a:sx n="112" d="100"/>
          <a:sy n="112" d="100"/>
        </p:scale>
        <p:origin x="1026" y="126"/>
      </p:cViewPr>
      <p:guideLst>
        <p:guide orient="horz" pos="23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2196" y="-150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5399" cy="510332"/>
          </a:xfrm>
          <a:prstGeom prst="rect">
            <a:avLst/>
          </a:prstGeom>
          <a:noFill/>
          <a:ln>
            <a:noFill/>
          </a:ln>
          <a:effectLst/>
          <a:extLst/>
        </p:spPr>
        <p:txBody>
          <a:bodyPr vert="horz" wrap="square" lIns="98962" tIns="49482" rIns="98962" bIns="49482" numCol="1" anchor="t" anchorCtr="0" compatLnSpc="1">
            <a:prstTxWarp prst="textNoShape">
              <a:avLst/>
            </a:prstTxWarp>
          </a:bodyPr>
          <a:lstStyle>
            <a:lvl1pPr algn="l" defTabSz="990477">
              <a:defRPr sz="1300" b="0">
                <a:ea typeface="+mn-ea"/>
              </a:defRPr>
            </a:lvl1pPr>
          </a:lstStyle>
          <a:p>
            <a:pPr>
              <a:defRPr/>
            </a:pPr>
            <a:endParaRPr lang="en-US" altLang="zh-CN"/>
          </a:p>
        </p:txBody>
      </p:sp>
      <p:sp>
        <p:nvSpPr>
          <p:cNvPr id="13315" name="Rectangle 3"/>
          <p:cNvSpPr>
            <a:spLocks noGrp="1" noChangeArrowheads="1"/>
          </p:cNvSpPr>
          <p:nvPr>
            <p:ph type="dt" idx="1"/>
          </p:nvPr>
        </p:nvSpPr>
        <p:spPr bwMode="auto">
          <a:xfrm>
            <a:off x="4022294" y="0"/>
            <a:ext cx="3075399" cy="510332"/>
          </a:xfrm>
          <a:prstGeom prst="rect">
            <a:avLst/>
          </a:prstGeom>
          <a:noFill/>
          <a:ln>
            <a:noFill/>
          </a:ln>
          <a:effectLst/>
          <a:extLst/>
        </p:spPr>
        <p:txBody>
          <a:bodyPr vert="horz" wrap="square" lIns="98962" tIns="49482" rIns="98962" bIns="49482" numCol="1" anchor="t" anchorCtr="0" compatLnSpc="1">
            <a:prstTxWarp prst="textNoShape">
              <a:avLst/>
            </a:prstTxWarp>
          </a:bodyPr>
          <a:lstStyle>
            <a:lvl1pPr algn="r" defTabSz="990477">
              <a:defRPr sz="1300" b="0">
                <a:ea typeface="+mn-ea"/>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710573" y="4860393"/>
            <a:ext cx="5678154" cy="4605226"/>
          </a:xfrm>
          <a:prstGeom prst="rect">
            <a:avLst/>
          </a:prstGeom>
          <a:noFill/>
          <a:ln>
            <a:noFill/>
          </a:ln>
          <a:effectLst/>
          <a:extLst/>
        </p:spPr>
        <p:txBody>
          <a:bodyPr vert="horz" wrap="square" lIns="98962" tIns="49482" rIns="98962" bIns="4948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3318" name="Rectangle 6"/>
          <p:cNvSpPr>
            <a:spLocks noGrp="1" noChangeArrowheads="1"/>
          </p:cNvSpPr>
          <p:nvPr>
            <p:ph type="ftr" sz="quarter" idx="4"/>
          </p:nvPr>
        </p:nvSpPr>
        <p:spPr bwMode="auto">
          <a:xfrm>
            <a:off x="0" y="9722534"/>
            <a:ext cx="3075399" cy="510332"/>
          </a:xfrm>
          <a:prstGeom prst="rect">
            <a:avLst/>
          </a:prstGeom>
          <a:noFill/>
          <a:ln>
            <a:noFill/>
          </a:ln>
          <a:effectLst/>
          <a:extLst/>
        </p:spPr>
        <p:txBody>
          <a:bodyPr vert="horz" wrap="square" lIns="98962" tIns="49482" rIns="98962" bIns="49482" numCol="1" anchor="b" anchorCtr="0" compatLnSpc="1">
            <a:prstTxWarp prst="textNoShape">
              <a:avLst/>
            </a:prstTxWarp>
          </a:bodyPr>
          <a:lstStyle>
            <a:lvl1pPr algn="l" defTabSz="990477">
              <a:defRPr sz="1300" b="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4022294" y="9722534"/>
            <a:ext cx="3075399" cy="510332"/>
          </a:xfrm>
          <a:prstGeom prst="rect">
            <a:avLst/>
          </a:prstGeom>
          <a:noFill/>
          <a:ln>
            <a:noFill/>
          </a:ln>
          <a:effectLst/>
          <a:extLst/>
        </p:spPr>
        <p:txBody>
          <a:bodyPr vert="horz" wrap="square" lIns="98962" tIns="49482" rIns="98962" bIns="49482" numCol="1" anchor="b" anchorCtr="0" compatLnSpc="1">
            <a:prstTxWarp prst="textNoShape">
              <a:avLst/>
            </a:prstTxWarp>
          </a:bodyPr>
          <a:lstStyle>
            <a:lvl1pPr algn="r" defTabSz="990477">
              <a:defRPr sz="1300" b="0">
                <a:ea typeface="+mn-ea"/>
              </a:defRPr>
            </a:lvl1pPr>
          </a:lstStyle>
          <a:p>
            <a:pPr>
              <a:defRPr/>
            </a:pPr>
            <a:fld id="{841E7697-DE4C-442B-86FE-0C81AB12A1F1}" type="slidenum">
              <a:rPr lang="zh-CN" altLang="en-US"/>
              <a:pPr>
                <a:defRPr/>
              </a:pPr>
              <a:t>‹#›</a:t>
            </a:fld>
            <a:endParaRPr lang="en-US" altLang="zh-CN"/>
          </a:p>
        </p:txBody>
      </p:sp>
    </p:spTree>
    <p:extLst>
      <p:ext uri="{BB962C8B-B14F-4D97-AF65-F5344CB8AC3E}">
        <p14:creationId xmlns:p14="http://schemas.microsoft.com/office/powerpoint/2010/main" val="3775725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9908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3737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34461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idx="1"/>
          </p:nvPr>
        </p:nvSpPr>
        <p:spPr>
          <a:noFill/>
        </p:spPr>
        <p:txBody>
          <a:bodyPr/>
          <a:lstStyle/>
          <a:p>
            <a:pPr eaLnBrk="1" hangingPunct="1"/>
            <a:r>
              <a:rPr lang="zh-CN" altLang="en-US" smtClean="0"/>
              <a:t>硬件故障</a:t>
            </a:r>
            <a:endParaRPr lang="en-US" altLang="zh-CN" smtClean="0"/>
          </a:p>
          <a:p>
            <a:pPr eaLnBrk="1" hangingPunct="1"/>
            <a:r>
              <a:rPr lang="zh-CN" altLang="en-US" smtClean="0"/>
              <a:t>分析任务需要结合大部分数据共同完成分析任务</a:t>
            </a:r>
            <a:endParaRPr lang="en-US" altLang="zh-CN" smtClean="0"/>
          </a:p>
          <a:p>
            <a:pPr eaLnBrk="1" hangingPunct="1"/>
            <a:endParaRPr lang="zh-CN" altLang="en-US" smtClean="0"/>
          </a:p>
        </p:txBody>
      </p:sp>
      <p:sp>
        <p:nvSpPr>
          <p:cNvPr id="55299" name="灯片编号占位符 3"/>
          <p:cNvSpPr>
            <a:spLocks noGrp="1"/>
          </p:cNvSpPr>
          <p:nvPr>
            <p:ph type="sldNum" sz="quarter" idx="5"/>
          </p:nvPr>
        </p:nvSpPr>
        <p:spPr>
          <a:noFill/>
          <a:ln>
            <a:miter lim="800000"/>
            <a:headEnd/>
            <a:tailEnd/>
          </a:ln>
        </p:spPr>
        <p:txBody>
          <a:bodyPr/>
          <a:lstStyle/>
          <a:p>
            <a:fld id="{03DE6512-35CD-4E6A-B5B1-AFD69E4A14C2}" type="slidenum">
              <a:rPr lang="zh-CN" altLang="en-US" smtClean="0"/>
              <a:pPr/>
              <a:t>12</a:t>
            </a:fld>
            <a:endParaRPr lang="en-US" altLang="zh-CN" smtClean="0"/>
          </a:p>
        </p:txBody>
      </p:sp>
    </p:spTree>
    <p:extLst>
      <p:ext uri="{BB962C8B-B14F-4D97-AF65-F5344CB8AC3E}">
        <p14:creationId xmlns:p14="http://schemas.microsoft.com/office/powerpoint/2010/main" val="6585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75133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184946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322774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81970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05633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idx="1"/>
          </p:nvPr>
        </p:nvSpPr>
        <p:spPr>
          <a:noFill/>
        </p:spPr>
        <p:txBody>
          <a:bodyPr/>
          <a:lstStyle/>
          <a:p>
            <a:pPr eaLnBrk="1" hangingPunct="1"/>
            <a:endParaRPr lang="zh-CN" altLang="en-US" smtClean="0"/>
          </a:p>
        </p:txBody>
      </p:sp>
      <p:sp>
        <p:nvSpPr>
          <p:cNvPr id="65539" name="灯片编号占位符 3"/>
          <p:cNvSpPr>
            <a:spLocks noGrp="1"/>
          </p:cNvSpPr>
          <p:nvPr>
            <p:ph type="sldNum" sz="quarter" idx="5"/>
          </p:nvPr>
        </p:nvSpPr>
        <p:spPr>
          <a:noFill/>
          <a:ln>
            <a:miter lim="800000"/>
            <a:headEnd/>
            <a:tailEnd/>
          </a:ln>
        </p:spPr>
        <p:txBody>
          <a:bodyPr/>
          <a:lstStyle/>
          <a:p>
            <a:fld id="{9C7E39B1-04F5-4579-9BC0-BAB4FE99C7D7}" type="slidenum">
              <a:rPr lang="zh-CN" altLang="en-US" smtClean="0">
                <a:solidFill>
                  <a:srgbClr val="000000"/>
                </a:solidFill>
              </a:rPr>
              <a:pPr/>
              <a:t>18</a:t>
            </a:fld>
            <a:endParaRPr lang="en-US" altLang="zh-CN" smtClean="0">
              <a:solidFill>
                <a:srgbClr val="000000"/>
              </a:solidFill>
            </a:endParaRPr>
          </a:p>
        </p:txBody>
      </p:sp>
    </p:spTree>
    <p:extLst>
      <p:ext uri="{BB962C8B-B14F-4D97-AF65-F5344CB8AC3E}">
        <p14:creationId xmlns:p14="http://schemas.microsoft.com/office/powerpoint/2010/main" val="3430820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38605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05524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02580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423561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a:ln/>
        </p:spPr>
      </p:sp>
      <p:sp>
        <p:nvSpPr>
          <p:cNvPr id="72706" name="备注占位符 2"/>
          <p:cNvSpPr>
            <a:spLocks noGrp="1"/>
          </p:cNvSpPr>
          <p:nvPr>
            <p:ph type="body" idx="1"/>
          </p:nvPr>
        </p:nvSpPr>
        <p:spPr>
          <a:noFill/>
        </p:spPr>
        <p:txBody>
          <a:bodyPr/>
          <a:lstStyle/>
          <a:p>
            <a:pPr eaLnBrk="1" hangingPunct="1"/>
            <a:endParaRPr lang="zh-CN" altLang="en-US" smtClean="0"/>
          </a:p>
        </p:txBody>
      </p:sp>
      <p:sp>
        <p:nvSpPr>
          <p:cNvPr id="72707" name="灯片编号占位符 3"/>
          <p:cNvSpPr>
            <a:spLocks noGrp="1"/>
          </p:cNvSpPr>
          <p:nvPr>
            <p:ph type="sldNum" sz="quarter" idx="5"/>
          </p:nvPr>
        </p:nvSpPr>
        <p:spPr>
          <a:noFill/>
          <a:ln>
            <a:miter lim="800000"/>
            <a:headEnd/>
            <a:tailEnd/>
          </a:ln>
        </p:spPr>
        <p:txBody>
          <a:bodyPr/>
          <a:lstStyle/>
          <a:p>
            <a:fld id="{45CEBEC1-5CAD-40C9-8BD2-BA7F00D16676}" type="slidenum">
              <a:rPr lang="zh-CN" altLang="en-US" smtClean="0">
                <a:solidFill>
                  <a:srgbClr val="000000"/>
                </a:solidFill>
              </a:rPr>
              <a:pPr/>
              <a:t>22</a:t>
            </a:fld>
            <a:endParaRPr lang="en-US" altLang="zh-CN" smtClean="0">
              <a:solidFill>
                <a:srgbClr val="000000"/>
              </a:solidFill>
            </a:endParaRPr>
          </a:p>
        </p:txBody>
      </p:sp>
    </p:spTree>
    <p:extLst>
      <p:ext uri="{BB962C8B-B14F-4D97-AF65-F5344CB8AC3E}">
        <p14:creationId xmlns:p14="http://schemas.microsoft.com/office/powerpoint/2010/main" val="2276794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70184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980940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280056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65247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69" name="Rectangle 2"/>
          <p:cNvSpPr>
            <a:spLocks noGrp="1" noRot="1" noChangeAspect="1" noChangeArrowheads="1" noTextEdit="1"/>
          </p:cNvSpPr>
          <p:nvPr>
            <p:ph type="sldImg"/>
          </p:nvPr>
        </p:nvSpPr>
        <p:spPr>
          <a:ln/>
        </p:spPr>
      </p:sp>
      <p:sp>
        <p:nvSpPr>
          <p:cNvPr id="519170"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3330647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364354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04963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762647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047389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016188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733554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572013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89" name="Rectangle 2"/>
          <p:cNvSpPr>
            <a:spLocks noGrp="1" noRot="1" noChangeAspect="1" noChangeArrowheads="1" noTextEdit="1"/>
          </p:cNvSpPr>
          <p:nvPr>
            <p:ph type="sldImg"/>
          </p:nvPr>
        </p:nvSpPr>
        <p:spPr>
          <a:ln/>
        </p:spPr>
      </p:sp>
      <p:sp>
        <p:nvSpPr>
          <p:cNvPr id="524290"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4244208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7" name="幻灯片图像占位符 1"/>
          <p:cNvSpPr>
            <a:spLocks noGrp="1" noRot="1" noChangeAspect="1"/>
          </p:cNvSpPr>
          <p:nvPr>
            <p:ph type="sldImg"/>
          </p:nvPr>
        </p:nvSpPr>
        <p:spPr>
          <a:ln/>
        </p:spPr>
      </p:sp>
      <p:sp>
        <p:nvSpPr>
          <p:cNvPr id="526338" name="备注占位符 2"/>
          <p:cNvSpPr>
            <a:spLocks noGrp="1"/>
          </p:cNvSpPr>
          <p:nvPr>
            <p:ph type="body" idx="1"/>
          </p:nvPr>
        </p:nvSpPr>
        <p:spPr>
          <a:noFill/>
        </p:spPr>
        <p:txBody>
          <a:bodyPr/>
          <a:lstStyle/>
          <a:p>
            <a:pPr eaLnBrk="1" hangingPunct="1"/>
            <a:endParaRPr lang="zh-CN" altLang="en-US" smtClean="0"/>
          </a:p>
        </p:txBody>
      </p:sp>
      <p:sp>
        <p:nvSpPr>
          <p:cNvPr id="526339" name="灯片编号占位符 3"/>
          <p:cNvSpPr>
            <a:spLocks noGrp="1"/>
          </p:cNvSpPr>
          <p:nvPr>
            <p:ph type="sldNum" sz="quarter" idx="5"/>
          </p:nvPr>
        </p:nvSpPr>
        <p:spPr>
          <a:noFill/>
          <a:ln>
            <a:miter lim="800000"/>
            <a:headEnd/>
            <a:tailEnd/>
          </a:ln>
        </p:spPr>
        <p:txBody>
          <a:bodyPr/>
          <a:lstStyle/>
          <a:p>
            <a:fld id="{328A9D56-5872-4F5D-8D64-F715E350D02B}" type="slidenum">
              <a:rPr lang="zh-CN" altLang="en-US" smtClean="0">
                <a:solidFill>
                  <a:srgbClr val="000000"/>
                </a:solidFill>
              </a:rPr>
              <a:pPr/>
              <a:t>35</a:t>
            </a:fld>
            <a:endParaRPr lang="en-US" altLang="zh-CN" smtClean="0">
              <a:solidFill>
                <a:srgbClr val="000000"/>
              </a:solidFill>
            </a:endParaRPr>
          </a:p>
        </p:txBody>
      </p:sp>
    </p:spTree>
    <p:extLst>
      <p:ext uri="{BB962C8B-B14F-4D97-AF65-F5344CB8AC3E}">
        <p14:creationId xmlns:p14="http://schemas.microsoft.com/office/powerpoint/2010/main" val="1436301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5" name="Rectangle 2"/>
          <p:cNvSpPr>
            <a:spLocks noGrp="1" noRot="1" noChangeAspect="1" noChangeArrowheads="1" noTextEdit="1"/>
          </p:cNvSpPr>
          <p:nvPr>
            <p:ph type="sldImg"/>
          </p:nvPr>
        </p:nvSpPr>
        <p:spPr>
          <a:ln/>
        </p:spPr>
      </p:sp>
      <p:sp>
        <p:nvSpPr>
          <p:cNvPr id="528386"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193689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3" name="Rectangle 2"/>
          <p:cNvSpPr>
            <a:spLocks noGrp="1" noRot="1" noChangeAspect="1" noChangeArrowheads="1" noTextEdit="1"/>
          </p:cNvSpPr>
          <p:nvPr>
            <p:ph type="sldImg"/>
          </p:nvPr>
        </p:nvSpPr>
        <p:spPr>
          <a:ln/>
        </p:spPr>
      </p:sp>
      <p:sp>
        <p:nvSpPr>
          <p:cNvPr id="530434"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255395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Rectangle 2"/>
          <p:cNvSpPr>
            <a:spLocks noGrp="1" noRot="1" noChangeAspect="1" noChangeArrowheads="1" noTextEdit="1"/>
          </p:cNvSpPr>
          <p:nvPr>
            <p:ph type="sldImg"/>
          </p:nvPr>
        </p:nvSpPr>
        <p:spPr>
          <a:ln/>
        </p:spPr>
      </p:sp>
      <p:sp>
        <p:nvSpPr>
          <p:cNvPr id="535554"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1660128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90194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3978408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712265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929593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075520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6120833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645082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276455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112639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640973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幻灯片图像占位符 1"/>
          <p:cNvSpPr>
            <a:spLocks noGrp="1" noRot="1" noChangeAspect="1"/>
          </p:cNvSpPr>
          <p:nvPr>
            <p:ph type="sldImg"/>
          </p:nvPr>
        </p:nvSpPr>
        <p:spPr>
          <a:ln/>
        </p:spPr>
      </p:sp>
      <p:sp>
        <p:nvSpPr>
          <p:cNvPr id="542722" name="备注占位符 2"/>
          <p:cNvSpPr>
            <a:spLocks noGrp="1"/>
          </p:cNvSpPr>
          <p:nvPr>
            <p:ph type="body" idx="1"/>
          </p:nvPr>
        </p:nvSpPr>
        <p:spPr>
          <a:noFill/>
        </p:spPr>
        <p:txBody>
          <a:bodyPr/>
          <a:lstStyle/>
          <a:p>
            <a:pPr eaLnBrk="1" hangingPunct="1"/>
            <a:endParaRPr lang="zh-CN" altLang="en-US" smtClean="0"/>
          </a:p>
        </p:txBody>
      </p:sp>
      <p:sp>
        <p:nvSpPr>
          <p:cNvPr id="542723" name="灯片编号占位符 3"/>
          <p:cNvSpPr>
            <a:spLocks noGrp="1"/>
          </p:cNvSpPr>
          <p:nvPr>
            <p:ph type="sldNum" sz="quarter" idx="5"/>
          </p:nvPr>
        </p:nvSpPr>
        <p:spPr>
          <a:noFill/>
          <a:ln>
            <a:miter lim="800000"/>
            <a:headEnd/>
            <a:tailEnd/>
          </a:ln>
        </p:spPr>
        <p:txBody>
          <a:bodyPr/>
          <a:lstStyle/>
          <a:p>
            <a:fld id="{DF0D04BB-976F-448F-9862-DCA96E601B18}" type="slidenum">
              <a:rPr lang="zh-CN" altLang="en-US" smtClean="0">
                <a:solidFill>
                  <a:srgbClr val="000000"/>
                </a:solidFill>
              </a:rPr>
              <a:pPr/>
              <a:t>49</a:t>
            </a:fld>
            <a:endParaRPr lang="en-US" altLang="zh-CN" smtClean="0">
              <a:solidFill>
                <a:srgbClr val="000000"/>
              </a:solidFill>
            </a:endParaRPr>
          </a:p>
        </p:txBody>
      </p:sp>
    </p:spTree>
    <p:extLst>
      <p:ext uri="{BB962C8B-B14F-4D97-AF65-F5344CB8AC3E}">
        <p14:creationId xmlns:p14="http://schemas.microsoft.com/office/powerpoint/2010/main" val="17441215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幻灯片图像占位符 1"/>
          <p:cNvSpPr>
            <a:spLocks noGrp="1" noRot="1" noChangeAspect="1"/>
          </p:cNvSpPr>
          <p:nvPr>
            <p:ph type="sldImg"/>
          </p:nvPr>
        </p:nvSpPr>
        <p:spPr>
          <a:ln/>
        </p:spPr>
      </p:sp>
      <p:sp>
        <p:nvSpPr>
          <p:cNvPr id="542722" name="备注占位符 2"/>
          <p:cNvSpPr>
            <a:spLocks noGrp="1"/>
          </p:cNvSpPr>
          <p:nvPr>
            <p:ph type="body" idx="1"/>
          </p:nvPr>
        </p:nvSpPr>
        <p:spPr>
          <a:noFill/>
        </p:spPr>
        <p:txBody>
          <a:bodyPr/>
          <a:lstStyle/>
          <a:p>
            <a:pPr eaLnBrk="1" hangingPunct="1"/>
            <a:endParaRPr lang="zh-CN" altLang="en-US" smtClean="0"/>
          </a:p>
        </p:txBody>
      </p:sp>
      <p:sp>
        <p:nvSpPr>
          <p:cNvPr id="542723" name="灯片编号占位符 3"/>
          <p:cNvSpPr>
            <a:spLocks noGrp="1"/>
          </p:cNvSpPr>
          <p:nvPr>
            <p:ph type="sldNum" sz="quarter" idx="5"/>
          </p:nvPr>
        </p:nvSpPr>
        <p:spPr>
          <a:noFill/>
          <a:ln>
            <a:miter lim="800000"/>
            <a:headEnd/>
            <a:tailEnd/>
          </a:ln>
        </p:spPr>
        <p:txBody>
          <a:bodyPr/>
          <a:lstStyle/>
          <a:p>
            <a:fld id="{DF0D04BB-976F-448F-9862-DCA96E601B18}" type="slidenum">
              <a:rPr lang="zh-CN" altLang="en-US" smtClean="0">
                <a:solidFill>
                  <a:srgbClr val="000000"/>
                </a:solidFill>
              </a:rPr>
              <a:pPr/>
              <a:t>52</a:t>
            </a:fld>
            <a:endParaRPr lang="en-US" altLang="zh-CN" smtClean="0">
              <a:solidFill>
                <a:srgbClr val="000000"/>
              </a:solidFill>
            </a:endParaRPr>
          </a:p>
        </p:txBody>
      </p:sp>
    </p:spTree>
    <p:extLst>
      <p:ext uri="{BB962C8B-B14F-4D97-AF65-F5344CB8AC3E}">
        <p14:creationId xmlns:p14="http://schemas.microsoft.com/office/powerpoint/2010/main" val="158024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2700448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Rectangle 2"/>
          <p:cNvSpPr>
            <a:spLocks noGrp="1" noRot="1" noChangeAspect="1" noChangeArrowheads="1" noTextEdit="1"/>
          </p:cNvSpPr>
          <p:nvPr>
            <p:ph type="sldImg"/>
          </p:nvPr>
        </p:nvSpPr>
        <p:spPr>
          <a:ln/>
        </p:spPr>
      </p:sp>
      <p:sp>
        <p:nvSpPr>
          <p:cNvPr id="548866"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2394947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幻灯片图像占位符 1"/>
          <p:cNvSpPr>
            <a:spLocks noGrp="1" noRot="1" noChangeAspect="1"/>
          </p:cNvSpPr>
          <p:nvPr>
            <p:ph type="sldImg"/>
          </p:nvPr>
        </p:nvSpPr>
        <p:spPr>
          <a:ln/>
        </p:spPr>
      </p:sp>
      <p:sp>
        <p:nvSpPr>
          <p:cNvPr id="542722" name="备注占位符 2"/>
          <p:cNvSpPr>
            <a:spLocks noGrp="1"/>
          </p:cNvSpPr>
          <p:nvPr>
            <p:ph type="body" idx="1"/>
          </p:nvPr>
        </p:nvSpPr>
        <p:spPr>
          <a:noFill/>
        </p:spPr>
        <p:txBody>
          <a:bodyPr/>
          <a:lstStyle/>
          <a:p>
            <a:pPr eaLnBrk="1" hangingPunct="1"/>
            <a:endParaRPr lang="zh-CN" altLang="en-US" smtClean="0"/>
          </a:p>
        </p:txBody>
      </p:sp>
      <p:sp>
        <p:nvSpPr>
          <p:cNvPr id="542723" name="灯片编号占位符 3"/>
          <p:cNvSpPr>
            <a:spLocks noGrp="1"/>
          </p:cNvSpPr>
          <p:nvPr>
            <p:ph type="sldNum" sz="quarter" idx="5"/>
          </p:nvPr>
        </p:nvSpPr>
        <p:spPr>
          <a:noFill/>
          <a:ln>
            <a:miter lim="800000"/>
            <a:headEnd/>
            <a:tailEnd/>
          </a:ln>
        </p:spPr>
        <p:txBody>
          <a:bodyPr/>
          <a:lstStyle/>
          <a:p>
            <a:fld id="{DF0D04BB-976F-448F-9862-DCA96E601B18}" type="slidenum">
              <a:rPr lang="zh-CN" altLang="en-US" smtClean="0">
                <a:solidFill>
                  <a:srgbClr val="000000"/>
                </a:solidFill>
              </a:rPr>
              <a:pPr/>
              <a:t>59</a:t>
            </a:fld>
            <a:endParaRPr lang="en-US" altLang="zh-CN" smtClean="0">
              <a:solidFill>
                <a:srgbClr val="000000"/>
              </a:solidFill>
            </a:endParaRPr>
          </a:p>
        </p:txBody>
      </p:sp>
    </p:spTree>
    <p:extLst>
      <p:ext uri="{BB962C8B-B14F-4D97-AF65-F5344CB8AC3E}">
        <p14:creationId xmlns:p14="http://schemas.microsoft.com/office/powerpoint/2010/main" val="3840392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幻灯片图像占位符 1"/>
          <p:cNvSpPr>
            <a:spLocks noGrp="1" noRot="1" noChangeAspect="1"/>
          </p:cNvSpPr>
          <p:nvPr>
            <p:ph type="sldImg"/>
          </p:nvPr>
        </p:nvSpPr>
        <p:spPr>
          <a:ln/>
        </p:spPr>
      </p:sp>
      <p:sp>
        <p:nvSpPr>
          <p:cNvPr id="542722" name="备注占位符 2"/>
          <p:cNvSpPr>
            <a:spLocks noGrp="1"/>
          </p:cNvSpPr>
          <p:nvPr>
            <p:ph type="body" idx="1"/>
          </p:nvPr>
        </p:nvSpPr>
        <p:spPr>
          <a:noFill/>
        </p:spPr>
        <p:txBody>
          <a:bodyPr/>
          <a:lstStyle/>
          <a:p>
            <a:pPr eaLnBrk="1" hangingPunct="1"/>
            <a:endParaRPr lang="zh-CN" altLang="en-US" smtClean="0"/>
          </a:p>
        </p:txBody>
      </p:sp>
      <p:sp>
        <p:nvSpPr>
          <p:cNvPr id="542723" name="灯片编号占位符 3"/>
          <p:cNvSpPr>
            <a:spLocks noGrp="1"/>
          </p:cNvSpPr>
          <p:nvPr>
            <p:ph type="sldNum" sz="quarter" idx="5"/>
          </p:nvPr>
        </p:nvSpPr>
        <p:spPr>
          <a:noFill/>
          <a:ln>
            <a:miter lim="800000"/>
            <a:headEnd/>
            <a:tailEnd/>
          </a:ln>
        </p:spPr>
        <p:txBody>
          <a:bodyPr/>
          <a:lstStyle/>
          <a:p>
            <a:fld id="{DF0D04BB-976F-448F-9862-DCA96E601B18}" type="slidenum">
              <a:rPr lang="zh-CN" altLang="en-US" smtClean="0">
                <a:solidFill>
                  <a:srgbClr val="000000"/>
                </a:solidFill>
              </a:rPr>
              <a:pPr/>
              <a:t>67</a:t>
            </a:fld>
            <a:endParaRPr lang="en-US" altLang="zh-CN" smtClean="0">
              <a:solidFill>
                <a:srgbClr val="000000"/>
              </a:solidFill>
            </a:endParaRPr>
          </a:p>
        </p:txBody>
      </p:sp>
    </p:spTree>
    <p:extLst>
      <p:ext uri="{BB962C8B-B14F-4D97-AF65-F5344CB8AC3E}">
        <p14:creationId xmlns:p14="http://schemas.microsoft.com/office/powerpoint/2010/main" val="3299686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幻灯片图像占位符 1"/>
          <p:cNvSpPr>
            <a:spLocks noGrp="1" noRot="1" noChangeAspect="1"/>
          </p:cNvSpPr>
          <p:nvPr>
            <p:ph type="sldImg"/>
          </p:nvPr>
        </p:nvSpPr>
        <p:spPr>
          <a:ln/>
        </p:spPr>
      </p:sp>
      <p:sp>
        <p:nvSpPr>
          <p:cNvPr id="542722" name="备注占位符 2"/>
          <p:cNvSpPr>
            <a:spLocks noGrp="1"/>
          </p:cNvSpPr>
          <p:nvPr>
            <p:ph type="body" idx="1"/>
          </p:nvPr>
        </p:nvSpPr>
        <p:spPr>
          <a:noFill/>
        </p:spPr>
        <p:txBody>
          <a:bodyPr/>
          <a:lstStyle/>
          <a:p>
            <a:pPr eaLnBrk="1" hangingPunct="1"/>
            <a:endParaRPr lang="zh-CN" altLang="en-US" smtClean="0"/>
          </a:p>
        </p:txBody>
      </p:sp>
      <p:sp>
        <p:nvSpPr>
          <p:cNvPr id="542723" name="灯片编号占位符 3"/>
          <p:cNvSpPr>
            <a:spLocks noGrp="1"/>
          </p:cNvSpPr>
          <p:nvPr>
            <p:ph type="sldNum" sz="quarter" idx="5"/>
          </p:nvPr>
        </p:nvSpPr>
        <p:spPr>
          <a:noFill/>
          <a:ln>
            <a:miter lim="800000"/>
            <a:headEnd/>
            <a:tailEnd/>
          </a:ln>
        </p:spPr>
        <p:txBody>
          <a:bodyPr/>
          <a:lstStyle/>
          <a:p>
            <a:fld id="{DF0D04BB-976F-448F-9862-DCA96E601B18}" type="slidenum">
              <a:rPr lang="zh-CN" altLang="en-US" smtClean="0">
                <a:solidFill>
                  <a:srgbClr val="000000"/>
                </a:solidFill>
              </a:rPr>
              <a:pPr/>
              <a:t>69</a:t>
            </a:fld>
            <a:endParaRPr lang="en-US" altLang="zh-CN" smtClean="0">
              <a:solidFill>
                <a:srgbClr val="000000"/>
              </a:solidFill>
            </a:endParaRPr>
          </a:p>
        </p:txBody>
      </p:sp>
    </p:spTree>
    <p:extLst>
      <p:ext uri="{BB962C8B-B14F-4D97-AF65-F5344CB8AC3E}">
        <p14:creationId xmlns:p14="http://schemas.microsoft.com/office/powerpoint/2010/main" val="202106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2920579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Rectangle 7"/>
          <p:cNvSpPr>
            <a:spLocks noGrp="1" noChangeArrowheads="1"/>
          </p:cNvSpPr>
          <p:nvPr>
            <p:ph type="sldNum" sz="quarter" idx="5"/>
          </p:nvPr>
        </p:nvSpPr>
        <p:spPr>
          <a:noFill/>
          <a:ln>
            <a:miter lim="800000"/>
            <a:headEnd/>
            <a:tailEnd/>
          </a:ln>
        </p:spPr>
        <p:txBody>
          <a:bodyPr/>
          <a:lstStyle/>
          <a:p>
            <a:fld id="{F11D2AF6-DDF9-4101-8935-6C6B11CDEDE4}" type="slidenum">
              <a:rPr lang="zh-CN" altLang="en-US" smtClean="0"/>
              <a:pPr/>
              <a:t>89</a:t>
            </a:fld>
            <a:endParaRPr lang="en-US" altLang="zh-CN" smtClean="0"/>
          </a:p>
        </p:txBody>
      </p:sp>
      <p:sp>
        <p:nvSpPr>
          <p:cNvPr id="550914" name="Rectangle 2"/>
          <p:cNvSpPr>
            <a:spLocks noGrp="1" noRot="1" noChangeAspect="1" noChangeArrowheads="1" noTextEdit="1"/>
          </p:cNvSpPr>
          <p:nvPr>
            <p:ph type="sldImg"/>
          </p:nvPr>
        </p:nvSpPr>
        <p:spPr>
          <a:xfrm>
            <a:off x="908050" y="1006475"/>
            <a:ext cx="5289550" cy="3968750"/>
          </a:xfrm>
          <a:solidFill>
            <a:srgbClr val="FFFFFF"/>
          </a:solidFill>
          <a:ln/>
        </p:spPr>
      </p:sp>
      <p:sp>
        <p:nvSpPr>
          <p:cNvPr id="550915" name="Rectangle 3"/>
          <p:cNvSpPr>
            <a:spLocks noGrp="1" noChangeArrowheads="1"/>
          </p:cNvSpPr>
          <p:nvPr>
            <p:ph type="body" idx="1"/>
          </p:nvPr>
        </p:nvSpPr>
        <p:spPr>
          <a:xfrm>
            <a:off x="1083544" y="5148766"/>
            <a:ext cx="4871123" cy="4364042"/>
          </a:xfrm>
          <a:solidFill>
            <a:srgbClr val="FFFFFF"/>
          </a:solidFill>
          <a:ln>
            <a:solidFill>
              <a:srgbClr val="000000"/>
            </a:solidFill>
            <a:miter lim="800000"/>
            <a:headEnd/>
            <a:tailEnd/>
          </a:ln>
        </p:spPr>
        <p:txBody>
          <a:bodyPr lIns="99038" tIns="49519" rIns="99038" bIns="49519"/>
          <a:lstStyle/>
          <a:p>
            <a:pPr eaLnBrk="1" hangingPunct="1"/>
            <a:endParaRPr lang="zh-CN" altLang="en-US" smtClean="0"/>
          </a:p>
        </p:txBody>
      </p:sp>
    </p:spTree>
    <p:extLst>
      <p:ext uri="{BB962C8B-B14F-4D97-AF65-F5344CB8AC3E}">
        <p14:creationId xmlns:p14="http://schemas.microsoft.com/office/powerpoint/2010/main" val="30796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63915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58580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95831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08108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chemeClr val="bg2"/>
                </a:solidFill>
              </a:rPr>
              <a:t>OUTAC Confidential </a:t>
            </a:r>
            <a:r>
              <a:rPr lang="en-US" altLang="zh-CN" sz="800" b="0" dirty="0">
                <a:solidFill>
                  <a:schemeClr val="bg2"/>
                </a:solidFill>
              </a:rPr>
              <a:t>Information</a:t>
            </a:r>
          </a:p>
        </p:txBody>
      </p:sp>
      <p:sp>
        <p:nvSpPr>
          <p:cNvPr id="7" name="Rectangle 12"/>
          <p:cNvSpPr>
            <a:spLocks noChangeArrowheads="1"/>
          </p:cNvSpPr>
          <p:nvPr userDrawn="1"/>
        </p:nvSpPr>
        <p:spPr bwMode="auto">
          <a:xfrm>
            <a:off x="7162800" y="1524000"/>
            <a:ext cx="1524000" cy="762000"/>
          </a:xfrm>
          <a:prstGeom prst="rect">
            <a:avLst/>
          </a:prstGeom>
          <a:solidFill>
            <a:schemeClr val="bg1"/>
          </a:solidFill>
          <a:ln w="9525">
            <a:solidFill>
              <a:schemeClr val="bg1"/>
            </a:solidFill>
            <a:miter lim="800000"/>
            <a:headEnd/>
            <a:tailEnd/>
          </a:ln>
          <a:effectLst/>
          <a:extLst/>
        </p:spPr>
        <p:txBody>
          <a:bodyPr wrap="none" anchor="ctr"/>
          <a:lstStyle/>
          <a:p>
            <a:pPr algn="ctr">
              <a:defRPr/>
            </a:pPr>
            <a:endParaRPr lang="zh-CN" altLang="en-US">
              <a:ea typeface="+mn-ea"/>
            </a:endParaRPr>
          </a:p>
        </p:txBody>
      </p:sp>
      <p:sp>
        <p:nvSpPr>
          <p:cNvPr id="5124" name="Rectangle 4"/>
          <p:cNvSpPr>
            <a:spLocks noGrp="1" noChangeArrowheads="1"/>
          </p:cNvSpPr>
          <p:nvPr>
            <p:ph type="ctrTitle" sz="quarter"/>
          </p:nvPr>
        </p:nvSpPr>
        <p:spPr>
          <a:xfrm>
            <a:off x="457200" y="1676400"/>
            <a:ext cx="7467600" cy="1470025"/>
          </a:xfrm>
        </p:spPr>
        <p:txBody>
          <a:bodyPr/>
          <a:lstStyle>
            <a:lvl1pPr>
              <a:lnSpc>
                <a:spcPct val="95000"/>
              </a:lnSpc>
              <a:buFont typeface="Arial" charset="0"/>
              <a:buNone/>
              <a:defRPr sz="3200" b="0"/>
            </a:lvl1pPr>
          </a:lstStyle>
          <a:p>
            <a:pPr lvl="0"/>
            <a:r>
              <a:rPr lang="en-US" altLang="zh-CN" noProof="0" smtClean="0"/>
              <a:t>CLICK TO EDIT MASTER TEXT STYLE</a:t>
            </a:r>
          </a:p>
        </p:txBody>
      </p:sp>
      <p:sp>
        <p:nvSpPr>
          <p:cNvPr id="5125" name="Rectangle 5"/>
          <p:cNvSpPr>
            <a:spLocks noGrp="1" noChangeArrowheads="1"/>
          </p:cNvSpPr>
          <p:nvPr>
            <p:ph type="subTitle" sz="quarter" idx="1"/>
          </p:nvPr>
        </p:nvSpPr>
        <p:spPr>
          <a:xfrm>
            <a:off x="457200" y="3505200"/>
            <a:ext cx="6400800" cy="1066800"/>
          </a:xfrm>
        </p:spPr>
        <p:txBody>
          <a:bodyPr/>
          <a:lstStyle>
            <a:lvl1pPr marL="0" indent="0">
              <a:lnSpc>
                <a:spcPct val="95000"/>
              </a:lnSpc>
              <a:spcBef>
                <a:spcPct val="35000"/>
              </a:spcBef>
              <a:buFont typeface="Arial" charset="0"/>
              <a:buNone/>
              <a:defRPr sz="2000"/>
            </a:lvl1pPr>
          </a:lstStyle>
          <a:p>
            <a:pPr lvl="0"/>
            <a:r>
              <a:rPr lang="en-US" altLang="zh-CN" noProof="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A6AA0E6C-33A7-45F6-8997-9C162B116F5D}" type="slidenum">
              <a:rPr lang="zh-CN" altLang="en-US"/>
              <a:pPr>
                <a:defRPr/>
              </a:pPr>
              <a:t>‹#›</a:t>
            </a:fld>
            <a:endParaRPr lang="en-US" altLang="zh-CN"/>
          </a:p>
        </p:txBody>
      </p:sp>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7620000" y="980017"/>
            <a:ext cx="933450" cy="2190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929F9366-04D7-45A8-A7D1-0F984C531362}"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304800"/>
            <a:ext cx="2092325" cy="54102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5763" y="304800"/>
            <a:ext cx="6127750" cy="5410200"/>
          </a:xfrm>
        </p:spPr>
        <p:txBody>
          <a:bodyPr vert="eaVert"/>
          <a:lstStyle>
            <a:lvl1pPr marL="231775" indent="-231775">
              <a:buClr>
                <a:schemeClr val="accent1"/>
              </a:buClr>
              <a:buSzPct val="60000"/>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F74816C0-FC01-4BDE-A8EF-824531EB926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3802063" y="6515100"/>
            <a:ext cx="1609725" cy="214313"/>
          </a:xfrm>
          <a:prstGeom prst="rect">
            <a:avLst/>
          </a:prstGeom>
          <a:noFill/>
          <a:ln>
            <a:noFill/>
          </a:ln>
          <a:effectLst/>
          <a:extLst/>
        </p:spPr>
        <p:txBody>
          <a:bodyPr wrap="none">
            <a:spAutoFit/>
          </a:bodyPr>
          <a:lstStyle/>
          <a:p>
            <a:pPr>
              <a:defRPr/>
            </a:pPr>
            <a:r>
              <a:rPr lang="en-US" altLang="zh-CN" sz="800" b="0">
                <a:solidFill>
                  <a:srgbClr val="B2B2B2"/>
                </a:solidFill>
              </a:rPr>
              <a:t>HAIGE Confidential Information</a:t>
            </a:r>
          </a:p>
        </p:txBody>
      </p:sp>
      <p:sp>
        <p:nvSpPr>
          <p:cNvPr id="7" name="Rectangle 12"/>
          <p:cNvSpPr>
            <a:spLocks noChangeArrowheads="1"/>
          </p:cNvSpPr>
          <p:nvPr userDrawn="1"/>
        </p:nvSpPr>
        <p:spPr bwMode="auto">
          <a:xfrm>
            <a:off x="7162800" y="1524000"/>
            <a:ext cx="1524000" cy="762000"/>
          </a:xfrm>
          <a:prstGeom prst="rect">
            <a:avLst/>
          </a:prstGeom>
          <a:solidFill>
            <a:schemeClr val="bg1"/>
          </a:solidFill>
          <a:ln w="9525">
            <a:solidFill>
              <a:schemeClr val="bg1"/>
            </a:solidFill>
            <a:miter lim="800000"/>
            <a:headEnd/>
            <a:tailEnd/>
          </a:ln>
          <a:effectLst/>
          <a:extLst/>
        </p:spPr>
        <p:txBody>
          <a:bodyPr wrap="none" anchor="ctr"/>
          <a:lstStyle/>
          <a:p>
            <a:pPr algn="ctr">
              <a:defRPr/>
            </a:pPr>
            <a:endParaRPr lang="zh-CN" altLang="en-US">
              <a:solidFill>
                <a:srgbClr val="5D5D63"/>
              </a:solidFill>
              <a:ea typeface="+mn-ea"/>
            </a:endParaRPr>
          </a:p>
        </p:txBody>
      </p:sp>
      <p:sp>
        <p:nvSpPr>
          <p:cNvPr id="5124" name="Rectangle 4"/>
          <p:cNvSpPr>
            <a:spLocks noGrp="1" noChangeArrowheads="1"/>
          </p:cNvSpPr>
          <p:nvPr>
            <p:ph type="ctrTitle" sz="quarter"/>
          </p:nvPr>
        </p:nvSpPr>
        <p:spPr>
          <a:xfrm>
            <a:off x="457200" y="1676400"/>
            <a:ext cx="7467600" cy="1470025"/>
          </a:xfrm>
        </p:spPr>
        <p:txBody>
          <a:bodyPr/>
          <a:lstStyle>
            <a:lvl1pPr>
              <a:lnSpc>
                <a:spcPct val="95000"/>
              </a:lnSpc>
              <a:buFont typeface="Arial" charset="0"/>
              <a:buNone/>
              <a:defRPr sz="3200" b="0"/>
            </a:lvl1pPr>
          </a:lstStyle>
          <a:p>
            <a:pPr lvl="0"/>
            <a:r>
              <a:rPr lang="en-US" altLang="zh-CN" noProof="0" smtClean="0"/>
              <a:t>CLICK TO EDIT MASTER TEXT STYLE</a:t>
            </a:r>
          </a:p>
        </p:txBody>
      </p:sp>
      <p:sp>
        <p:nvSpPr>
          <p:cNvPr id="5125" name="Rectangle 5"/>
          <p:cNvSpPr>
            <a:spLocks noGrp="1" noChangeArrowheads="1"/>
          </p:cNvSpPr>
          <p:nvPr>
            <p:ph type="subTitle" sz="quarter" idx="1"/>
          </p:nvPr>
        </p:nvSpPr>
        <p:spPr>
          <a:xfrm>
            <a:off x="457200" y="3505200"/>
            <a:ext cx="6400800" cy="1066800"/>
          </a:xfrm>
        </p:spPr>
        <p:txBody>
          <a:bodyPr/>
          <a:lstStyle>
            <a:lvl1pPr marL="0" indent="0">
              <a:lnSpc>
                <a:spcPct val="95000"/>
              </a:lnSpc>
              <a:spcBef>
                <a:spcPct val="35000"/>
              </a:spcBef>
              <a:buFont typeface="Arial" charset="0"/>
              <a:buNone/>
              <a:defRPr sz="2000"/>
            </a:lvl1pPr>
          </a:lstStyle>
          <a:p>
            <a:pPr lvl="0"/>
            <a:r>
              <a:rPr lang="en-US" altLang="zh-CN" noProof="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042C9E21-3D37-4FDC-8F25-9A0614CC2C7B}" type="slidenum">
              <a:rPr lang="zh-CN" altLang="en-US"/>
              <a:pPr>
                <a:defRPr/>
              </a:pPr>
              <a:t>‹#›</a:t>
            </a:fld>
            <a:endParaRPr lang="en-US" altLang="zh-CN"/>
          </a:p>
        </p:txBody>
      </p:sp>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7620000" y="980017"/>
            <a:ext cx="933450" cy="21907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1C34C6A1-F921-455B-90E1-1B9984070F5B}"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E5EF5F2F-170A-4851-8E5E-C872088D33C9}"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01638" y="1714500"/>
            <a:ext cx="4102100" cy="4000500"/>
          </a:xfrm>
        </p:spPr>
        <p:txBody>
          <a:bodyPr/>
          <a:lstStyle>
            <a:lvl1pPr marL="231775" indent="-231775">
              <a:buClr>
                <a:schemeClr val="accent1"/>
              </a:buClr>
              <a:buSzPct val="60000"/>
              <a:buFont typeface="Wingdings" pitchFamily="2" charset="2"/>
              <a:buChar char="n"/>
              <a:defRPr sz="2400"/>
            </a:lvl1pPr>
            <a:lvl2pPr marL="520700" indent="-174625">
              <a:buClr>
                <a:schemeClr val="accent1"/>
              </a:buClr>
              <a:buFont typeface="Arial" pitchFamily="34" charset="0"/>
              <a:buChar cha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6138" y="1714500"/>
            <a:ext cx="4102100" cy="4000500"/>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9859550E-AA1A-4A60-B48E-BA6F4A336860}"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8AEF5EFC-F832-450A-BF89-BDC7A5618FED}"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A6450F47-21A3-480D-BF54-D6455CF822F4}"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74611BB-50AF-4629-BA2B-50CE8BFD0B8F}"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231775" indent="-231775">
              <a:buClr>
                <a:schemeClr val="accent1"/>
              </a:buClr>
              <a:buSzPct val="60000"/>
              <a:buFont typeface="Wingdings" pitchFamily="2" charset="2"/>
              <a:buChar char="n"/>
              <a:defRPr sz="3200"/>
            </a:lvl1pPr>
            <a:lvl2pPr marL="520700" indent="-174625">
              <a:defRPr lang="zh-CN" altLang="en-US" sz="2800" dirty="0" smtClean="0">
                <a:solidFill>
                  <a:schemeClr val="tx1"/>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DC7CA823-059E-41FF-892B-5CDB0C9F5D41}"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F5C93341-B97E-43CC-9018-1D4B17A938B4}"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87F1EC03-DCD9-41BF-81EA-4A5650C8926C}"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4A9C2257-99B8-4F41-867F-A3CFB3AABF85}"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304800"/>
            <a:ext cx="2092325" cy="54102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5763" y="304800"/>
            <a:ext cx="6127750" cy="5410200"/>
          </a:xfrm>
        </p:spPr>
        <p:txBody>
          <a:bodyPr vert="eaVert"/>
          <a:lstStyle>
            <a:lvl1pPr marL="231775" indent="-231775">
              <a:buClr>
                <a:schemeClr val="accent1"/>
              </a:buClr>
              <a:buSzPct val="60000"/>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FE58472E-33E3-4F08-919F-591058A4F2D5}"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rgbClr val="B2B2B2"/>
                </a:solidFill>
              </a:rPr>
              <a:t>OUTAC </a:t>
            </a:r>
            <a:r>
              <a:rPr lang="en-US" altLang="zh-CN" sz="800" b="0" dirty="0">
                <a:solidFill>
                  <a:srgbClr val="B2B2B2"/>
                </a:solidFill>
              </a:rPr>
              <a:t>Confidential Information</a:t>
            </a:r>
          </a:p>
        </p:txBody>
      </p:sp>
      <p:sp>
        <p:nvSpPr>
          <p:cNvPr id="7" name="Rectangle 12"/>
          <p:cNvSpPr>
            <a:spLocks noChangeArrowheads="1"/>
          </p:cNvSpPr>
          <p:nvPr userDrawn="1"/>
        </p:nvSpPr>
        <p:spPr bwMode="auto">
          <a:xfrm>
            <a:off x="7162800" y="1524000"/>
            <a:ext cx="1524000" cy="762000"/>
          </a:xfrm>
          <a:prstGeom prst="rect">
            <a:avLst/>
          </a:prstGeom>
          <a:solidFill>
            <a:schemeClr val="bg1"/>
          </a:solidFill>
          <a:ln w="9525">
            <a:solidFill>
              <a:schemeClr val="bg1"/>
            </a:solidFill>
            <a:miter lim="800000"/>
            <a:headEnd/>
            <a:tailEnd/>
          </a:ln>
          <a:effectLst/>
          <a:extLst/>
        </p:spPr>
        <p:txBody>
          <a:bodyPr wrap="none" anchor="ctr"/>
          <a:lstStyle/>
          <a:p>
            <a:pPr algn="ctr">
              <a:defRPr/>
            </a:pPr>
            <a:endParaRPr lang="zh-CN" altLang="en-US">
              <a:solidFill>
                <a:srgbClr val="5D5D63"/>
              </a:solidFill>
              <a:ea typeface="+mn-ea"/>
            </a:endParaRPr>
          </a:p>
        </p:txBody>
      </p:sp>
      <p:sp>
        <p:nvSpPr>
          <p:cNvPr id="5124" name="Rectangle 4"/>
          <p:cNvSpPr>
            <a:spLocks noGrp="1" noChangeArrowheads="1"/>
          </p:cNvSpPr>
          <p:nvPr>
            <p:ph type="ctrTitle" sz="quarter"/>
          </p:nvPr>
        </p:nvSpPr>
        <p:spPr>
          <a:xfrm>
            <a:off x="457200" y="1676400"/>
            <a:ext cx="7467600" cy="1470025"/>
          </a:xfrm>
        </p:spPr>
        <p:txBody>
          <a:bodyPr/>
          <a:lstStyle>
            <a:lvl1pPr>
              <a:lnSpc>
                <a:spcPct val="95000"/>
              </a:lnSpc>
              <a:buFont typeface="Arial" charset="0"/>
              <a:buNone/>
              <a:defRPr sz="3200" b="0"/>
            </a:lvl1pPr>
          </a:lstStyle>
          <a:p>
            <a:pPr lvl="0"/>
            <a:r>
              <a:rPr lang="en-US" altLang="zh-CN" noProof="0" smtClean="0"/>
              <a:t>CLICK TO EDIT MASTER TEXT STYLE</a:t>
            </a:r>
          </a:p>
        </p:txBody>
      </p:sp>
      <p:sp>
        <p:nvSpPr>
          <p:cNvPr id="5125" name="Rectangle 5"/>
          <p:cNvSpPr>
            <a:spLocks noGrp="1" noChangeArrowheads="1"/>
          </p:cNvSpPr>
          <p:nvPr>
            <p:ph type="subTitle" sz="quarter" idx="1"/>
          </p:nvPr>
        </p:nvSpPr>
        <p:spPr>
          <a:xfrm>
            <a:off x="457200" y="3505200"/>
            <a:ext cx="6400800" cy="1066800"/>
          </a:xfrm>
        </p:spPr>
        <p:txBody>
          <a:bodyPr/>
          <a:lstStyle>
            <a:lvl1pPr marL="0" indent="0">
              <a:lnSpc>
                <a:spcPct val="95000"/>
              </a:lnSpc>
              <a:spcBef>
                <a:spcPct val="35000"/>
              </a:spcBef>
              <a:buFont typeface="Arial" charset="0"/>
              <a:buNone/>
              <a:defRPr sz="2000"/>
            </a:lvl1pPr>
          </a:lstStyle>
          <a:p>
            <a:pPr lvl="0"/>
            <a:r>
              <a:rPr lang="en-US" altLang="zh-CN" noProof="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B2001E77-BA26-4B11-AF9C-14AEC246D1A3}" type="slidenum">
              <a:rPr lang="zh-CN" altLang="en-US"/>
              <a:pPr>
                <a:defRPr/>
              </a:pPr>
              <a:t>‹#›</a:t>
            </a:fld>
            <a:endParaRPr lang="en-US" altLang="zh-CN"/>
          </a:p>
        </p:txBody>
      </p:sp>
      <p:pic>
        <p:nvPicPr>
          <p:cNvPr id="10" name="图片 9"/>
          <p:cNvPicPr/>
          <p:nvPr userDrawn="1"/>
        </p:nvPicPr>
        <p:blipFill>
          <a:blip r:embed="rId2">
            <a:extLst>
              <a:ext uri="{28A0092B-C50C-407E-A947-70E740481C1C}">
                <a14:useLocalDpi xmlns:a14="http://schemas.microsoft.com/office/drawing/2010/main" val="0"/>
              </a:ext>
            </a:extLst>
          </a:blip>
          <a:stretch>
            <a:fillRect/>
          </a:stretch>
        </p:blipFill>
        <p:spPr>
          <a:xfrm>
            <a:off x="7620000" y="980017"/>
            <a:ext cx="933450" cy="21907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D1EA7029-232F-407B-85E0-26E0A3FDCC9C}"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5B56AAA0-6317-4BFB-BC85-F9F94293212D}"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01638" y="1714500"/>
            <a:ext cx="4102100" cy="4000500"/>
          </a:xfrm>
        </p:spPr>
        <p:txBody>
          <a:bodyPr/>
          <a:lstStyle>
            <a:lvl1pPr marL="231775" indent="-231775">
              <a:buClr>
                <a:schemeClr val="accent1"/>
              </a:buClr>
              <a:buSzPct val="60000"/>
              <a:buFont typeface="Wingdings" pitchFamily="2" charset="2"/>
              <a:buChar char="n"/>
              <a:defRPr sz="2400"/>
            </a:lvl1pPr>
            <a:lvl2pPr marL="520700" indent="-174625">
              <a:buClr>
                <a:schemeClr val="accent1"/>
              </a:buClr>
              <a:buFont typeface="Arial" pitchFamily="34" charset="0"/>
              <a:buChar cha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6138" y="1714500"/>
            <a:ext cx="4102100" cy="4000500"/>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424AC03F-4D02-422D-8FFA-31B3257C6EC1}"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EE5A6FB8-F238-4E34-83F2-56C0E40E4E93}"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18F5D717-1697-4194-8EB9-3C76AF562A3F}"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FE9348D1-7C2D-49C6-BADA-B289CB3D4EA4}"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A5C54C38-2359-4A60-B4DF-3B2FE0DA61E0}"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231775" indent="-231775">
              <a:buClr>
                <a:schemeClr val="accent1"/>
              </a:buClr>
              <a:buSzPct val="60000"/>
              <a:buFont typeface="Wingdings" pitchFamily="2" charset="2"/>
              <a:buChar char="n"/>
              <a:defRPr sz="3200"/>
            </a:lvl1pPr>
            <a:lvl2pPr marL="520700" indent="-174625">
              <a:defRPr lang="zh-CN" altLang="en-US" sz="2800" dirty="0" smtClean="0">
                <a:solidFill>
                  <a:schemeClr val="tx1"/>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4516377A-F7A5-4574-9278-8A4A4F18B3FC}"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D5A25B67-0F4A-4C04-B007-093EECB60EB5}"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36744F50-2A4D-4EA5-B871-30D1CF354C4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304800"/>
            <a:ext cx="2092325" cy="54102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5763" y="304800"/>
            <a:ext cx="6127750" cy="5410200"/>
          </a:xfrm>
        </p:spPr>
        <p:txBody>
          <a:bodyPr vert="eaVert"/>
          <a:lstStyle>
            <a:lvl1pPr marL="231775" indent="-231775">
              <a:buClr>
                <a:schemeClr val="accent1"/>
              </a:buClr>
              <a:buSzPct val="60000"/>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93D66A2-78B7-402C-AF1D-DC7415116CED}"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rgbClr val="B2B2B2"/>
                </a:solidFill>
              </a:rPr>
              <a:t>OUTAC Confidential </a:t>
            </a:r>
            <a:r>
              <a:rPr lang="en-US" altLang="zh-CN" sz="800" b="0" dirty="0">
                <a:solidFill>
                  <a:srgbClr val="B2B2B2"/>
                </a:solidFill>
              </a:rPr>
              <a:t>Information</a:t>
            </a:r>
          </a:p>
        </p:txBody>
      </p:sp>
      <p:sp>
        <p:nvSpPr>
          <p:cNvPr id="7" name="Rectangle 12"/>
          <p:cNvSpPr>
            <a:spLocks noChangeArrowheads="1"/>
          </p:cNvSpPr>
          <p:nvPr userDrawn="1"/>
        </p:nvSpPr>
        <p:spPr bwMode="auto">
          <a:xfrm>
            <a:off x="7162800" y="1524000"/>
            <a:ext cx="1524000" cy="762000"/>
          </a:xfrm>
          <a:prstGeom prst="rect">
            <a:avLst/>
          </a:prstGeom>
          <a:solidFill>
            <a:schemeClr val="bg1"/>
          </a:solidFill>
          <a:ln w="9525">
            <a:solidFill>
              <a:schemeClr val="bg1"/>
            </a:solidFill>
            <a:miter lim="800000"/>
            <a:headEnd/>
            <a:tailEnd/>
          </a:ln>
          <a:effectLst/>
          <a:extLst/>
        </p:spPr>
        <p:txBody>
          <a:bodyPr wrap="none" anchor="ctr"/>
          <a:lstStyle/>
          <a:p>
            <a:pPr algn="ctr">
              <a:defRPr/>
            </a:pPr>
            <a:endParaRPr lang="zh-CN" altLang="en-US">
              <a:solidFill>
                <a:srgbClr val="5D5D63"/>
              </a:solidFill>
            </a:endParaRPr>
          </a:p>
        </p:txBody>
      </p:sp>
      <p:sp>
        <p:nvSpPr>
          <p:cNvPr id="5124" name="Rectangle 4"/>
          <p:cNvSpPr>
            <a:spLocks noGrp="1" noChangeArrowheads="1"/>
          </p:cNvSpPr>
          <p:nvPr>
            <p:ph type="ctrTitle" sz="quarter"/>
          </p:nvPr>
        </p:nvSpPr>
        <p:spPr>
          <a:xfrm>
            <a:off x="457200" y="1676400"/>
            <a:ext cx="7467600" cy="1470025"/>
          </a:xfrm>
        </p:spPr>
        <p:txBody>
          <a:bodyPr/>
          <a:lstStyle>
            <a:lvl1pPr>
              <a:lnSpc>
                <a:spcPct val="95000"/>
              </a:lnSpc>
              <a:buFont typeface="Arial" charset="0"/>
              <a:buNone/>
              <a:defRPr sz="3200" b="0"/>
            </a:lvl1pPr>
          </a:lstStyle>
          <a:p>
            <a:pPr lvl="0"/>
            <a:r>
              <a:rPr lang="en-US" altLang="zh-CN" noProof="0" smtClean="0"/>
              <a:t>CLICK TO EDIT MASTER TEXT STYLE</a:t>
            </a:r>
          </a:p>
        </p:txBody>
      </p:sp>
      <p:sp>
        <p:nvSpPr>
          <p:cNvPr id="5125" name="Rectangle 5"/>
          <p:cNvSpPr>
            <a:spLocks noGrp="1" noChangeArrowheads="1"/>
          </p:cNvSpPr>
          <p:nvPr>
            <p:ph type="subTitle" sz="quarter" idx="1"/>
          </p:nvPr>
        </p:nvSpPr>
        <p:spPr>
          <a:xfrm>
            <a:off x="457200" y="3505200"/>
            <a:ext cx="6400800" cy="1066800"/>
          </a:xfrm>
        </p:spPr>
        <p:txBody>
          <a:bodyPr/>
          <a:lstStyle>
            <a:lvl1pPr marL="0" indent="0">
              <a:lnSpc>
                <a:spcPct val="95000"/>
              </a:lnSpc>
              <a:spcBef>
                <a:spcPct val="35000"/>
              </a:spcBef>
              <a:buFont typeface="Arial" charset="0"/>
              <a:buNone/>
              <a:defRPr sz="2000"/>
            </a:lvl1pPr>
          </a:lstStyle>
          <a:p>
            <a:pPr lvl="0"/>
            <a:r>
              <a:rPr lang="en-US" altLang="zh-CN" noProof="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A6AA0E6C-33A7-45F6-8997-9C162B116F5D}" type="slidenum">
              <a:rPr lang="zh-CN" altLang="en-US">
                <a:solidFill>
                  <a:srgbClr val="B2B2B2"/>
                </a:solidFill>
              </a:rPr>
              <a:pPr>
                <a:defRPr/>
              </a:pPr>
              <a:t>‹#›</a:t>
            </a:fld>
            <a:endParaRPr lang="en-US" altLang="zh-CN">
              <a:solidFill>
                <a:srgbClr val="B2B2B2"/>
              </a:solidFill>
            </a:endParaRPr>
          </a:p>
        </p:txBody>
      </p:sp>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7620000" y="980017"/>
            <a:ext cx="933450" cy="219075"/>
          </a:xfrm>
          <a:prstGeom prst="rect">
            <a:avLst/>
          </a:prstGeom>
        </p:spPr>
      </p:pic>
    </p:spTree>
    <p:extLst>
      <p:ext uri="{BB962C8B-B14F-4D97-AF65-F5344CB8AC3E}">
        <p14:creationId xmlns:p14="http://schemas.microsoft.com/office/powerpoint/2010/main" val="3750277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F5C93341-B97E-43CC-9018-1D4B17A938B4}"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827417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A5C54C38-2359-4A60-B4DF-3B2FE0DA61E0}"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868136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01638" y="1714500"/>
            <a:ext cx="4102100" cy="4000500"/>
          </a:xfrm>
        </p:spPr>
        <p:txBody>
          <a:bodyPr/>
          <a:lstStyle>
            <a:lvl1pPr marL="231775" indent="-231775">
              <a:buClr>
                <a:schemeClr val="accent1"/>
              </a:buClr>
              <a:buSzPct val="60000"/>
              <a:buFont typeface="Wingdings" pitchFamily="2" charset="2"/>
              <a:buChar char="n"/>
              <a:defRPr sz="2400"/>
            </a:lvl1pPr>
            <a:lvl2pPr marL="520700" indent="-174625">
              <a:buClr>
                <a:schemeClr val="accent1"/>
              </a:buClr>
              <a:buFont typeface="Arial" pitchFamily="34" charset="0"/>
              <a:buChar cha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6138" y="1714500"/>
            <a:ext cx="4102100" cy="4000500"/>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C791CBE3-D789-4F22-B90A-5519DB9AB97D}"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26102765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E5336ACE-789D-488E-B536-49D421EB14FF}"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42719212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87BAAAF9-281A-40E6-AB14-F6F90FC48CE7}"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5431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01638" y="1714500"/>
            <a:ext cx="4102100" cy="4000500"/>
          </a:xfrm>
        </p:spPr>
        <p:txBody>
          <a:bodyPr/>
          <a:lstStyle>
            <a:lvl1pPr marL="231775" indent="-231775">
              <a:buClr>
                <a:schemeClr val="accent1"/>
              </a:buClr>
              <a:buSzPct val="60000"/>
              <a:buFont typeface="Wingdings" pitchFamily="2" charset="2"/>
              <a:buChar char="n"/>
              <a:defRPr sz="2400"/>
            </a:lvl1pPr>
            <a:lvl2pPr marL="520700" indent="-174625">
              <a:buClr>
                <a:schemeClr val="accent1"/>
              </a:buClr>
              <a:buFont typeface="Arial" pitchFamily="34" charset="0"/>
              <a:buChar cha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6138" y="1714500"/>
            <a:ext cx="4102100" cy="4000500"/>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C791CBE3-D789-4F22-B90A-5519DB9AB97D}" type="slidenum">
              <a:rPr lang="zh-CN" altLang="en-US"/>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B8E7BE1-6312-49B2-B1CC-C20BAB589E8B}"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26197224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231775" indent="-231775">
              <a:buClr>
                <a:schemeClr val="accent1"/>
              </a:buClr>
              <a:buSzPct val="60000"/>
              <a:buFont typeface="Wingdings" pitchFamily="2" charset="2"/>
              <a:buChar char="n"/>
              <a:defRPr sz="3200"/>
            </a:lvl1pPr>
            <a:lvl2pPr marL="520700" indent="-174625">
              <a:defRPr lang="zh-CN" altLang="en-US" sz="2800" dirty="0" smtClean="0">
                <a:solidFill>
                  <a:schemeClr val="tx1"/>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B3AAF70E-96A0-4EAD-B513-F2111FDB30F4}"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2058500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FC541EB4-8083-4BCB-B70D-75505A8EC9EE}"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3891862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929F9366-04D7-45A8-A7D1-0F984C531362}"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9628645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304800"/>
            <a:ext cx="2092325" cy="54102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5763" y="304800"/>
            <a:ext cx="6127750" cy="5410200"/>
          </a:xfrm>
        </p:spPr>
        <p:txBody>
          <a:bodyPr vert="eaVert"/>
          <a:lstStyle>
            <a:lvl1pPr marL="231775" indent="-231775">
              <a:buClr>
                <a:schemeClr val="accent1"/>
              </a:buClr>
              <a:buSzPct val="60000"/>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F74816C0-FC01-4BDE-A8EF-824531EB926E}" type="slidenum">
              <a:rPr lang="zh-CN" altLang="en-US">
                <a:solidFill>
                  <a:srgbClr val="B2B2B2"/>
                </a:solidFill>
              </a:rPr>
              <a:pPr>
                <a:defRPr/>
              </a:pPr>
              <a:t>‹#›</a:t>
            </a:fld>
            <a:endParaRPr lang="en-US" altLang="zh-CN">
              <a:solidFill>
                <a:srgbClr val="B2B2B2"/>
              </a:solidFill>
            </a:endParaRPr>
          </a:p>
        </p:txBody>
      </p:sp>
    </p:spTree>
    <p:extLst>
      <p:ext uri="{BB962C8B-B14F-4D97-AF65-F5344CB8AC3E}">
        <p14:creationId xmlns:p14="http://schemas.microsoft.com/office/powerpoint/2010/main" val="366941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E5336ACE-789D-488E-B536-49D421EB14F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87BAAAF9-281A-40E6-AB14-F6F90FC48CE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B8E7BE1-6312-49B2-B1CC-C20BAB589E8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231775" indent="-231775">
              <a:buClr>
                <a:schemeClr val="accent1"/>
              </a:buClr>
              <a:buSzPct val="60000"/>
              <a:buFont typeface="Wingdings" pitchFamily="2" charset="2"/>
              <a:buChar char="n"/>
              <a:defRPr sz="3200"/>
            </a:lvl1pPr>
            <a:lvl2pPr marL="520700" indent="-174625">
              <a:defRPr lang="zh-CN" altLang="en-US" sz="2800" dirty="0" smtClean="0">
                <a:solidFill>
                  <a:schemeClr val="tx1"/>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B3AAF70E-96A0-4EAD-B513-F2111FDB30F4}"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FC541EB4-8083-4BCB-B70D-75505A8EC9EE}"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1638" y="1562100"/>
            <a:ext cx="83566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3"/>
          <p:cNvSpPr>
            <a:spLocks noGrp="1" noChangeArrowheads="1"/>
          </p:cNvSpPr>
          <p:nvPr>
            <p:ph type="title"/>
          </p:nvPr>
        </p:nvSpPr>
        <p:spPr bwMode="auto">
          <a:xfrm>
            <a:off x="304800" y="152400"/>
            <a:ext cx="8534400" cy="914400"/>
          </a:xfrm>
          <a:prstGeom prst="rect">
            <a:avLst/>
          </a:prstGeom>
          <a:noFill/>
          <a:ln>
            <a:noFill/>
          </a:ln>
          <a:effectLs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100" name="Rectangle 4"/>
          <p:cNvSpPr>
            <a:spLocks noGrp="1" noChangeArrowheads="1"/>
          </p:cNvSpPr>
          <p:nvPr>
            <p:ph type="sldNum" sz="quarter" idx="4"/>
          </p:nvPr>
        </p:nvSpPr>
        <p:spPr bwMode="auto">
          <a:xfrm>
            <a:off x="390525" y="6523038"/>
            <a:ext cx="2133600" cy="2476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800" b="0">
                <a:solidFill>
                  <a:schemeClr val="bg2"/>
                </a:solidFill>
                <a:ea typeface="宋体" charset="-122"/>
              </a:defRPr>
            </a:lvl1pPr>
          </a:lstStyle>
          <a:p>
            <a:pPr>
              <a:defRPr/>
            </a:pPr>
            <a:fld id="{5FAA91D3-C0FE-44D5-8E6C-3B543BEBF2AD}" type="slidenum">
              <a:rPr lang="zh-CN" altLang="en-US"/>
              <a:pPr>
                <a:defRPr/>
              </a:pPr>
              <a:t>‹#›</a:t>
            </a:fld>
            <a:endParaRPr lang="en-US" altLang="zh-CN"/>
          </a:p>
        </p:txBody>
      </p:sp>
      <p:sp>
        <p:nvSpPr>
          <p:cNvPr id="4102" name="Text Box 6"/>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chemeClr val="bg2"/>
                </a:solidFill>
              </a:rPr>
              <a:t>OUTAC Confidential </a:t>
            </a:r>
            <a:r>
              <a:rPr lang="en-US" altLang="zh-CN" sz="800" b="0" dirty="0">
                <a:solidFill>
                  <a:schemeClr val="bg2"/>
                </a:solidFill>
              </a:rPr>
              <a:t>Information</a:t>
            </a:r>
          </a:p>
        </p:txBody>
      </p:sp>
    </p:spTree>
  </p:cSld>
  <p:clrMap bg1="lt1" tx1="dk1" bg2="lt2" tx2="dk2" accent1="accent1" accent2="accent2" accent3="accent3" accent4="accent4" accent5="accent5" accent6="accent6" hlink="hlink" folHlink="folHlink"/>
  <p:sldLayoutIdLst>
    <p:sldLayoutId id="214748370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4E4E53"/>
          </a:solidFill>
          <a:effectLst>
            <a:outerShdw blurRad="38100" dist="38100" dir="2700000" algn="tl">
              <a:srgbClr val="000000">
                <a:alpha val="43137"/>
              </a:srgbClr>
            </a:outerShdw>
          </a:effectLst>
          <a:latin typeface="Arial" charset="0"/>
          <a:ea typeface="+mj-ea"/>
          <a:cs typeface="+mj-cs"/>
        </a:defRPr>
      </a:lvl1pPr>
      <a:lvl2pPr algn="l" rtl="0" eaLnBrk="0" fontAlgn="base" hangingPunct="0">
        <a:spcBef>
          <a:spcPct val="0"/>
        </a:spcBef>
        <a:spcAft>
          <a:spcPct val="0"/>
        </a:spcAft>
        <a:defRPr sz="3600" b="1">
          <a:solidFill>
            <a:srgbClr val="4E4E53"/>
          </a:solidFill>
          <a:latin typeface="Arial" charset="0"/>
        </a:defRPr>
      </a:lvl2pPr>
      <a:lvl3pPr algn="l" rtl="0" eaLnBrk="0" fontAlgn="base" hangingPunct="0">
        <a:spcBef>
          <a:spcPct val="0"/>
        </a:spcBef>
        <a:spcAft>
          <a:spcPct val="0"/>
        </a:spcAft>
        <a:defRPr sz="3600" b="1">
          <a:solidFill>
            <a:srgbClr val="4E4E53"/>
          </a:solidFill>
          <a:latin typeface="Arial" charset="0"/>
        </a:defRPr>
      </a:lvl3pPr>
      <a:lvl4pPr algn="l" rtl="0" eaLnBrk="0" fontAlgn="base" hangingPunct="0">
        <a:spcBef>
          <a:spcPct val="0"/>
        </a:spcBef>
        <a:spcAft>
          <a:spcPct val="0"/>
        </a:spcAft>
        <a:defRPr sz="3600" b="1">
          <a:solidFill>
            <a:srgbClr val="4E4E53"/>
          </a:solidFill>
          <a:latin typeface="Arial" charset="0"/>
        </a:defRPr>
      </a:lvl4pPr>
      <a:lvl5pPr algn="l" rtl="0" eaLnBrk="0" fontAlgn="base" hangingPunct="0">
        <a:spcBef>
          <a:spcPct val="0"/>
        </a:spcBef>
        <a:spcAft>
          <a:spcPct val="0"/>
        </a:spcAft>
        <a:defRPr sz="3600" b="1">
          <a:solidFill>
            <a:srgbClr val="4E4E53"/>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520700" indent="-174625" algn="l" rtl="0" eaLnBrk="0" fontAlgn="base" hangingPunct="0">
        <a:lnSpc>
          <a:spcPct val="90000"/>
        </a:lnSpc>
        <a:spcBef>
          <a:spcPct val="25000"/>
        </a:spcBef>
        <a:spcAft>
          <a:spcPct val="0"/>
        </a:spcAft>
        <a:buClr>
          <a:schemeClr val="accent1"/>
        </a:buClr>
        <a:buFont typeface="Arial"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bwMode="auto">
          <a:xfrm>
            <a:off x="401638" y="1562100"/>
            <a:ext cx="83566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3"/>
          <p:cNvSpPr>
            <a:spLocks noGrp="1" noChangeArrowheads="1"/>
          </p:cNvSpPr>
          <p:nvPr>
            <p:ph type="title"/>
          </p:nvPr>
        </p:nvSpPr>
        <p:spPr bwMode="auto">
          <a:xfrm>
            <a:off x="304800" y="152400"/>
            <a:ext cx="8534400" cy="914400"/>
          </a:xfrm>
          <a:prstGeom prst="rect">
            <a:avLst/>
          </a:prstGeom>
          <a:noFill/>
          <a:ln>
            <a:noFill/>
          </a:ln>
          <a:effectLs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100" name="Rectangle 4"/>
          <p:cNvSpPr>
            <a:spLocks noGrp="1" noChangeArrowheads="1"/>
          </p:cNvSpPr>
          <p:nvPr>
            <p:ph type="sldNum" sz="quarter" idx="4"/>
          </p:nvPr>
        </p:nvSpPr>
        <p:spPr bwMode="auto">
          <a:xfrm>
            <a:off x="390525" y="6523038"/>
            <a:ext cx="2133600" cy="2476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800" b="0">
                <a:solidFill>
                  <a:srgbClr val="B2B2B2"/>
                </a:solidFill>
                <a:ea typeface="宋体" charset="-122"/>
              </a:defRPr>
            </a:lvl1pPr>
          </a:lstStyle>
          <a:p>
            <a:pPr>
              <a:defRPr/>
            </a:pPr>
            <a:fld id="{183D3E72-D043-4C44-89AE-5D8971B8C390}" type="slidenum">
              <a:rPr lang="zh-CN" altLang="en-US"/>
              <a:pPr>
                <a:defRPr/>
              </a:pPr>
              <a:t>‹#›</a:t>
            </a:fld>
            <a:endParaRPr lang="en-US" altLang="zh-CN"/>
          </a:p>
        </p:txBody>
      </p:sp>
      <p:sp>
        <p:nvSpPr>
          <p:cNvPr id="4102" name="Text Box 6"/>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rgbClr val="B2B2B2"/>
                </a:solidFill>
              </a:rPr>
              <a:t>OUTAC Confidential </a:t>
            </a:r>
            <a:r>
              <a:rPr lang="en-US" altLang="zh-CN" sz="800" b="0" dirty="0">
                <a:solidFill>
                  <a:srgbClr val="B2B2B2"/>
                </a:solidFill>
              </a:rPr>
              <a:t>Information</a:t>
            </a:r>
          </a:p>
        </p:txBody>
      </p:sp>
    </p:spTree>
  </p:cSld>
  <p:clrMap bg1="lt1" tx1="dk1" bg2="lt2" tx2="dk2" accent1="accent1" accent2="accent2" accent3="accent3" accent4="accent4" accent5="accent5" accent6="accent6" hlink="hlink" folHlink="folHlink"/>
  <p:sldLayoutIdLst>
    <p:sldLayoutId id="2147483708"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4E4E53"/>
          </a:solidFill>
          <a:effectLst>
            <a:outerShdw blurRad="38100" dist="38100" dir="2700000" algn="tl">
              <a:srgbClr val="000000">
                <a:alpha val="43137"/>
              </a:srgbClr>
            </a:outerShdw>
          </a:effectLst>
          <a:latin typeface="Arial" charset="0"/>
          <a:ea typeface="+mj-ea"/>
          <a:cs typeface="+mj-cs"/>
        </a:defRPr>
      </a:lvl1pPr>
      <a:lvl2pPr algn="l" rtl="0" eaLnBrk="0" fontAlgn="base" hangingPunct="0">
        <a:spcBef>
          <a:spcPct val="0"/>
        </a:spcBef>
        <a:spcAft>
          <a:spcPct val="0"/>
        </a:spcAft>
        <a:defRPr sz="3600" b="1">
          <a:solidFill>
            <a:srgbClr val="4E4E53"/>
          </a:solidFill>
          <a:latin typeface="Arial" charset="0"/>
        </a:defRPr>
      </a:lvl2pPr>
      <a:lvl3pPr algn="l" rtl="0" eaLnBrk="0" fontAlgn="base" hangingPunct="0">
        <a:spcBef>
          <a:spcPct val="0"/>
        </a:spcBef>
        <a:spcAft>
          <a:spcPct val="0"/>
        </a:spcAft>
        <a:defRPr sz="3600" b="1">
          <a:solidFill>
            <a:srgbClr val="4E4E53"/>
          </a:solidFill>
          <a:latin typeface="Arial" charset="0"/>
        </a:defRPr>
      </a:lvl3pPr>
      <a:lvl4pPr algn="l" rtl="0" eaLnBrk="0" fontAlgn="base" hangingPunct="0">
        <a:spcBef>
          <a:spcPct val="0"/>
        </a:spcBef>
        <a:spcAft>
          <a:spcPct val="0"/>
        </a:spcAft>
        <a:defRPr sz="3600" b="1">
          <a:solidFill>
            <a:srgbClr val="4E4E53"/>
          </a:solidFill>
          <a:latin typeface="Arial" charset="0"/>
        </a:defRPr>
      </a:lvl4pPr>
      <a:lvl5pPr algn="l" rtl="0" eaLnBrk="0" fontAlgn="base" hangingPunct="0">
        <a:spcBef>
          <a:spcPct val="0"/>
        </a:spcBef>
        <a:spcAft>
          <a:spcPct val="0"/>
        </a:spcAft>
        <a:defRPr sz="3600" b="1">
          <a:solidFill>
            <a:srgbClr val="4E4E53"/>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520700" indent="-174625" algn="l" rtl="0" eaLnBrk="0" fontAlgn="base" hangingPunct="0">
        <a:lnSpc>
          <a:spcPct val="90000"/>
        </a:lnSpc>
        <a:spcBef>
          <a:spcPct val="25000"/>
        </a:spcBef>
        <a:spcAft>
          <a:spcPct val="0"/>
        </a:spcAft>
        <a:buClr>
          <a:schemeClr val="accent1"/>
        </a:buClr>
        <a:buFont typeface="Arial"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xfrm>
            <a:off x="401638" y="1562100"/>
            <a:ext cx="83566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3"/>
          <p:cNvSpPr>
            <a:spLocks noGrp="1" noChangeArrowheads="1"/>
          </p:cNvSpPr>
          <p:nvPr>
            <p:ph type="title"/>
          </p:nvPr>
        </p:nvSpPr>
        <p:spPr bwMode="auto">
          <a:xfrm>
            <a:off x="304800" y="152400"/>
            <a:ext cx="8534400" cy="914400"/>
          </a:xfrm>
          <a:prstGeom prst="rect">
            <a:avLst/>
          </a:prstGeom>
          <a:noFill/>
          <a:ln>
            <a:noFill/>
          </a:ln>
          <a:effectLs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100" name="Rectangle 4"/>
          <p:cNvSpPr>
            <a:spLocks noGrp="1" noChangeArrowheads="1"/>
          </p:cNvSpPr>
          <p:nvPr>
            <p:ph type="sldNum" sz="quarter" idx="4"/>
          </p:nvPr>
        </p:nvSpPr>
        <p:spPr bwMode="auto">
          <a:xfrm>
            <a:off x="390525" y="6523038"/>
            <a:ext cx="2133600" cy="2476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800" b="0">
                <a:solidFill>
                  <a:srgbClr val="B2B2B2"/>
                </a:solidFill>
                <a:ea typeface="宋体" charset="-122"/>
              </a:defRPr>
            </a:lvl1pPr>
          </a:lstStyle>
          <a:p>
            <a:pPr>
              <a:defRPr/>
            </a:pPr>
            <a:fld id="{90EDCE0C-7F1E-4A66-8D11-C646992BCA38}" type="slidenum">
              <a:rPr lang="zh-CN" altLang="en-US"/>
              <a:pPr>
                <a:defRPr/>
              </a:pPr>
              <a:t>‹#›</a:t>
            </a:fld>
            <a:endParaRPr lang="en-US" altLang="zh-CN"/>
          </a:p>
        </p:txBody>
      </p:sp>
      <p:sp>
        <p:nvSpPr>
          <p:cNvPr id="4102" name="Text Box 6"/>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rgbClr val="B2B2B2"/>
                </a:solidFill>
              </a:rPr>
              <a:t>OUTAC Confidential </a:t>
            </a:r>
            <a:r>
              <a:rPr lang="en-US" altLang="zh-CN" sz="800" b="0" dirty="0">
                <a:solidFill>
                  <a:srgbClr val="B2B2B2"/>
                </a:solidFill>
              </a:rPr>
              <a:t>Information</a:t>
            </a:r>
          </a:p>
        </p:txBody>
      </p:sp>
    </p:spTree>
  </p:cSld>
  <p:clrMap bg1="lt1" tx1="dk1" bg2="lt2" tx2="dk2" accent1="accent1" accent2="accent2" accent3="accent3" accent4="accent4" accent5="accent5" accent6="accent6" hlink="hlink" folHlink="folHlink"/>
  <p:sldLayoutIdLst>
    <p:sldLayoutId id="2147483709"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4E4E53"/>
          </a:solidFill>
          <a:effectLst>
            <a:outerShdw blurRad="38100" dist="38100" dir="2700000" algn="tl">
              <a:srgbClr val="000000">
                <a:alpha val="43137"/>
              </a:srgbClr>
            </a:outerShdw>
          </a:effectLst>
          <a:latin typeface="Arial" charset="0"/>
          <a:ea typeface="+mj-ea"/>
          <a:cs typeface="+mj-cs"/>
        </a:defRPr>
      </a:lvl1pPr>
      <a:lvl2pPr algn="l" rtl="0" eaLnBrk="0" fontAlgn="base" hangingPunct="0">
        <a:spcBef>
          <a:spcPct val="0"/>
        </a:spcBef>
        <a:spcAft>
          <a:spcPct val="0"/>
        </a:spcAft>
        <a:defRPr sz="3600" b="1">
          <a:solidFill>
            <a:srgbClr val="4E4E53"/>
          </a:solidFill>
          <a:latin typeface="Arial" charset="0"/>
        </a:defRPr>
      </a:lvl2pPr>
      <a:lvl3pPr algn="l" rtl="0" eaLnBrk="0" fontAlgn="base" hangingPunct="0">
        <a:spcBef>
          <a:spcPct val="0"/>
        </a:spcBef>
        <a:spcAft>
          <a:spcPct val="0"/>
        </a:spcAft>
        <a:defRPr sz="3600" b="1">
          <a:solidFill>
            <a:srgbClr val="4E4E53"/>
          </a:solidFill>
          <a:latin typeface="Arial" charset="0"/>
        </a:defRPr>
      </a:lvl3pPr>
      <a:lvl4pPr algn="l" rtl="0" eaLnBrk="0" fontAlgn="base" hangingPunct="0">
        <a:spcBef>
          <a:spcPct val="0"/>
        </a:spcBef>
        <a:spcAft>
          <a:spcPct val="0"/>
        </a:spcAft>
        <a:defRPr sz="3600" b="1">
          <a:solidFill>
            <a:srgbClr val="4E4E53"/>
          </a:solidFill>
          <a:latin typeface="Arial" charset="0"/>
        </a:defRPr>
      </a:lvl4pPr>
      <a:lvl5pPr algn="l" rtl="0" eaLnBrk="0" fontAlgn="base" hangingPunct="0">
        <a:spcBef>
          <a:spcPct val="0"/>
        </a:spcBef>
        <a:spcAft>
          <a:spcPct val="0"/>
        </a:spcAft>
        <a:defRPr sz="3600" b="1">
          <a:solidFill>
            <a:srgbClr val="4E4E53"/>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520700" indent="-174625" algn="l" rtl="0" eaLnBrk="0" fontAlgn="base" hangingPunct="0">
        <a:lnSpc>
          <a:spcPct val="90000"/>
        </a:lnSpc>
        <a:spcBef>
          <a:spcPct val="25000"/>
        </a:spcBef>
        <a:spcAft>
          <a:spcPct val="0"/>
        </a:spcAft>
        <a:buClr>
          <a:schemeClr val="accent1"/>
        </a:buClr>
        <a:buFont typeface="Arial"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1638" y="1562100"/>
            <a:ext cx="83566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3"/>
          <p:cNvSpPr>
            <a:spLocks noGrp="1" noChangeArrowheads="1"/>
          </p:cNvSpPr>
          <p:nvPr>
            <p:ph type="title"/>
          </p:nvPr>
        </p:nvSpPr>
        <p:spPr bwMode="auto">
          <a:xfrm>
            <a:off x="304800" y="152400"/>
            <a:ext cx="8534400" cy="914400"/>
          </a:xfrm>
          <a:prstGeom prst="rect">
            <a:avLst/>
          </a:prstGeom>
          <a:noFill/>
          <a:ln>
            <a:noFill/>
          </a:ln>
          <a:effectLs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100" name="Rectangle 4"/>
          <p:cNvSpPr>
            <a:spLocks noGrp="1" noChangeArrowheads="1"/>
          </p:cNvSpPr>
          <p:nvPr>
            <p:ph type="sldNum" sz="quarter" idx="4"/>
          </p:nvPr>
        </p:nvSpPr>
        <p:spPr bwMode="auto">
          <a:xfrm>
            <a:off x="390525" y="6523038"/>
            <a:ext cx="2133600" cy="2476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800" b="0">
                <a:solidFill>
                  <a:schemeClr val="bg2"/>
                </a:solidFill>
                <a:ea typeface="宋体" charset="-122"/>
              </a:defRPr>
            </a:lvl1pPr>
          </a:lstStyle>
          <a:p>
            <a:pPr>
              <a:defRPr/>
            </a:pPr>
            <a:fld id="{5FAA91D3-C0FE-44D5-8E6C-3B543BEBF2AD}" type="slidenum">
              <a:rPr lang="zh-CN" altLang="en-US">
                <a:solidFill>
                  <a:srgbClr val="B2B2B2"/>
                </a:solidFill>
              </a:rPr>
              <a:pPr>
                <a:defRPr/>
              </a:pPr>
              <a:t>‹#›</a:t>
            </a:fld>
            <a:endParaRPr lang="en-US" altLang="zh-CN">
              <a:solidFill>
                <a:srgbClr val="B2B2B2"/>
              </a:solidFill>
            </a:endParaRPr>
          </a:p>
        </p:txBody>
      </p:sp>
      <p:sp>
        <p:nvSpPr>
          <p:cNvPr id="4102" name="Text Box 6"/>
          <p:cNvSpPr txBox="1">
            <a:spLocks noChangeArrowheads="1"/>
          </p:cNvSpPr>
          <p:nvPr/>
        </p:nvSpPr>
        <p:spPr bwMode="auto">
          <a:xfrm>
            <a:off x="3802063" y="6515100"/>
            <a:ext cx="1662635" cy="215444"/>
          </a:xfrm>
          <a:prstGeom prst="rect">
            <a:avLst/>
          </a:prstGeom>
          <a:noFill/>
          <a:ln>
            <a:noFill/>
          </a:ln>
          <a:effectLst/>
          <a:extLst/>
        </p:spPr>
        <p:txBody>
          <a:bodyPr wrap="none">
            <a:spAutoFit/>
          </a:bodyPr>
          <a:lstStyle/>
          <a:p>
            <a:pPr>
              <a:defRPr/>
            </a:pPr>
            <a:r>
              <a:rPr lang="en-US" altLang="zh-CN" sz="800" b="0" dirty="0" smtClean="0">
                <a:solidFill>
                  <a:srgbClr val="B2B2B2"/>
                </a:solidFill>
              </a:rPr>
              <a:t>OUTAC Confidential </a:t>
            </a:r>
            <a:r>
              <a:rPr lang="en-US" altLang="zh-CN" sz="800" b="0" dirty="0">
                <a:solidFill>
                  <a:srgbClr val="B2B2B2"/>
                </a:solidFill>
              </a:rPr>
              <a:t>Information</a:t>
            </a:r>
          </a:p>
        </p:txBody>
      </p:sp>
    </p:spTree>
    <p:extLst>
      <p:ext uri="{BB962C8B-B14F-4D97-AF65-F5344CB8AC3E}">
        <p14:creationId xmlns:p14="http://schemas.microsoft.com/office/powerpoint/2010/main" val="398527045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4E4E53"/>
          </a:solidFill>
          <a:effectLst>
            <a:outerShdw blurRad="38100" dist="38100" dir="2700000" algn="tl">
              <a:srgbClr val="000000">
                <a:alpha val="43137"/>
              </a:srgbClr>
            </a:outerShdw>
          </a:effectLst>
          <a:latin typeface="Arial" charset="0"/>
          <a:ea typeface="+mj-ea"/>
          <a:cs typeface="+mj-cs"/>
        </a:defRPr>
      </a:lvl1pPr>
      <a:lvl2pPr algn="l" rtl="0" eaLnBrk="0" fontAlgn="base" hangingPunct="0">
        <a:spcBef>
          <a:spcPct val="0"/>
        </a:spcBef>
        <a:spcAft>
          <a:spcPct val="0"/>
        </a:spcAft>
        <a:defRPr sz="3600" b="1">
          <a:solidFill>
            <a:srgbClr val="4E4E53"/>
          </a:solidFill>
          <a:latin typeface="Arial" charset="0"/>
        </a:defRPr>
      </a:lvl2pPr>
      <a:lvl3pPr algn="l" rtl="0" eaLnBrk="0" fontAlgn="base" hangingPunct="0">
        <a:spcBef>
          <a:spcPct val="0"/>
        </a:spcBef>
        <a:spcAft>
          <a:spcPct val="0"/>
        </a:spcAft>
        <a:defRPr sz="3600" b="1">
          <a:solidFill>
            <a:srgbClr val="4E4E53"/>
          </a:solidFill>
          <a:latin typeface="Arial" charset="0"/>
        </a:defRPr>
      </a:lvl3pPr>
      <a:lvl4pPr algn="l" rtl="0" eaLnBrk="0" fontAlgn="base" hangingPunct="0">
        <a:spcBef>
          <a:spcPct val="0"/>
        </a:spcBef>
        <a:spcAft>
          <a:spcPct val="0"/>
        </a:spcAft>
        <a:defRPr sz="3600" b="1">
          <a:solidFill>
            <a:srgbClr val="4E4E53"/>
          </a:solidFill>
          <a:latin typeface="Arial" charset="0"/>
        </a:defRPr>
      </a:lvl4pPr>
      <a:lvl5pPr algn="l" rtl="0" eaLnBrk="0" fontAlgn="base" hangingPunct="0">
        <a:spcBef>
          <a:spcPct val="0"/>
        </a:spcBef>
        <a:spcAft>
          <a:spcPct val="0"/>
        </a:spcAft>
        <a:defRPr sz="3600" b="1">
          <a:solidFill>
            <a:srgbClr val="4E4E53"/>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520700" indent="-174625" algn="l" rtl="0" eaLnBrk="0" fontAlgn="base" hangingPunct="0">
        <a:lnSpc>
          <a:spcPct val="90000"/>
        </a:lnSpc>
        <a:spcBef>
          <a:spcPct val="25000"/>
        </a:spcBef>
        <a:spcAft>
          <a:spcPct val="0"/>
        </a:spcAft>
        <a:buClr>
          <a:schemeClr val="accent1"/>
        </a:buClr>
        <a:buFont typeface="Arial"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7.emf"/></Relationships>
</file>

<file path=ppt/slides/_rels/slide8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eaLnBrk="1" hangingPunct="1">
              <a:defRPr/>
            </a:pPr>
            <a:r>
              <a:rPr lang="zh-CN" altLang="en-US" b="1" dirty="0">
                <a:solidFill>
                  <a:schemeClr val="tx1"/>
                </a:solidFill>
                <a:latin typeface="+mj-ea"/>
                <a:ea typeface="宋体" charset="-122"/>
              </a:rPr>
              <a:t>云</a:t>
            </a:r>
            <a:r>
              <a:rPr lang="zh-CN" altLang="en-US" b="1" dirty="0" smtClean="0">
                <a:solidFill>
                  <a:schemeClr val="tx1"/>
                </a:solidFill>
                <a:latin typeface="+mj-ea"/>
                <a:ea typeface="宋体" charset="-122"/>
              </a:rPr>
              <a:t>计算技术介绍</a:t>
            </a:r>
            <a:endParaRPr lang="en-US" altLang="zh-CN" b="1" dirty="0">
              <a:solidFill>
                <a:schemeClr val="tx1"/>
              </a:solidFill>
              <a:latin typeface="+mj-ea"/>
              <a:ea typeface="宋体" charset="-122"/>
            </a:endParaRPr>
          </a:p>
        </p:txBody>
      </p:sp>
      <p:sp>
        <p:nvSpPr>
          <p:cNvPr id="2" name="副标题 1"/>
          <p:cNvSpPr>
            <a:spLocks noGrp="1"/>
          </p:cNvSpPr>
          <p:nvPr>
            <p:ph type="subTitle" sz="quarter" idx="1"/>
          </p:nvPr>
        </p:nvSpPr>
        <p:spPr>
          <a:xfrm>
            <a:off x="457200" y="3352800"/>
            <a:ext cx="6400800" cy="533400"/>
          </a:xfrm>
        </p:spPr>
        <p:txBody>
          <a:bodyPr/>
          <a:lstStyle/>
          <a:p>
            <a:r>
              <a:rPr lang="en-US" altLang="zh-CN" sz="1800" dirty="0" smtClean="0">
                <a:effectLst>
                  <a:outerShdw blurRad="38100" dist="38100" dir="2700000" algn="tl">
                    <a:srgbClr val="000000">
                      <a:alpha val="43137"/>
                    </a:srgbClr>
                  </a:outerShdw>
                </a:effectLst>
              </a:rPr>
              <a:t>----</a:t>
            </a:r>
            <a:r>
              <a:rPr lang="zh-CN" altLang="en-US" sz="1800" dirty="0" smtClean="0">
                <a:effectLst>
                  <a:outerShdw blurRad="38100" dist="38100" dir="2700000" algn="tl">
                    <a:srgbClr val="000000">
                      <a:alpha val="43137"/>
                    </a:srgbClr>
                  </a:outerShdw>
                </a:effectLst>
              </a:rPr>
              <a:t>云计算技术、实现架构以及</a:t>
            </a:r>
            <a:r>
              <a:rPr lang="zh-CN" altLang="en-US" sz="1800" dirty="0">
                <a:effectLst>
                  <a:outerShdw blurRad="38100" dist="38100" dir="2700000" algn="tl">
                    <a:srgbClr val="000000">
                      <a:alpha val="43137"/>
                    </a:srgbClr>
                  </a:outerShdw>
                </a:effectLst>
              </a:rPr>
              <a:t>频谱</a:t>
            </a:r>
            <a:r>
              <a:rPr lang="zh-CN" altLang="en-US" sz="1800" dirty="0" smtClean="0">
                <a:effectLst>
                  <a:outerShdw blurRad="38100" dist="38100" dir="2700000" algn="tl">
                    <a:srgbClr val="000000">
                      <a:alpha val="43137"/>
                    </a:srgbClr>
                  </a:outerShdw>
                </a:effectLst>
              </a:rPr>
              <a:t>数据处理引擎设计</a:t>
            </a:r>
            <a:endParaRPr lang="en-US" altLang="zh-CN" sz="1800" dirty="0">
              <a:effectLst>
                <a:outerShdw blurRad="38100" dist="38100" dir="2700000" algn="tl">
                  <a:srgbClr val="000000">
                    <a:alpha val="43137"/>
                  </a:srgbClr>
                </a:outerShdw>
              </a:effectLst>
            </a:endParaRPr>
          </a:p>
        </p:txBody>
      </p:sp>
      <p:sp>
        <p:nvSpPr>
          <p:cNvPr id="38913" name="Rectangle 7"/>
          <p:cNvSpPr>
            <a:spLocks noGrp="1" noChangeArrowheads="1"/>
          </p:cNvSpPr>
          <p:nvPr>
            <p:ph type="sldNum" sz="quarter" idx="10"/>
          </p:nvPr>
        </p:nvSpPr>
        <p:spPr>
          <a:noFill/>
          <a:ln>
            <a:miter lim="800000"/>
            <a:headEnd/>
            <a:tailEnd/>
          </a:ln>
        </p:spPr>
        <p:txBody>
          <a:bodyPr/>
          <a:lstStyle/>
          <a:p>
            <a:fld id="{9634ECBE-1BA2-4DE4-BE83-D346375A469E}" type="slidenum">
              <a:rPr lang="zh-CN" altLang="en-US" smtClean="0"/>
              <a:pPr/>
              <a:t>1</a:t>
            </a:fld>
            <a:endParaRPr lang="en-US" altLang="zh-CN" smtClean="0"/>
          </a:p>
        </p:txBody>
      </p:sp>
      <p:sp>
        <p:nvSpPr>
          <p:cNvPr id="38915" name="Text Box 6"/>
          <p:cNvSpPr txBox="1">
            <a:spLocks noChangeArrowheads="1"/>
          </p:cNvSpPr>
          <p:nvPr/>
        </p:nvSpPr>
        <p:spPr bwMode="auto">
          <a:xfrm>
            <a:off x="457200" y="4343400"/>
            <a:ext cx="3200400" cy="830997"/>
          </a:xfrm>
          <a:prstGeom prst="rect">
            <a:avLst/>
          </a:prstGeom>
          <a:noFill/>
          <a:ln w="9525">
            <a:noFill/>
            <a:miter lim="800000"/>
            <a:headEnd/>
            <a:tailEnd/>
          </a:ln>
        </p:spPr>
        <p:txBody>
          <a:bodyPr>
            <a:spAutoFit/>
          </a:bodyPr>
          <a:lstStyle/>
          <a:p>
            <a:r>
              <a:rPr lang="zh-CN" altLang="en-US" dirty="0" smtClean="0"/>
              <a:t>杨</a:t>
            </a:r>
            <a:r>
              <a:rPr lang="zh-CN" altLang="en-US" dirty="0"/>
              <a:t>立峰</a:t>
            </a:r>
            <a:endParaRPr lang="en-US" altLang="zh-CN" dirty="0"/>
          </a:p>
          <a:p>
            <a:r>
              <a:rPr lang="en-US" altLang="zh-CN" b="0" dirty="0" smtClean="0"/>
              <a:t>311155@qq.com</a:t>
            </a:r>
            <a:endParaRPr lang="zh-CN" altLang="en-US" b="0" dirty="0"/>
          </a:p>
          <a:p>
            <a:r>
              <a:rPr lang="en-US" altLang="zh-CN" b="0" dirty="0"/>
              <a:t>Mar 2nd, 2012</a:t>
            </a:r>
          </a:p>
        </p:txBody>
      </p:sp>
      <p:sp>
        <p:nvSpPr>
          <p:cNvPr id="38916" name="Rectangle 2"/>
          <p:cNvSpPr txBox="1">
            <a:spLocks noChangeArrowheads="1"/>
          </p:cNvSpPr>
          <p:nvPr/>
        </p:nvSpPr>
        <p:spPr bwMode="auto">
          <a:xfrm>
            <a:off x="1676400" y="3086100"/>
            <a:ext cx="6858000" cy="419100"/>
          </a:xfrm>
          <a:prstGeom prst="rect">
            <a:avLst/>
          </a:prstGeom>
          <a:noFill/>
          <a:ln w="9525">
            <a:noFill/>
            <a:miter lim="800000"/>
            <a:headEnd/>
            <a:tailEnd/>
          </a:ln>
        </p:spPr>
        <p:txBody>
          <a:bodyPr anchor="b"/>
          <a:lstStyle/>
          <a:p>
            <a:pPr algn="r">
              <a:lnSpc>
                <a:spcPct val="95000"/>
              </a:lnSpc>
              <a:buFont typeface="Arial" charset="0"/>
              <a:buNone/>
            </a:pPr>
            <a:endParaRPr lang="en-US" altLang="zh-CN"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smtClean="0">
                <a:effectLst>
                  <a:outerShdw blurRad="38100" dist="38100" dir="2700000" algn="tl">
                    <a:srgbClr val="C0C0C0"/>
                  </a:outerShdw>
                </a:effectLst>
              </a:rPr>
              <a:t>云计算</a:t>
            </a:r>
            <a:r>
              <a:rPr lang="en-US" altLang="zh-CN" smtClean="0">
                <a:effectLst>
                  <a:outerShdw blurRad="38100" dist="38100" dir="2700000" algn="tl">
                    <a:srgbClr val="C0C0C0"/>
                  </a:outerShdw>
                </a:effectLst>
              </a:rPr>
              <a:t>—</a:t>
            </a:r>
            <a:r>
              <a:rPr smtClean="0">
                <a:effectLst>
                  <a:outerShdw blurRad="38100" dist="38100" dir="2700000" algn="tl">
                    <a:srgbClr val="C0C0C0"/>
                  </a:outerShdw>
                </a:effectLst>
              </a:rPr>
              <a:t>架构</a:t>
            </a:r>
          </a:p>
        </p:txBody>
      </p:sp>
      <p:sp>
        <p:nvSpPr>
          <p:cNvPr id="50178" name="内容占位符 5"/>
          <p:cNvSpPr>
            <a:spLocks noGrp="1"/>
          </p:cNvSpPr>
          <p:nvPr>
            <p:ph idx="1"/>
          </p:nvPr>
        </p:nvSpPr>
        <p:spPr/>
        <p:txBody>
          <a:bodyPr/>
          <a:lstStyle/>
          <a:p>
            <a:pPr eaLnBrk="1" hangingPunct="1"/>
            <a:r>
              <a:rPr lang="zh-CN" altLang="en-US" smtClean="0">
                <a:ea typeface="宋体" charset="-122"/>
              </a:rPr>
              <a:t>多个云组件之间通过松耦合的方式通信，如消息队列</a:t>
            </a:r>
            <a:endParaRPr lang="en-US" altLang="zh-CN" smtClean="0">
              <a:ea typeface="宋体" charset="-122"/>
            </a:endParaRPr>
          </a:p>
          <a:p>
            <a:pPr eaLnBrk="1" hangingPunct="1"/>
            <a:r>
              <a:rPr lang="zh-CN" altLang="zh-CN" smtClean="0">
                <a:ea typeface="宋体" charset="-122"/>
              </a:rPr>
              <a:t>将庞大的计算处理程序自动分拆成无数个较小的子程序，再由多部服务器所组成的庞大系统搜寻、计算分析之后将处理结果回传给使用者</a:t>
            </a:r>
            <a:endParaRPr lang="en-US" altLang="zh-CN" smtClean="0">
              <a:ea typeface="宋体" charset="-122"/>
            </a:endParaRPr>
          </a:p>
        </p:txBody>
      </p:sp>
      <p:sp>
        <p:nvSpPr>
          <p:cNvPr id="50179" name="灯片编号占位符 3"/>
          <p:cNvSpPr>
            <a:spLocks noGrp="1"/>
          </p:cNvSpPr>
          <p:nvPr>
            <p:ph type="sldNum" sz="quarter" idx="10"/>
          </p:nvPr>
        </p:nvSpPr>
        <p:spPr>
          <a:noFill/>
          <a:ln>
            <a:miter lim="800000"/>
            <a:headEnd/>
            <a:tailEnd/>
          </a:ln>
        </p:spPr>
        <p:txBody>
          <a:bodyPr/>
          <a:lstStyle/>
          <a:p>
            <a:fld id="{FD8D9AE0-27D9-44E1-BFC2-C45D956E109F}" type="slidenum">
              <a:rPr lang="zh-CN" altLang="en-US" smtClean="0"/>
              <a:pPr/>
              <a:t>10</a:t>
            </a:fld>
            <a:endParaRPr lang="en-US" altLang="zh-CN" smtClean="0"/>
          </a:p>
        </p:txBody>
      </p:sp>
      <p:pic>
        <p:nvPicPr>
          <p:cNvPr id="50180" name="内容占位符 7"/>
          <p:cNvPicPr>
            <a:picLocks noGrp="1" noChangeAspect="1"/>
          </p:cNvPicPr>
          <p:nvPr>
            <p:ph sz="half" idx="4294967295"/>
          </p:nvPr>
        </p:nvPicPr>
        <p:blipFill>
          <a:blip r:embed="rId3"/>
          <a:srcRect/>
          <a:stretch>
            <a:fillRect/>
          </a:stretch>
        </p:blipFill>
        <p:spPr>
          <a:xfrm>
            <a:off x="2514600" y="3375025"/>
            <a:ext cx="4102100" cy="27971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a:spLocks noGrp="1"/>
          </p:cNvSpPr>
          <p:nvPr>
            <p:ph type="sldNum" sz="quarter" idx="10"/>
          </p:nvPr>
        </p:nvSpPr>
        <p:spPr>
          <a:noFill/>
          <a:ln>
            <a:miter lim="800000"/>
            <a:headEnd/>
            <a:tailEnd/>
          </a:ln>
        </p:spPr>
        <p:txBody>
          <a:bodyPr/>
          <a:lstStyle/>
          <a:p>
            <a:fld id="{54B22F50-F334-46DC-A7A1-AF60041F0AD1}" type="slidenum">
              <a:rPr lang="zh-CN" altLang="en-US" smtClean="0">
                <a:solidFill>
                  <a:srgbClr val="B2B2B2"/>
                </a:solidFill>
              </a:rPr>
              <a:pPr/>
              <a:t>11</a:t>
            </a:fld>
            <a:endParaRPr lang="en-US" altLang="zh-CN" smtClean="0">
              <a:solidFill>
                <a:srgbClr val="B2B2B2"/>
              </a:solidFill>
            </a:endParaRPr>
          </a:p>
        </p:txBody>
      </p:sp>
      <p:sp>
        <p:nvSpPr>
          <p:cNvPr id="51202" name="Rectangle 2"/>
          <p:cNvSpPr>
            <a:spLocks noGrp="1" noChangeArrowheads="1"/>
          </p:cNvSpPr>
          <p:nvPr>
            <p:ph type="body" idx="1"/>
          </p:nvPr>
        </p:nvSpPr>
        <p:spPr>
          <a:xfrm>
            <a:off x="533400" y="1219200"/>
            <a:ext cx="7848600" cy="4267200"/>
          </a:xfrm>
        </p:spPr>
        <p:txBody>
          <a:bodyPr/>
          <a:lstStyle/>
          <a:p>
            <a:pPr eaLnBrk="1" hangingPunct="1"/>
            <a:r>
              <a:rPr lang="zh-CN" altLang="en-US" dirty="0" smtClean="0">
                <a:solidFill>
                  <a:srgbClr val="DDDDDD"/>
                </a:solidFill>
                <a:ea typeface="宋体" charset="-122"/>
              </a:rPr>
              <a:t>什么是云计算</a:t>
            </a:r>
            <a:endParaRPr lang="en-US" altLang="zh-CN" dirty="0" smtClean="0">
              <a:solidFill>
                <a:srgbClr val="DDDDDD"/>
              </a:solidFill>
              <a:ea typeface="宋体" charset="-122"/>
            </a:endParaRPr>
          </a:p>
          <a:p>
            <a:pPr eaLnBrk="1" hangingPunct="1"/>
            <a:r>
              <a:rPr lang="zh-CN" altLang="en-US" dirty="0">
                <a:solidFill>
                  <a:schemeClr val="hlink"/>
                </a:solidFill>
                <a:ea typeface="宋体" charset="-122"/>
              </a:rPr>
              <a:t>数据中心</a:t>
            </a:r>
            <a:endParaRPr lang="en-US" altLang="zh-CN" dirty="0">
              <a:solidFill>
                <a:schemeClr val="hlink"/>
              </a:solidFill>
              <a:ea typeface="宋体" charset="-122"/>
            </a:endParaRPr>
          </a:p>
          <a:p>
            <a:pPr eaLnBrk="1" hangingPunct="1"/>
            <a:r>
              <a:rPr lang="en-US" altLang="zh-CN" dirty="0" err="1">
                <a:solidFill>
                  <a:schemeClr val="accent2"/>
                </a:solidFill>
                <a:ea typeface="宋体" charset="-122"/>
              </a:rPr>
              <a:t>Hadoop</a:t>
            </a:r>
            <a:endParaRPr lang="en-US" altLang="zh-CN" dirty="0">
              <a:solidFill>
                <a:schemeClr val="accent2"/>
              </a:solidFill>
              <a:ea typeface="宋体" charset="-122"/>
            </a:endParaRPr>
          </a:p>
          <a:p>
            <a:pPr eaLnBrk="1" hangingPunct="1"/>
            <a:r>
              <a:rPr lang="zh-CN" altLang="en-US" dirty="0">
                <a:solidFill>
                  <a:schemeClr val="accent2"/>
                </a:solidFill>
                <a:ea typeface="宋体" charset="-122"/>
              </a:rPr>
              <a:t>频谱数据处理引擎</a:t>
            </a:r>
            <a:r>
              <a:rPr lang="zh-CN" altLang="en-US" dirty="0" smtClean="0">
                <a:solidFill>
                  <a:schemeClr val="accent2"/>
                </a:solidFill>
                <a:ea typeface="宋体" charset="-122"/>
              </a:rPr>
              <a:t>设计方案</a:t>
            </a:r>
            <a:endParaRPr lang="en-US" altLang="zh-CN" dirty="0" smtClean="0">
              <a:solidFill>
                <a:schemeClr val="accent2"/>
              </a:solidFill>
              <a:ea typeface="宋体" charset="-122"/>
            </a:endParaRPr>
          </a:p>
        </p:txBody>
      </p:sp>
      <p:sp>
        <p:nvSpPr>
          <p:cNvPr id="51203"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数据！数据！</a:t>
            </a:r>
            <a:endParaRPr>
              <a:solidFill>
                <a:schemeClr val="accent4"/>
              </a:solidFill>
              <a:latin typeface="+mj-ea"/>
            </a:endParaRPr>
          </a:p>
        </p:txBody>
      </p:sp>
      <p:sp>
        <p:nvSpPr>
          <p:cNvPr id="54274" name="内容占位符 2"/>
          <p:cNvSpPr>
            <a:spLocks noGrp="1"/>
          </p:cNvSpPr>
          <p:nvPr>
            <p:ph idx="1"/>
          </p:nvPr>
        </p:nvSpPr>
        <p:spPr/>
        <p:txBody>
          <a:bodyPr/>
          <a:lstStyle/>
          <a:p>
            <a:pPr eaLnBrk="1" hangingPunct="1"/>
            <a:r>
              <a:rPr lang="zh-CN" altLang="en-US" smtClean="0">
                <a:ea typeface="宋体" charset="-122"/>
              </a:rPr>
              <a:t>获取</a:t>
            </a:r>
            <a:endParaRPr lang="en-US" altLang="zh-CN" smtClean="0">
              <a:ea typeface="宋体" charset="-122"/>
            </a:endParaRPr>
          </a:p>
          <a:p>
            <a:pPr eaLnBrk="1" hangingPunct="1"/>
            <a:r>
              <a:rPr lang="zh-CN" altLang="en-US" smtClean="0">
                <a:ea typeface="宋体" charset="-122"/>
              </a:rPr>
              <a:t>存储</a:t>
            </a:r>
            <a:endParaRPr lang="en-US" altLang="zh-CN" smtClean="0">
              <a:ea typeface="宋体" charset="-122"/>
            </a:endParaRPr>
          </a:p>
          <a:p>
            <a:pPr eaLnBrk="1" hangingPunct="1"/>
            <a:r>
              <a:rPr lang="zh-CN" altLang="en-US" smtClean="0">
                <a:ea typeface="宋体" charset="-122"/>
              </a:rPr>
              <a:t>检索</a:t>
            </a:r>
            <a:endParaRPr lang="en-US" altLang="zh-CN" smtClean="0">
              <a:ea typeface="宋体" charset="-122"/>
            </a:endParaRPr>
          </a:p>
          <a:p>
            <a:pPr eaLnBrk="1" hangingPunct="1"/>
            <a:r>
              <a:rPr lang="zh-CN" altLang="en-US" smtClean="0">
                <a:ea typeface="宋体" charset="-122"/>
              </a:rPr>
              <a:t>分析</a:t>
            </a:r>
            <a:endParaRPr lang="en-US" altLang="zh-CN" smtClean="0">
              <a:ea typeface="宋体" charset="-122"/>
            </a:endParaRPr>
          </a:p>
          <a:p>
            <a:pPr lvl="1" eaLnBrk="1" hangingPunct="1">
              <a:buFont typeface="Arial" charset="0"/>
              <a:buChar char="–"/>
            </a:pPr>
            <a:endParaRPr lang="en-US" altLang="zh-CN" smtClean="0">
              <a:ea typeface="宋体" charset="-122"/>
            </a:endParaRPr>
          </a:p>
          <a:p>
            <a:pPr lvl="1" eaLnBrk="1" hangingPunct="1">
              <a:buFont typeface="Arial" charset="0"/>
              <a:buChar char="–"/>
            </a:pPr>
            <a:r>
              <a:rPr lang="zh-CN" altLang="en-US" smtClean="0">
                <a:ea typeface="宋体" charset="-122"/>
              </a:rPr>
              <a:t>每月产生</a:t>
            </a:r>
            <a:r>
              <a:rPr lang="en-US" altLang="zh-CN" smtClean="0">
                <a:ea typeface="宋体" charset="-122"/>
              </a:rPr>
              <a:t>1G</a:t>
            </a:r>
            <a:r>
              <a:rPr lang="zh-CN" altLang="en-US" smtClean="0">
                <a:ea typeface="宋体" charset="-122"/>
              </a:rPr>
              <a:t>左右个人数据</a:t>
            </a:r>
            <a:endParaRPr lang="en-US" altLang="zh-CN" smtClean="0">
              <a:ea typeface="宋体" charset="-122"/>
            </a:endParaRPr>
          </a:p>
          <a:p>
            <a:pPr lvl="1" eaLnBrk="1" hangingPunct="1">
              <a:buFont typeface="Arial" charset="0"/>
              <a:buChar char="–"/>
            </a:pPr>
            <a:r>
              <a:rPr lang="zh-CN" altLang="en-US" smtClean="0">
                <a:ea typeface="宋体" charset="-122"/>
              </a:rPr>
              <a:t>机器产生的数据比人产生的更多</a:t>
            </a:r>
            <a:endParaRPr lang="en-US" altLang="zh-CN" smtClean="0">
              <a:ea typeface="宋体" charset="-122"/>
            </a:endParaRPr>
          </a:p>
          <a:p>
            <a:pPr lvl="1" eaLnBrk="1" hangingPunct="1">
              <a:buFont typeface="Arial" charset="0"/>
              <a:buChar char="–"/>
            </a:pPr>
            <a:r>
              <a:rPr lang="zh-CN" altLang="en-US" smtClean="0">
                <a:ea typeface="宋体" charset="-122"/>
              </a:rPr>
              <a:t>纽约证交所每天</a:t>
            </a:r>
            <a:r>
              <a:rPr lang="en-US" altLang="zh-CN" smtClean="0">
                <a:ea typeface="宋体" charset="-122"/>
              </a:rPr>
              <a:t>1TB</a:t>
            </a:r>
          </a:p>
          <a:p>
            <a:pPr lvl="1" eaLnBrk="1" hangingPunct="1">
              <a:buFont typeface="Arial" charset="0"/>
              <a:buChar char="–"/>
            </a:pPr>
            <a:r>
              <a:rPr lang="en-US" altLang="zh-CN" smtClean="0">
                <a:ea typeface="宋体" charset="-122"/>
              </a:rPr>
              <a:t>Facebook100</a:t>
            </a:r>
            <a:r>
              <a:rPr lang="zh-CN" altLang="en-US" smtClean="0">
                <a:ea typeface="宋体" charset="-122"/>
              </a:rPr>
              <a:t>亿照片，</a:t>
            </a:r>
            <a:r>
              <a:rPr lang="en-US" altLang="zh-CN" smtClean="0">
                <a:ea typeface="宋体" charset="-122"/>
              </a:rPr>
              <a:t>1PB</a:t>
            </a:r>
          </a:p>
          <a:p>
            <a:pPr lvl="1" eaLnBrk="1" hangingPunct="1">
              <a:buFont typeface="Arial" charset="0"/>
              <a:buChar char="–"/>
            </a:pPr>
            <a:r>
              <a:rPr lang="zh-CN" altLang="en-US" smtClean="0">
                <a:ea typeface="宋体" charset="-122"/>
              </a:rPr>
              <a:t>大强子对撞机每年产生</a:t>
            </a:r>
            <a:r>
              <a:rPr lang="en-US" altLang="zh-CN" smtClean="0">
                <a:ea typeface="宋体" charset="-122"/>
              </a:rPr>
              <a:t>15PB</a:t>
            </a:r>
            <a:endParaRPr lang="zh-CN" altLang="en-US" smtClean="0">
              <a:ea typeface="宋体" charset="-122"/>
            </a:endParaRPr>
          </a:p>
        </p:txBody>
      </p:sp>
      <p:sp>
        <p:nvSpPr>
          <p:cNvPr id="54275" name="灯片编号占位符 3"/>
          <p:cNvSpPr>
            <a:spLocks noGrp="1"/>
          </p:cNvSpPr>
          <p:nvPr>
            <p:ph type="sldNum" sz="quarter" idx="10"/>
          </p:nvPr>
        </p:nvSpPr>
        <p:spPr>
          <a:noFill/>
          <a:ln>
            <a:miter lim="800000"/>
            <a:headEnd/>
            <a:tailEnd/>
          </a:ln>
        </p:spPr>
        <p:txBody>
          <a:bodyPr/>
          <a:lstStyle/>
          <a:p>
            <a:fld id="{05DD6EFB-5FAC-4A76-8B52-368B56AE33F8}" type="slidenum">
              <a:rPr lang="zh-CN" altLang="en-US" smtClean="0"/>
              <a:pPr/>
              <a:t>12</a:t>
            </a:fld>
            <a:endParaRPr lang="en-US" altLang="zh-CN" smtClean="0"/>
          </a:p>
        </p:txBody>
      </p:sp>
      <p:pic>
        <p:nvPicPr>
          <p:cNvPr id="54276" name="Picture 2"/>
          <p:cNvPicPr>
            <a:picLocks noChangeAspect="1" noChangeArrowheads="1"/>
          </p:cNvPicPr>
          <p:nvPr/>
        </p:nvPicPr>
        <p:blipFill>
          <a:blip r:embed="rId3"/>
          <a:srcRect/>
          <a:stretch>
            <a:fillRect/>
          </a:stretch>
        </p:blipFill>
        <p:spPr bwMode="auto">
          <a:xfrm>
            <a:off x="5334000" y="1524000"/>
            <a:ext cx="3076575"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6"/>
          <p:cNvSpPr txBox="1">
            <a:spLocks noChangeArrowheads="1"/>
          </p:cNvSpPr>
          <p:nvPr/>
        </p:nvSpPr>
        <p:spPr bwMode="auto">
          <a:xfrm>
            <a:off x="685800" y="304800"/>
            <a:ext cx="7010400" cy="461963"/>
          </a:xfrm>
          <a:prstGeom prst="rect">
            <a:avLst/>
          </a:prstGeom>
          <a:noFill/>
          <a:ln w="9525">
            <a:noFill/>
            <a:miter lim="800000"/>
            <a:headEnd/>
            <a:tailEnd/>
          </a:ln>
        </p:spPr>
        <p:txBody>
          <a:bodyPr>
            <a:spAutoFit/>
          </a:bodyPr>
          <a:lstStyle/>
          <a:p>
            <a:pPr algn="ctr">
              <a:spcBef>
                <a:spcPct val="50000"/>
              </a:spcBef>
            </a:pPr>
            <a:r>
              <a:rPr lang="zh-CN" altLang="en-US" sz="2400">
                <a:solidFill>
                  <a:srgbClr val="FFFFFF"/>
                </a:solidFill>
                <a:latin typeface="黑体" pitchFamily="2" charset="-122"/>
                <a:ea typeface="黑体" pitchFamily="2" charset="-122"/>
              </a:rPr>
              <a:t>第四部分、监测站网格化的云计算架构方案设计</a:t>
            </a:r>
          </a:p>
        </p:txBody>
      </p:sp>
      <p:pic>
        <p:nvPicPr>
          <p:cNvPr id="40963" name="Picture 2"/>
          <p:cNvPicPr>
            <a:picLocks noChangeAspect="1" noChangeArrowheads="1"/>
          </p:cNvPicPr>
          <p:nvPr/>
        </p:nvPicPr>
        <p:blipFill>
          <a:blip r:embed="rId3"/>
          <a:srcRect/>
          <a:stretch>
            <a:fillRect/>
          </a:stretch>
        </p:blipFill>
        <p:spPr bwMode="auto">
          <a:xfrm>
            <a:off x="179388" y="2357438"/>
            <a:ext cx="2447925" cy="1277937"/>
          </a:xfrm>
          <a:prstGeom prst="rect">
            <a:avLst/>
          </a:prstGeom>
          <a:noFill/>
          <a:ln w="9525">
            <a:noFill/>
            <a:miter lim="800000"/>
            <a:headEnd/>
            <a:tailEnd/>
          </a:ln>
        </p:spPr>
      </p:pic>
      <p:pic>
        <p:nvPicPr>
          <p:cNvPr id="40964" name="Picture 3"/>
          <p:cNvPicPr>
            <a:picLocks noChangeAspect="1" noChangeArrowheads="1"/>
          </p:cNvPicPr>
          <p:nvPr/>
        </p:nvPicPr>
        <p:blipFill>
          <a:blip r:embed="rId4"/>
          <a:srcRect/>
          <a:stretch>
            <a:fillRect/>
          </a:stretch>
        </p:blipFill>
        <p:spPr bwMode="auto">
          <a:xfrm>
            <a:off x="3352800" y="1546225"/>
            <a:ext cx="1231900" cy="2752725"/>
          </a:xfrm>
          <a:prstGeom prst="rect">
            <a:avLst/>
          </a:prstGeom>
          <a:noFill/>
          <a:ln w="9525">
            <a:noFill/>
            <a:miter lim="800000"/>
            <a:headEnd/>
            <a:tailEnd/>
          </a:ln>
        </p:spPr>
      </p:pic>
      <p:pic>
        <p:nvPicPr>
          <p:cNvPr id="40965" name="Picture 4"/>
          <p:cNvPicPr>
            <a:picLocks noChangeAspect="1" noChangeArrowheads="1"/>
          </p:cNvPicPr>
          <p:nvPr/>
        </p:nvPicPr>
        <p:blipFill>
          <a:blip r:embed="rId5"/>
          <a:srcRect/>
          <a:stretch>
            <a:fillRect/>
          </a:stretch>
        </p:blipFill>
        <p:spPr bwMode="auto">
          <a:xfrm>
            <a:off x="5289550" y="1524000"/>
            <a:ext cx="3675063" cy="2425700"/>
          </a:xfrm>
          <a:prstGeom prst="rect">
            <a:avLst/>
          </a:prstGeom>
          <a:noFill/>
          <a:ln w="9525">
            <a:noFill/>
            <a:miter lim="800000"/>
            <a:headEnd/>
            <a:tailEnd/>
          </a:ln>
        </p:spPr>
      </p:pic>
      <p:pic>
        <p:nvPicPr>
          <p:cNvPr id="40966" name="Picture 6"/>
          <p:cNvPicPr>
            <a:picLocks noChangeAspect="1" noChangeArrowheads="1"/>
          </p:cNvPicPr>
          <p:nvPr/>
        </p:nvPicPr>
        <p:blipFill>
          <a:blip r:embed="rId6"/>
          <a:srcRect/>
          <a:stretch>
            <a:fillRect/>
          </a:stretch>
        </p:blipFill>
        <p:spPr bwMode="auto">
          <a:xfrm>
            <a:off x="2555875" y="2581275"/>
            <a:ext cx="904875" cy="863600"/>
          </a:xfrm>
          <a:prstGeom prst="rect">
            <a:avLst/>
          </a:prstGeom>
          <a:noFill/>
          <a:ln w="9525">
            <a:noFill/>
            <a:miter lim="800000"/>
            <a:headEnd/>
            <a:tailEnd/>
          </a:ln>
        </p:spPr>
      </p:pic>
      <p:pic>
        <p:nvPicPr>
          <p:cNvPr id="40967" name="Picture 6"/>
          <p:cNvPicPr>
            <a:picLocks noChangeAspect="1" noChangeArrowheads="1"/>
          </p:cNvPicPr>
          <p:nvPr/>
        </p:nvPicPr>
        <p:blipFill>
          <a:blip r:embed="rId6"/>
          <a:srcRect/>
          <a:stretch>
            <a:fillRect/>
          </a:stretch>
        </p:blipFill>
        <p:spPr bwMode="auto">
          <a:xfrm>
            <a:off x="4384675" y="2581275"/>
            <a:ext cx="904875" cy="854075"/>
          </a:xfrm>
          <a:prstGeom prst="rect">
            <a:avLst/>
          </a:prstGeom>
          <a:noFill/>
          <a:ln w="9525">
            <a:noFill/>
            <a:miter lim="800000"/>
            <a:headEnd/>
            <a:tailEnd/>
          </a:ln>
        </p:spPr>
      </p:pic>
      <p:sp>
        <p:nvSpPr>
          <p:cNvPr id="11" name="TextBox 10"/>
          <p:cNvSpPr txBox="1"/>
          <p:nvPr/>
        </p:nvSpPr>
        <p:spPr>
          <a:xfrm>
            <a:off x="6370638" y="4298950"/>
            <a:ext cx="649287" cy="369888"/>
          </a:xfrm>
          <a:prstGeom prst="rect">
            <a:avLst/>
          </a:prstGeom>
          <a:noFill/>
        </p:spPr>
        <p:txBody>
          <a:bodyPr wrap="none">
            <a:spAutoFit/>
          </a:bodyPr>
          <a:lstStyle/>
          <a:p>
            <a:pPr algn="ctr">
              <a:defRPr/>
            </a:pPr>
            <a:r>
              <a:rPr lang="zh-CN" altLang="en-US" dirty="0">
                <a:solidFill>
                  <a:srgbClr val="5D5D63"/>
                </a:solidFill>
                <a:effectLst>
                  <a:outerShdw blurRad="38100" dist="38100" dir="2700000" algn="tl">
                    <a:srgbClr val="000000">
                      <a:alpha val="43137"/>
                    </a:srgbClr>
                  </a:outerShdw>
                </a:effectLst>
                <a:latin typeface="黑体" pitchFamily="2" charset="-122"/>
                <a:ea typeface="黑体" pitchFamily="2" charset="-122"/>
              </a:rPr>
              <a:t>集群</a:t>
            </a:r>
          </a:p>
        </p:txBody>
      </p:sp>
      <p:sp>
        <p:nvSpPr>
          <p:cNvPr id="12" name="标题 1"/>
          <p:cNvSpPr txBox="1">
            <a:spLocks/>
          </p:cNvSpPr>
          <p:nvPr/>
        </p:nvSpPr>
        <p:spPr>
          <a:xfrm>
            <a:off x="457200" y="76200"/>
            <a:ext cx="8229600" cy="11430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3600" dirty="0" smtClean="0">
                <a:solidFill>
                  <a:srgbClr val="5D5D63"/>
                </a:solidFill>
                <a:effectLst>
                  <a:outerShdw blurRad="38100" dist="38100" dir="2700000" algn="tl">
                    <a:srgbClr val="000000">
                      <a:alpha val="43137"/>
                    </a:srgbClr>
                  </a:outerShdw>
                </a:effectLst>
                <a:latin typeface="黑体" pitchFamily="2" charset="-122"/>
                <a:ea typeface="黑体" pitchFamily="2" charset="-122"/>
              </a:rPr>
              <a:t>数据中心</a:t>
            </a:r>
          </a:p>
        </p:txBody>
      </p:sp>
      <p:sp>
        <p:nvSpPr>
          <p:cNvPr id="2" name="矩形 1"/>
          <p:cNvSpPr/>
          <p:nvPr/>
        </p:nvSpPr>
        <p:spPr>
          <a:xfrm>
            <a:off x="838200" y="4027488"/>
            <a:ext cx="1143000" cy="1077912"/>
          </a:xfrm>
          <a:prstGeom prst="rect">
            <a:avLst/>
          </a:prstGeom>
        </p:spPr>
        <p:txBody>
          <a:bodyPr>
            <a:spAutoFit/>
          </a:bodyPr>
          <a:lstStyle/>
          <a:p>
            <a:pPr>
              <a:defRPr/>
            </a:pPr>
            <a:r>
              <a:rPr lang="zh-CN" altLang="en-US" dirty="0">
                <a:solidFill>
                  <a:srgbClr val="5D5D63"/>
                </a:solidFill>
                <a:effectLst>
                  <a:outerShdw blurRad="38100" dist="38100" dir="2700000" algn="tl">
                    <a:srgbClr val="000000">
                      <a:alpha val="43137"/>
                    </a:srgbClr>
                  </a:outerShdw>
                </a:effectLst>
                <a:latin typeface="黑体" pitchFamily="2" charset="-122"/>
                <a:ea typeface="黑体" pitchFamily="2" charset="-122"/>
              </a:rPr>
              <a:t>服务器</a:t>
            </a:r>
            <a:endParaRPr lang="en-US" altLang="zh-CN" b="0" dirty="0">
              <a:solidFill>
                <a:srgbClr val="5D5D63"/>
              </a:solidFill>
              <a:ea typeface="+mn-ea"/>
            </a:endParaRPr>
          </a:p>
          <a:p>
            <a:pPr>
              <a:defRPr/>
            </a:pPr>
            <a:r>
              <a:rPr lang="en-US" altLang="zh-CN" b="0" dirty="0">
                <a:solidFill>
                  <a:srgbClr val="5D5D63"/>
                </a:solidFill>
                <a:ea typeface="+mn-ea"/>
              </a:rPr>
              <a:t>• CPUs</a:t>
            </a:r>
          </a:p>
          <a:p>
            <a:pPr>
              <a:defRPr/>
            </a:pPr>
            <a:r>
              <a:rPr lang="en-US" altLang="zh-CN" b="0" dirty="0">
                <a:solidFill>
                  <a:srgbClr val="5D5D63"/>
                </a:solidFill>
                <a:ea typeface="+mn-ea"/>
              </a:rPr>
              <a:t>• DRAM</a:t>
            </a:r>
          </a:p>
          <a:p>
            <a:pPr>
              <a:defRPr/>
            </a:pPr>
            <a:r>
              <a:rPr lang="en-US" altLang="zh-CN" b="0" dirty="0">
                <a:solidFill>
                  <a:srgbClr val="5D5D63"/>
                </a:solidFill>
                <a:ea typeface="+mn-ea"/>
              </a:rPr>
              <a:t>• Disks</a:t>
            </a:r>
            <a:endParaRPr lang="zh-CN" altLang="en-US" dirty="0">
              <a:solidFill>
                <a:srgbClr val="5D5D63"/>
              </a:solidFill>
              <a:ea typeface="+mn-ea"/>
            </a:endParaRPr>
          </a:p>
        </p:txBody>
      </p:sp>
      <p:sp>
        <p:nvSpPr>
          <p:cNvPr id="3" name="矩形 2"/>
          <p:cNvSpPr/>
          <p:nvPr/>
        </p:nvSpPr>
        <p:spPr>
          <a:xfrm>
            <a:off x="3517900" y="4267200"/>
            <a:ext cx="1739900" cy="830263"/>
          </a:xfrm>
          <a:prstGeom prst="rect">
            <a:avLst/>
          </a:prstGeom>
        </p:spPr>
        <p:txBody>
          <a:bodyPr>
            <a:spAutoFit/>
          </a:bodyPr>
          <a:lstStyle/>
          <a:p>
            <a:pPr>
              <a:defRPr/>
            </a:pPr>
            <a:r>
              <a:rPr lang="zh-CN" altLang="en-US" dirty="0">
                <a:solidFill>
                  <a:srgbClr val="5D5D63"/>
                </a:solidFill>
                <a:effectLst>
                  <a:outerShdw blurRad="38100" dist="38100" dir="2700000" algn="tl">
                    <a:srgbClr val="000000">
                      <a:alpha val="43137"/>
                    </a:srgbClr>
                  </a:outerShdw>
                </a:effectLst>
                <a:latin typeface="黑体" pitchFamily="2" charset="-122"/>
                <a:ea typeface="黑体" pitchFamily="2" charset="-122"/>
              </a:rPr>
              <a:t>机架</a:t>
            </a:r>
            <a:endParaRPr lang="en-US" altLang="zh-CN" b="0" dirty="0">
              <a:solidFill>
                <a:srgbClr val="5D5D63"/>
              </a:solidFill>
              <a:ea typeface="+mn-ea"/>
            </a:endParaRPr>
          </a:p>
          <a:p>
            <a:pPr>
              <a:defRPr/>
            </a:pPr>
            <a:r>
              <a:rPr lang="en-US" altLang="zh-CN" b="0" dirty="0">
                <a:solidFill>
                  <a:srgbClr val="5D5D63"/>
                </a:solidFill>
                <a:ea typeface="+mn-ea"/>
              </a:rPr>
              <a:t>• 40-80 servers</a:t>
            </a:r>
          </a:p>
          <a:p>
            <a:pPr>
              <a:defRPr/>
            </a:pPr>
            <a:r>
              <a:rPr lang="en-US" altLang="zh-CN" b="0" dirty="0">
                <a:solidFill>
                  <a:srgbClr val="5D5D63"/>
                </a:solidFill>
                <a:ea typeface="+mn-ea"/>
              </a:rPr>
              <a:t>• Ethernet switch</a:t>
            </a:r>
            <a:endParaRPr lang="zh-CN" altLang="en-US" dirty="0">
              <a:solidFill>
                <a:srgbClr val="5D5D63"/>
              </a:solidFill>
              <a:ea typeface="+mn-ea"/>
            </a:endParaRPr>
          </a:p>
        </p:txBody>
      </p:sp>
      <p:sp>
        <p:nvSpPr>
          <p:cNvPr id="13"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13</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0-#ppt_w/2"/>
                                          </p:val>
                                        </p:tav>
                                        <p:tav tm="100000">
                                          <p:val>
                                            <p:strVal val="#ppt_x"/>
                                          </p:val>
                                        </p:tav>
                                      </p:tavLst>
                                    </p:anim>
                                    <p:anim calcmode="lin" valueType="num">
                                      <p:cBhvr additive="base">
                                        <p:cTn id="8" dur="500" fill="hold"/>
                                        <p:tgtEl>
                                          <p:spTgt spid="409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0966"/>
                                        </p:tgtEl>
                                        <p:attrNameLst>
                                          <p:attrName>style.visibility</p:attrName>
                                        </p:attrNameLst>
                                      </p:cBhvr>
                                      <p:to>
                                        <p:strVal val="visible"/>
                                      </p:to>
                                    </p:set>
                                    <p:animEffect transition="in" filter="wipe(left)">
                                      <p:cBhvr>
                                        <p:cTn id="18" dur="500"/>
                                        <p:tgtEl>
                                          <p:spTgt spid="40966"/>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0964"/>
                                        </p:tgtEl>
                                        <p:attrNameLst>
                                          <p:attrName>style.visibility</p:attrName>
                                        </p:attrNameLst>
                                      </p:cBhvr>
                                      <p:to>
                                        <p:strVal val="visible"/>
                                      </p:to>
                                    </p:set>
                                    <p:anim calcmode="lin" valueType="num">
                                      <p:cBhvr additive="base">
                                        <p:cTn id="22" dur="500" fill="hold"/>
                                        <p:tgtEl>
                                          <p:spTgt spid="40964"/>
                                        </p:tgtEl>
                                        <p:attrNameLst>
                                          <p:attrName>ppt_x</p:attrName>
                                        </p:attrNameLst>
                                      </p:cBhvr>
                                      <p:tavLst>
                                        <p:tav tm="0">
                                          <p:val>
                                            <p:strVal val="0-#ppt_w/2"/>
                                          </p:val>
                                        </p:tav>
                                        <p:tav tm="100000">
                                          <p:val>
                                            <p:strVal val="#ppt_x"/>
                                          </p:val>
                                        </p:tav>
                                      </p:tavLst>
                                    </p:anim>
                                    <p:anim calcmode="lin" valueType="num">
                                      <p:cBhvr additive="base">
                                        <p:cTn id="23" dur="500" fill="hold"/>
                                        <p:tgtEl>
                                          <p:spTgt spid="4096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40967"/>
                                        </p:tgtEl>
                                        <p:attrNameLst>
                                          <p:attrName>style.visibility</p:attrName>
                                        </p:attrNameLst>
                                      </p:cBhvr>
                                      <p:to>
                                        <p:strVal val="visible"/>
                                      </p:to>
                                    </p:set>
                                    <p:animEffect transition="in" filter="wipe(left)">
                                      <p:cBhvr>
                                        <p:cTn id="33" dur="500"/>
                                        <p:tgtEl>
                                          <p:spTgt spid="40967"/>
                                        </p:tgtEl>
                                      </p:cBhvr>
                                    </p:animEffect>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40965"/>
                                        </p:tgtEl>
                                        <p:attrNameLst>
                                          <p:attrName>style.visibility</p:attrName>
                                        </p:attrNameLst>
                                      </p:cBhvr>
                                      <p:to>
                                        <p:strVal val="visible"/>
                                      </p:to>
                                    </p:set>
                                    <p:anim calcmode="lin" valueType="num">
                                      <p:cBhvr additive="base">
                                        <p:cTn id="37" dur="500" fill="hold"/>
                                        <p:tgtEl>
                                          <p:spTgt spid="40965"/>
                                        </p:tgtEl>
                                        <p:attrNameLst>
                                          <p:attrName>ppt_x</p:attrName>
                                        </p:attrNameLst>
                                      </p:cBhvr>
                                      <p:tavLst>
                                        <p:tav tm="0">
                                          <p:val>
                                            <p:strVal val="0-#ppt_w/2"/>
                                          </p:val>
                                        </p:tav>
                                        <p:tav tm="100000">
                                          <p:val>
                                            <p:strVal val="#ppt_x"/>
                                          </p:val>
                                        </p:tav>
                                      </p:tavLst>
                                    </p:anim>
                                    <p:anim calcmode="lin" valueType="num">
                                      <p:cBhvr additive="base">
                                        <p:cTn id="38" dur="500" fill="hold"/>
                                        <p:tgtEl>
                                          <p:spTgt spid="4096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1524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600" dirty="0" smtClean="0">
                <a:solidFill>
                  <a:srgbClr val="000000"/>
                </a:solidFill>
                <a:effectLst>
                  <a:outerShdw blurRad="38100" dist="38100" dir="2700000" algn="tl">
                    <a:srgbClr val="C0C0C0"/>
                  </a:outerShdw>
                </a:effectLst>
                <a:latin typeface="黑体" pitchFamily="2" charset="-122"/>
                <a:ea typeface="黑体" pitchFamily="2" charset="-122"/>
              </a:rPr>
              <a:t>存储体系</a:t>
            </a:r>
          </a:p>
        </p:txBody>
      </p:sp>
      <p:grpSp>
        <p:nvGrpSpPr>
          <p:cNvPr id="21" name="组合 20"/>
          <p:cNvGrpSpPr>
            <a:grpSpLocks/>
          </p:cNvGrpSpPr>
          <p:nvPr/>
        </p:nvGrpSpPr>
        <p:grpSpPr bwMode="auto">
          <a:xfrm>
            <a:off x="304800" y="1219200"/>
            <a:ext cx="8382000" cy="1639888"/>
            <a:chOff x="304912" y="1600248"/>
            <a:chExt cx="8382213" cy="1640542"/>
          </a:xfrm>
        </p:grpSpPr>
        <p:pic>
          <p:nvPicPr>
            <p:cNvPr id="58378" name="图片 2"/>
            <p:cNvPicPr>
              <a:picLocks noChangeAspect="1"/>
            </p:cNvPicPr>
            <p:nvPr/>
          </p:nvPicPr>
          <p:blipFill>
            <a:blip r:embed="rId3"/>
            <a:srcRect/>
            <a:stretch>
              <a:fillRect/>
            </a:stretch>
          </p:blipFill>
          <p:spPr bwMode="auto">
            <a:xfrm>
              <a:off x="304912" y="1600248"/>
              <a:ext cx="5333980" cy="1640542"/>
            </a:xfrm>
            <a:prstGeom prst="rect">
              <a:avLst/>
            </a:prstGeom>
            <a:noFill/>
            <a:ln w="9525">
              <a:noFill/>
              <a:miter lim="800000"/>
              <a:headEnd/>
              <a:tailEnd/>
            </a:ln>
          </p:spPr>
        </p:pic>
        <p:sp>
          <p:nvSpPr>
            <p:cNvPr id="58379" name="TextBox 19"/>
            <p:cNvSpPr txBox="1">
              <a:spLocks noChangeArrowheads="1"/>
            </p:cNvSpPr>
            <p:nvPr/>
          </p:nvSpPr>
          <p:spPr bwMode="auto">
            <a:xfrm>
              <a:off x="5703540" y="1972284"/>
              <a:ext cx="2983585" cy="831328"/>
            </a:xfrm>
            <a:prstGeom prst="rect">
              <a:avLst/>
            </a:prstGeom>
            <a:noFill/>
            <a:ln w="9525">
              <a:noFill/>
              <a:miter lim="800000"/>
              <a:headEnd/>
              <a:tailEnd/>
            </a:ln>
          </p:spPr>
          <p:txBody>
            <a:bodyPr wrap="none">
              <a:spAutoFit/>
            </a:bodyPr>
            <a:lstStyle/>
            <a:p>
              <a:r>
                <a:rPr lang="zh-CN" altLang="en-US">
                  <a:solidFill>
                    <a:srgbClr val="5D5D63"/>
                  </a:solidFill>
                </a:rPr>
                <a:t>单一服务器</a:t>
              </a:r>
              <a:endParaRPr lang="en-US" altLang="zh-CN">
                <a:solidFill>
                  <a:srgbClr val="5D5D63"/>
                </a:solidFill>
              </a:endParaRPr>
            </a:p>
            <a:p>
              <a:r>
                <a:rPr lang="zh-CN" altLang="en-US">
                  <a:solidFill>
                    <a:srgbClr val="5D5D63"/>
                  </a:solidFill>
                </a:rPr>
                <a:t>内存：</a:t>
              </a:r>
              <a:r>
                <a:rPr lang="en-US" altLang="zh-CN">
                  <a:solidFill>
                    <a:srgbClr val="5D5D63"/>
                  </a:solidFill>
                </a:rPr>
                <a:t>16GB</a:t>
              </a:r>
              <a:r>
                <a:rPr lang="zh-CN" altLang="en-US">
                  <a:solidFill>
                    <a:srgbClr val="5D5D63"/>
                  </a:solidFill>
                </a:rPr>
                <a:t>，</a:t>
              </a:r>
              <a:r>
                <a:rPr lang="en-US" altLang="zh-CN">
                  <a:solidFill>
                    <a:srgbClr val="5D5D63"/>
                  </a:solidFill>
                </a:rPr>
                <a:t>100ns</a:t>
              </a:r>
              <a:r>
                <a:rPr lang="zh-CN" altLang="en-US">
                  <a:solidFill>
                    <a:srgbClr val="5D5D63"/>
                  </a:solidFill>
                </a:rPr>
                <a:t>，</a:t>
              </a:r>
              <a:r>
                <a:rPr lang="en-US" altLang="zh-CN">
                  <a:solidFill>
                    <a:srgbClr val="5D5D63"/>
                  </a:solidFill>
                </a:rPr>
                <a:t>20G/S</a:t>
              </a:r>
            </a:p>
            <a:p>
              <a:r>
                <a:rPr lang="zh-CN" altLang="en-US">
                  <a:solidFill>
                    <a:srgbClr val="5D5D63"/>
                  </a:solidFill>
                </a:rPr>
                <a:t>磁盘：</a:t>
              </a:r>
              <a:r>
                <a:rPr lang="en-US" altLang="zh-CN">
                  <a:solidFill>
                    <a:srgbClr val="5D5D63"/>
                  </a:solidFill>
                </a:rPr>
                <a:t>2TB</a:t>
              </a:r>
              <a:r>
                <a:rPr lang="zh-CN" altLang="en-US">
                  <a:solidFill>
                    <a:srgbClr val="5D5D63"/>
                  </a:solidFill>
                </a:rPr>
                <a:t>，</a:t>
              </a:r>
              <a:r>
                <a:rPr lang="en-US" altLang="zh-CN">
                  <a:solidFill>
                    <a:srgbClr val="5D5D63"/>
                  </a:solidFill>
                </a:rPr>
                <a:t>10ms</a:t>
              </a:r>
              <a:r>
                <a:rPr lang="zh-CN" altLang="en-US">
                  <a:solidFill>
                    <a:srgbClr val="5D5D63"/>
                  </a:solidFill>
                </a:rPr>
                <a:t>，</a:t>
              </a:r>
              <a:r>
                <a:rPr lang="en-US" altLang="zh-CN">
                  <a:solidFill>
                    <a:srgbClr val="5D5D63"/>
                  </a:solidFill>
                </a:rPr>
                <a:t>200MB/S</a:t>
              </a:r>
              <a:endParaRPr lang="zh-CN" altLang="en-US">
                <a:solidFill>
                  <a:srgbClr val="5D5D63"/>
                </a:solidFill>
              </a:endParaRPr>
            </a:p>
          </p:txBody>
        </p:sp>
      </p:grpSp>
      <p:grpSp>
        <p:nvGrpSpPr>
          <p:cNvPr id="24" name="组合 23"/>
          <p:cNvGrpSpPr>
            <a:grpSpLocks/>
          </p:cNvGrpSpPr>
          <p:nvPr/>
        </p:nvGrpSpPr>
        <p:grpSpPr bwMode="auto">
          <a:xfrm>
            <a:off x="152400" y="2895600"/>
            <a:ext cx="8763000" cy="1797050"/>
            <a:chOff x="152396" y="3276604"/>
            <a:chExt cx="8762374" cy="1797432"/>
          </a:xfrm>
        </p:grpSpPr>
        <p:pic>
          <p:nvPicPr>
            <p:cNvPr id="58376" name="图片 12"/>
            <p:cNvPicPr>
              <a:picLocks noChangeAspect="1"/>
            </p:cNvPicPr>
            <p:nvPr/>
          </p:nvPicPr>
          <p:blipFill>
            <a:blip r:embed="rId4"/>
            <a:srcRect/>
            <a:stretch>
              <a:fillRect/>
            </a:stretch>
          </p:blipFill>
          <p:spPr bwMode="auto">
            <a:xfrm>
              <a:off x="152396" y="3276604"/>
              <a:ext cx="5486376" cy="1797432"/>
            </a:xfrm>
            <a:prstGeom prst="rect">
              <a:avLst/>
            </a:prstGeom>
            <a:noFill/>
            <a:ln w="9525">
              <a:noFill/>
              <a:miter lim="800000"/>
              <a:headEnd/>
              <a:tailEnd/>
            </a:ln>
          </p:spPr>
        </p:pic>
        <p:sp>
          <p:nvSpPr>
            <p:cNvPr id="58377" name="TextBox 21"/>
            <p:cNvSpPr txBox="1">
              <a:spLocks noChangeArrowheads="1"/>
            </p:cNvSpPr>
            <p:nvPr/>
          </p:nvSpPr>
          <p:spPr bwMode="auto">
            <a:xfrm>
              <a:off x="5714970" y="3801036"/>
              <a:ext cx="3199800" cy="831174"/>
            </a:xfrm>
            <a:prstGeom prst="rect">
              <a:avLst/>
            </a:prstGeom>
            <a:noFill/>
            <a:ln w="9525">
              <a:noFill/>
              <a:miter lim="800000"/>
              <a:headEnd/>
              <a:tailEnd/>
            </a:ln>
          </p:spPr>
          <p:txBody>
            <a:bodyPr wrap="none">
              <a:spAutoFit/>
            </a:bodyPr>
            <a:lstStyle/>
            <a:p>
              <a:r>
                <a:rPr lang="zh-CN" altLang="en-US">
                  <a:solidFill>
                    <a:srgbClr val="5D5D63"/>
                  </a:solidFill>
                </a:rPr>
                <a:t>机架内部（</a:t>
              </a:r>
              <a:r>
                <a:rPr lang="en-US" altLang="zh-CN">
                  <a:solidFill>
                    <a:srgbClr val="5D5D63"/>
                  </a:solidFill>
                </a:rPr>
                <a:t>80</a:t>
              </a:r>
              <a:r>
                <a:rPr lang="zh-CN" altLang="en-US">
                  <a:solidFill>
                    <a:srgbClr val="5D5D63"/>
                  </a:solidFill>
                </a:rPr>
                <a:t>服务器）</a:t>
              </a:r>
              <a:endParaRPr lang="en-US" altLang="zh-CN">
                <a:solidFill>
                  <a:srgbClr val="5D5D63"/>
                </a:solidFill>
              </a:endParaRPr>
            </a:p>
            <a:p>
              <a:r>
                <a:rPr lang="zh-CN" altLang="en-US">
                  <a:solidFill>
                    <a:srgbClr val="5D5D63"/>
                  </a:solidFill>
                </a:rPr>
                <a:t>内存：</a:t>
              </a:r>
              <a:r>
                <a:rPr lang="en-US" altLang="zh-CN">
                  <a:solidFill>
                    <a:srgbClr val="5D5D63"/>
                  </a:solidFill>
                </a:rPr>
                <a:t>1TB</a:t>
              </a:r>
              <a:r>
                <a:rPr lang="zh-CN" altLang="en-US">
                  <a:solidFill>
                    <a:srgbClr val="5D5D63"/>
                  </a:solidFill>
                </a:rPr>
                <a:t>，</a:t>
              </a:r>
              <a:r>
                <a:rPr lang="en-US" altLang="zh-CN">
                  <a:solidFill>
                    <a:srgbClr val="5D5D63"/>
                  </a:solidFill>
                </a:rPr>
                <a:t>300us</a:t>
              </a:r>
              <a:r>
                <a:rPr lang="zh-CN" altLang="en-US">
                  <a:solidFill>
                    <a:srgbClr val="5D5D63"/>
                  </a:solidFill>
                </a:rPr>
                <a:t>，</a:t>
              </a:r>
              <a:r>
                <a:rPr lang="en-US" altLang="zh-CN">
                  <a:solidFill>
                    <a:srgbClr val="5D5D63"/>
                  </a:solidFill>
                </a:rPr>
                <a:t>100MB/S</a:t>
              </a:r>
            </a:p>
            <a:p>
              <a:r>
                <a:rPr lang="zh-CN" altLang="en-US">
                  <a:solidFill>
                    <a:srgbClr val="5D5D63"/>
                  </a:solidFill>
                </a:rPr>
                <a:t>磁盘：</a:t>
              </a:r>
              <a:r>
                <a:rPr lang="en-US" altLang="zh-CN">
                  <a:solidFill>
                    <a:srgbClr val="5D5D63"/>
                  </a:solidFill>
                </a:rPr>
                <a:t>160TB</a:t>
              </a:r>
              <a:r>
                <a:rPr lang="zh-CN" altLang="en-US">
                  <a:solidFill>
                    <a:srgbClr val="5D5D63"/>
                  </a:solidFill>
                </a:rPr>
                <a:t>，</a:t>
              </a:r>
              <a:r>
                <a:rPr lang="en-US" altLang="zh-CN">
                  <a:solidFill>
                    <a:srgbClr val="5D5D63"/>
                  </a:solidFill>
                </a:rPr>
                <a:t>11ms</a:t>
              </a:r>
              <a:r>
                <a:rPr lang="zh-CN" altLang="en-US">
                  <a:solidFill>
                    <a:srgbClr val="5D5D63"/>
                  </a:solidFill>
                </a:rPr>
                <a:t>，</a:t>
              </a:r>
              <a:r>
                <a:rPr lang="en-US" altLang="zh-CN">
                  <a:solidFill>
                    <a:srgbClr val="5D5D63"/>
                  </a:solidFill>
                </a:rPr>
                <a:t>100MB/S</a:t>
              </a:r>
              <a:endParaRPr lang="zh-CN" altLang="en-US">
                <a:solidFill>
                  <a:srgbClr val="5D5D63"/>
                </a:solidFill>
              </a:endParaRPr>
            </a:p>
          </p:txBody>
        </p:sp>
      </p:grpSp>
      <p:grpSp>
        <p:nvGrpSpPr>
          <p:cNvPr id="26" name="组合 25"/>
          <p:cNvGrpSpPr>
            <a:grpSpLocks/>
          </p:cNvGrpSpPr>
          <p:nvPr/>
        </p:nvGrpSpPr>
        <p:grpSpPr bwMode="auto">
          <a:xfrm>
            <a:off x="22225" y="3733800"/>
            <a:ext cx="8859838" cy="2728913"/>
            <a:chOff x="21807" y="4114782"/>
            <a:chExt cx="8859339" cy="2728600"/>
          </a:xfrm>
        </p:grpSpPr>
        <p:pic>
          <p:nvPicPr>
            <p:cNvPr id="58373" name="图片 13"/>
            <p:cNvPicPr>
              <a:picLocks noChangeAspect="1"/>
            </p:cNvPicPr>
            <p:nvPr/>
          </p:nvPicPr>
          <p:blipFill>
            <a:blip r:embed="rId5"/>
            <a:srcRect/>
            <a:stretch>
              <a:fillRect/>
            </a:stretch>
          </p:blipFill>
          <p:spPr bwMode="auto">
            <a:xfrm>
              <a:off x="21807" y="5257752"/>
              <a:ext cx="5867366" cy="1585630"/>
            </a:xfrm>
            <a:prstGeom prst="rect">
              <a:avLst/>
            </a:prstGeom>
            <a:noFill/>
            <a:ln w="9525">
              <a:noFill/>
              <a:miter lim="800000"/>
              <a:headEnd/>
              <a:tailEnd/>
            </a:ln>
          </p:spPr>
        </p:pic>
        <p:cxnSp>
          <p:nvCxnSpPr>
            <p:cNvPr id="16" name="直接箭头连接符 15"/>
            <p:cNvCxnSpPr/>
            <p:nvPr/>
          </p:nvCxnSpPr>
          <p:spPr>
            <a:xfrm>
              <a:off x="2818824" y="4114782"/>
              <a:ext cx="0" cy="1142869"/>
            </a:xfrm>
            <a:prstGeom prst="straightConnector1">
              <a:avLst/>
            </a:prstGeom>
            <a:ln w="19050">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375" name="TextBox 22"/>
            <p:cNvSpPr txBox="1">
              <a:spLocks noChangeArrowheads="1"/>
            </p:cNvSpPr>
            <p:nvPr/>
          </p:nvSpPr>
          <p:spPr bwMode="auto">
            <a:xfrm>
              <a:off x="5714970" y="5477392"/>
              <a:ext cx="3166176" cy="830902"/>
            </a:xfrm>
            <a:prstGeom prst="rect">
              <a:avLst/>
            </a:prstGeom>
            <a:noFill/>
            <a:ln w="9525">
              <a:noFill/>
              <a:miter lim="800000"/>
              <a:headEnd/>
              <a:tailEnd/>
            </a:ln>
          </p:spPr>
          <p:txBody>
            <a:bodyPr wrap="none">
              <a:spAutoFit/>
            </a:bodyPr>
            <a:lstStyle/>
            <a:p>
              <a:r>
                <a:rPr lang="zh-CN" altLang="en-US">
                  <a:solidFill>
                    <a:srgbClr val="5D5D63"/>
                  </a:solidFill>
                </a:rPr>
                <a:t>集群（</a:t>
              </a:r>
              <a:r>
                <a:rPr lang="en-US" altLang="zh-CN">
                  <a:solidFill>
                    <a:srgbClr val="5D5D63"/>
                  </a:solidFill>
                </a:rPr>
                <a:t>30+</a:t>
              </a:r>
              <a:r>
                <a:rPr lang="zh-CN" altLang="en-US">
                  <a:solidFill>
                    <a:srgbClr val="5D5D63"/>
                  </a:solidFill>
                </a:rPr>
                <a:t>机架）</a:t>
              </a:r>
              <a:endParaRPr lang="en-US" altLang="zh-CN">
                <a:solidFill>
                  <a:srgbClr val="5D5D63"/>
                </a:solidFill>
              </a:endParaRPr>
            </a:p>
            <a:p>
              <a:r>
                <a:rPr lang="zh-CN" altLang="en-US">
                  <a:solidFill>
                    <a:srgbClr val="5D5D63"/>
                  </a:solidFill>
                </a:rPr>
                <a:t>内存：</a:t>
              </a:r>
              <a:r>
                <a:rPr lang="en-US" altLang="zh-CN">
                  <a:solidFill>
                    <a:srgbClr val="5D5D63"/>
                  </a:solidFill>
                </a:rPr>
                <a:t>30TB</a:t>
              </a:r>
              <a:r>
                <a:rPr lang="zh-CN" altLang="en-US">
                  <a:solidFill>
                    <a:srgbClr val="5D5D63"/>
                  </a:solidFill>
                </a:rPr>
                <a:t>，</a:t>
              </a:r>
              <a:r>
                <a:rPr lang="en-US" altLang="zh-CN">
                  <a:solidFill>
                    <a:srgbClr val="5D5D63"/>
                  </a:solidFill>
                </a:rPr>
                <a:t>500us</a:t>
              </a:r>
              <a:r>
                <a:rPr lang="zh-CN" altLang="en-US">
                  <a:solidFill>
                    <a:srgbClr val="5D5D63"/>
                  </a:solidFill>
                </a:rPr>
                <a:t>，</a:t>
              </a:r>
              <a:r>
                <a:rPr lang="en-US" altLang="zh-CN">
                  <a:solidFill>
                    <a:srgbClr val="5D5D63"/>
                  </a:solidFill>
                </a:rPr>
                <a:t>10MB/S</a:t>
              </a:r>
            </a:p>
            <a:p>
              <a:r>
                <a:rPr lang="zh-CN" altLang="en-US">
                  <a:solidFill>
                    <a:srgbClr val="5D5D63"/>
                  </a:solidFill>
                </a:rPr>
                <a:t>磁盘：</a:t>
              </a:r>
              <a:r>
                <a:rPr lang="en-US" altLang="zh-CN">
                  <a:solidFill>
                    <a:srgbClr val="5D5D63"/>
                  </a:solidFill>
                </a:rPr>
                <a:t>4.8PB</a:t>
              </a:r>
              <a:r>
                <a:rPr lang="zh-CN" altLang="en-US">
                  <a:solidFill>
                    <a:srgbClr val="5D5D63"/>
                  </a:solidFill>
                </a:rPr>
                <a:t>，</a:t>
              </a:r>
              <a:r>
                <a:rPr lang="en-US" altLang="zh-CN">
                  <a:solidFill>
                    <a:srgbClr val="5D5D63"/>
                  </a:solidFill>
                </a:rPr>
                <a:t>12ms</a:t>
              </a:r>
              <a:r>
                <a:rPr lang="zh-CN" altLang="en-US">
                  <a:solidFill>
                    <a:srgbClr val="5D5D63"/>
                  </a:solidFill>
                </a:rPr>
                <a:t>，</a:t>
              </a:r>
              <a:r>
                <a:rPr lang="en-US" altLang="zh-CN">
                  <a:solidFill>
                    <a:srgbClr val="5D5D63"/>
                  </a:solidFill>
                </a:rPr>
                <a:t>100MB/S</a:t>
              </a:r>
              <a:endParaRPr lang="zh-CN" altLang="en-US">
                <a:solidFill>
                  <a:srgbClr val="5D5D63"/>
                </a:solidFill>
              </a:endParaRPr>
            </a:p>
          </p:txBody>
        </p:sp>
      </p:grpSp>
      <p:sp>
        <p:nvSpPr>
          <p:cNvPr id="13"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14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p:cNvSpPr>
          <p:nvPr/>
        </p:nvSpPr>
        <p:spPr>
          <a:xfrm>
            <a:off x="533400" y="152400"/>
            <a:ext cx="8229600" cy="914400"/>
          </a:xfrm>
          <a:prstGeom prst="rect">
            <a:avLst/>
          </a:prstGeom>
          <a:noFill/>
          <a:ln>
            <a:noFill/>
          </a:ln>
          <a:effectLst/>
          <a:extLst/>
        </p:spPr>
        <p:txBody>
          <a:bodyPr anchor="b"/>
          <a:lstStyle>
            <a:lvl1pPr algn="l">
              <a:defRPr lang="zh-CN" altLang="en-US" sz="3600" b="0" baseline="0" dirty="0">
                <a:solidFill>
                  <a:schemeClr val="accent4"/>
                </a:solidFill>
                <a:effectLst>
                  <a:outerShdw blurRad="38100" dist="38100" dir="2700000" algn="tl">
                    <a:srgbClr val="000000">
                      <a:alpha val="43137"/>
                    </a:srgbClr>
                  </a:outerShdw>
                </a:effectLst>
                <a:latin typeface="+mj-ea"/>
                <a:ea typeface="黑体" pitchFamily="2" charset="-122"/>
                <a:cs typeface="+mj-cs"/>
              </a:defRPr>
            </a:lvl1pPr>
            <a:lvl2pPr algn="l">
              <a:defRPr sz="2800">
                <a:solidFill>
                  <a:schemeClr val="tx2"/>
                </a:solidFill>
              </a:defRPr>
            </a:lvl2pPr>
            <a:lvl3pPr algn="l">
              <a:defRPr sz="2800">
                <a:solidFill>
                  <a:schemeClr val="tx2"/>
                </a:solidFill>
              </a:defRPr>
            </a:lvl3pPr>
            <a:lvl4pPr algn="l">
              <a:defRPr sz="2800">
                <a:solidFill>
                  <a:schemeClr val="tx2"/>
                </a:solidFill>
              </a:defRPr>
            </a:lvl4pPr>
            <a:lvl5pPr algn="l">
              <a:defRPr sz="2800">
                <a:solidFill>
                  <a:schemeClr val="tx2"/>
                </a:solidFill>
              </a:defRPr>
            </a:lvl5pPr>
            <a:lvl6pPr marL="457200" fontAlgn="base">
              <a:spcBef>
                <a:spcPct val="0"/>
              </a:spcBef>
              <a:spcAft>
                <a:spcPct val="0"/>
              </a:spcAft>
              <a:defRPr sz="2800">
                <a:solidFill>
                  <a:schemeClr val="tx2"/>
                </a:solidFill>
              </a:defRPr>
            </a:lvl6pPr>
            <a:lvl7pPr marL="914400" fontAlgn="base">
              <a:spcBef>
                <a:spcPct val="0"/>
              </a:spcBef>
              <a:spcAft>
                <a:spcPct val="0"/>
              </a:spcAft>
              <a:defRPr sz="2800">
                <a:solidFill>
                  <a:schemeClr val="tx2"/>
                </a:solidFill>
              </a:defRPr>
            </a:lvl7pPr>
            <a:lvl8pPr marL="1371600" fontAlgn="base">
              <a:spcBef>
                <a:spcPct val="0"/>
              </a:spcBef>
              <a:spcAft>
                <a:spcPct val="0"/>
              </a:spcAft>
              <a:defRPr sz="2800">
                <a:solidFill>
                  <a:schemeClr val="tx2"/>
                </a:solidFill>
              </a:defRPr>
            </a:lvl8pPr>
            <a:lvl9pPr marL="1828800" fontAlgn="base">
              <a:spcBef>
                <a:spcPct val="0"/>
              </a:spcBef>
              <a:spcAft>
                <a:spcPct val="0"/>
              </a:spcAft>
              <a:defRPr sz="2800">
                <a:solidFill>
                  <a:schemeClr val="tx2"/>
                </a:solidFill>
              </a:defRPr>
            </a:lvl9pPr>
          </a:lstStyle>
          <a:p>
            <a:pPr>
              <a:defRPr/>
            </a:pPr>
            <a:r>
              <a:rPr>
                <a:solidFill>
                  <a:srgbClr val="4E4E53"/>
                </a:solidFill>
              </a:rPr>
              <a:t>可靠性和可用性</a:t>
            </a:r>
          </a:p>
        </p:txBody>
      </p:sp>
      <p:sp>
        <p:nvSpPr>
          <p:cNvPr id="60419" name="Rectangle 4"/>
          <p:cNvSpPr>
            <a:spLocks noGrp="1" noChangeArrowheads="1"/>
          </p:cNvSpPr>
          <p:nvPr>
            <p:ph idx="1"/>
          </p:nvPr>
        </p:nvSpPr>
        <p:spPr/>
        <p:txBody>
          <a:bodyPr/>
          <a:lstStyle/>
          <a:p>
            <a:pPr eaLnBrk="1" hangingPunct="1"/>
            <a:r>
              <a:rPr lang="zh-CN" altLang="en-US" smtClean="0">
                <a:ea typeface="宋体" charset="-122"/>
              </a:rPr>
              <a:t>可靠性</a:t>
            </a:r>
          </a:p>
          <a:p>
            <a:pPr lvl="1" eaLnBrk="1" hangingPunct="1">
              <a:buFont typeface="Arial" charset="0"/>
              <a:buChar char="–"/>
            </a:pPr>
            <a:r>
              <a:rPr lang="zh-CN" altLang="en-US" smtClean="0">
                <a:ea typeface="宋体" charset="-122"/>
              </a:rPr>
              <a:t>节点失效将被当作是正常情况，在系统中自动处理</a:t>
            </a:r>
          </a:p>
          <a:p>
            <a:pPr lvl="1" eaLnBrk="1" hangingPunct="1">
              <a:buFont typeface="Arial" charset="0"/>
              <a:buChar char="–"/>
            </a:pPr>
            <a:r>
              <a:rPr lang="zh-CN" altLang="en-US" smtClean="0">
                <a:ea typeface="宋体" charset="-122"/>
              </a:rPr>
              <a:t>需要提供稳定可靠的服务，</a:t>
            </a:r>
            <a:r>
              <a:rPr lang="en-US" altLang="zh-CN" smtClean="0">
                <a:ea typeface="宋体" charset="-122"/>
              </a:rPr>
              <a:t>30</a:t>
            </a:r>
            <a:r>
              <a:rPr lang="zh-CN" altLang="en-US" smtClean="0">
                <a:ea typeface="宋体" charset="-122"/>
              </a:rPr>
              <a:t>年的</a:t>
            </a:r>
            <a:r>
              <a:rPr lang="en-US" altLang="zh-CN" smtClean="0">
                <a:ea typeface="宋体" charset="-122"/>
              </a:rPr>
              <a:t>MTBF</a:t>
            </a:r>
            <a:r>
              <a:rPr lang="zh-CN" altLang="en-US" smtClean="0">
                <a:ea typeface="宋体" charset="-122"/>
              </a:rPr>
              <a:t>（平均故障间隔时间）</a:t>
            </a:r>
          </a:p>
          <a:p>
            <a:pPr lvl="1" eaLnBrk="1" hangingPunct="1">
              <a:buFont typeface="Arial" charset="0"/>
              <a:buChar char="–"/>
            </a:pPr>
            <a:r>
              <a:rPr lang="zh-CN" altLang="en-US" smtClean="0">
                <a:ea typeface="宋体" charset="-122"/>
              </a:rPr>
              <a:t>监控每日的失效情况</a:t>
            </a:r>
          </a:p>
          <a:p>
            <a:pPr eaLnBrk="1" hangingPunct="1"/>
            <a:r>
              <a:rPr lang="zh-CN" altLang="en-US" smtClean="0">
                <a:ea typeface="宋体" charset="-122"/>
              </a:rPr>
              <a:t>必须有容错的软件系统</a:t>
            </a:r>
          </a:p>
          <a:p>
            <a:pPr lvl="1" eaLnBrk="1" hangingPunct="1">
              <a:buFont typeface="Arial" charset="0"/>
              <a:buChar char="–"/>
            </a:pPr>
            <a:r>
              <a:rPr lang="zh-CN" altLang="en-US" smtClean="0">
                <a:ea typeface="宋体" charset="-122"/>
              </a:rPr>
              <a:t>磁盘错误</a:t>
            </a:r>
          </a:p>
          <a:p>
            <a:pPr lvl="1" eaLnBrk="1" hangingPunct="1">
              <a:buFont typeface="Arial" charset="0"/>
              <a:buChar char="–"/>
            </a:pPr>
            <a:r>
              <a:rPr lang="zh-CN" altLang="en-US" smtClean="0">
                <a:ea typeface="宋体" charset="-122"/>
              </a:rPr>
              <a:t>服务器死机</a:t>
            </a:r>
          </a:p>
          <a:p>
            <a:pPr lvl="1" eaLnBrk="1" hangingPunct="1">
              <a:buFont typeface="Arial" charset="0"/>
              <a:buChar char="–"/>
            </a:pPr>
            <a:r>
              <a:rPr lang="zh-CN" altLang="en-US" smtClean="0">
                <a:ea typeface="宋体" charset="-122"/>
              </a:rPr>
              <a:t>网络维护</a:t>
            </a:r>
          </a:p>
          <a:p>
            <a:pPr lvl="1" eaLnBrk="1" hangingPunct="1">
              <a:buFont typeface="Arial" charset="0"/>
              <a:buChar char="–"/>
            </a:pPr>
            <a:r>
              <a:rPr lang="zh-CN" altLang="en-US" smtClean="0">
                <a:ea typeface="宋体" charset="-122"/>
              </a:rPr>
              <a:t>机架迁移等等</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15</a:t>
            </a:fld>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533400" y="152400"/>
            <a:ext cx="8229600" cy="914400"/>
          </a:xfrm>
          <a:prstGeom prst="rect">
            <a:avLst/>
          </a:prstGeom>
          <a:noFill/>
          <a:ln>
            <a:noFill/>
          </a:ln>
          <a:effectLst/>
          <a:extLst/>
        </p:spPr>
        <p:txBody>
          <a:bodyPr anchor="b"/>
          <a:lstStyle>
            <a:lvl1pPr algn="l">
              <a:defRPr lang="zh-CN" altLang="en-US" sz="3600" b="0" baseline="0" dirty="0">
                <a:solidFill>
                  <a:schemeClr val="accent4"/>
                </a:solidFill>
                <a:effectLst>
                  <a:outerShdw blurRad="38100" dist="38100" dir="2700000" algn="tl">
                    <a:srgbClr val="000000">
                      <a:alpha val="43137"/>
                    </a:srgbClr>
                  </a:outerShdw>
                </a:effectLst>
                <a:latin typeface="+mj-ea"/>
                <a:ea typeface="黑体" pitchFamily="2" charset="-122"/>
                <a:cs typeface="+mj-cs"/>
              </a:defRPr>
            </a:lvl1pPr>
            <a:lvl2pPr algn="l">
              <a:defRPr sz="2800">
                <a:solidFill>
                  <a:schemeClr val="tx2"/>
                </a:solidFill>
              </a:defRPr>
            </a:lvl2pPr>
            <a:lvl3pPr algn="l">
              <a:defRPr sz="2800">
                <a:solidFill>
                  <a:schemeClr val="tx2"/>
                </a:solidFill>
              </a:defRPr>
            </a:lvl3pPr>
            <a:lvl4pPr algn="l">
              <a:defRPr sz="2800">
                <a:solidFill>
                  <a:schemeClr val="tx2"/>
                </a:solidFill>
              </a:defRPr>
            </a:lvl4pPr>
            <a:lvl5pPr algn="l">
              <a:defRPr sz="2800">
                <a:solidFill>
                  <a:schemeClr val="tx2"/>
                </a:solidFill>
              </a:defRPr>
            </a:lvl5pPr>
            <a:lvl6pPr marL="457200" fontAlgn="base">
              <a:spcBef>
                <a:spcPct val="0"/>
              </a:spcBef>
              <a:spcAft>
                <a:spcPct val="0"/>
              </a:spcAft>
              <a:defRPr sz="2800">
                <a:solidFill>
                  <a:schemeClr val="tx2"/>
                </a:solidFill>
              </a:defRPr>
            </a:lvl6pPr>
            <a:lvl7pPr marL="914400" fontAlgn="base">
              <a:spcBef>
                <a:spcPct val="0"/>
              </a:spcBef>
              <a:spcAft>
                <a:spcPct val="0"/>
              </a:spcAft>
              <a:defRPr sz="2800">
                <a:solidFill>
                  <a:schemeClr val="tx2"/>
                </a:solidFill>
              </a:defRPr>
            </a:lvl7pPr>
            <a:lvl8pPr marL="1371600" fontAlgn="base">
              <a:spcBef>
                <a:spcPct val="0"/>
              </a:spcBef>
              <a:spcAft>
                <a:spcPct val="0"/>
              </a:spcAft>
              <a:defRPr sz="2800">
                <a:solidFill>
                  <a:schemeClr val="tx2"/>
                </a:solidFill>
              </a:defRPr>
            </a:lvl8pPr>
            <a:lvl9pPr marL="1828800" fontAlgn="base">
              <a:spcBef>
                <a:spcPct val="0"/>
              </a:spcBef>
              <a:spcAft>
                <a:spcPct val="0"/>
              </a:spcAft>
              <a:defRPr sz="2800">
                <a:solidFill>
                  <a:schemeClr val="tx2"/>
                </a:solidFill>
              </a:defRPr>
            </a:lvl9pPr>
          </a:lstStyle>
          <a:p>
            <a:pPr>
              <a:defRPr/>
            </a:pPr>
            <a:r>
              <a:rPr>
                <a:solidFill>
                  <a:srgbClr val="4E4E53"/>
                </a:solidFill>
              </a:rPr>
              <a:t>集群的工作环境</a:t>
            </a:r>
          </a:p>
        </p:txBody>
      </p:sp>
      <p:sp>
        <p:nvSpPr>
          <p:cNvPr id="62466" name="Rectangle 4"/>
          <p:cNvSpPr>
            <a:spLocks noGrp="1" noChangeArrowheads="1"/>
          </p:cNvSpPr>
          <p:nvPr>
            <p:ph idx="1"/>
          </p:nvPr>
        </p:nvSpPr>
        <p:spPr/>
        <p:txBody>
          <a:bodyPr/>
          <a:lstStyle/>
          <a:p>
            <a:pPr eaLnBrk="1" hangingPunct="1"/>
            <a:r>
              <a:rPr lang="zh-CN" altLang="en-US" smtClean="0">
                <a:ea typeface="宋体" charset="-122"/>
              </a:rPr>
              <a:t>集群可以达到</a:t>
            </a:r>
            <a:r>
              <a:rPr lang="en-US" altLang="zh-CN" smtClean="0">
                <a:ea typeface="宋体" charset="-122"/>
              </a:rPr>
              <a:t>1000</a:t>
            </a:r>
            <a:r>
              <a:rPr lang="zh-CN" altLang="en-US" smtClean="0">
                <a:ea typeface="宋体" charset="-122"/>
              </a:rPr>
              <a:t>台机器</a:t>
            </a:r>
          </a:p>
          <a:p>
            <a:pPr eaLnBrk="1" hangingPunct="1"/>
            <a:r>
              <a:rPr lang="zh-CN" altLang="en-US" smtClean="0">
                <a:ea typeface="宋体" charset="-122"/>
              </a:rPr>
              <a:t>分布式文件系统和集群的调度系统是集群的核心服务</a:t>
            </a:r>
          </a:p>
          <a:p>
            <a:pPr eaLnBrk="1" hangingPunct="1"/>
            <a:r>
              <a:rPr lang="zh-CN" altLang="en-US" smtClean="0">
                <a:ea typeface="宋体" charset="-122"/>
              </a:rPr>
              <a:t>可以有几百到</a:t>
            </a:r>
            <a:r>
              <a:rPr lang="en-US" altLang="zh-CN" smtClean="0">
                <a:ea typeface="宋体" charset="-122"/>
              </a:rPr>
              <a:t>1000</a:t>
            </a:r>
            <a:r>
              <a:rPr lang="zh-CN" altLang="en-US" smtClean="0">
                <a:ea typeface="宋体" charset="-122"/>
              </a:rPr>
              <a:t>个活动应用</a:t>
            </a:r>
          </a:p>
          <a:p>
            <a:pPr lvl="1" eaLnBrk="1" hangingPunct="1">
              <a:buFont typeface="Arial" charset="0"/>
              <a:buChar char="–"/>
            </a:pPr>
            <a:r>
              <a:rPr lang="zh-CN" altLang="en-US" smtClean="0">
                <a:ea typeface="宋体" charset="-122"/>
              </a:rPr>
              <a:t>包括批处理应用和低延迟的面向用户的应用</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16</a:t>
            </a:fld>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a:spLocks noGrp="1"/>
          </p:cNvSpPr>
          <p:nvPr>
            <p:ph type="sldNum" sz="quarter" idx="10"/>
          </p:nvPr>
        </p:nvSpPr>
        <p:spPr>
          <a:noFill/>
          <a:ln>
            <a:miter lim="800000"/>
            <a:headEnd/>
            <a:tailEnd/>
          </a:ln>
        </p:spPr>
        <p:txBody>
          <a:bodyPr/>
          <a:lstStyle/>
          <a:p>
            <a:fld id="{54B22F50-F334-46DC-A7A1-AF60041F0AD1}" type="slidenum">
              <a:rPr lang="zh-CN" altLang="en-US" smtClean="0">
                <a:solidFill>
                  <a:srgbClr val="B2B2B2"/>
                </a:solidFill>
              </a:rPr>
              <a:pPr/>
              <a:t>17</a:t>
            </a:fld>
            <a:endParaRPr lang="en-US" altLang="zh-CN" smtClean="0">
              <a:solidFill>
                <a:srgbClr val="B2B2B2"/>
              </a:solidFill>
            </a:endParaRPr>
          </a:p>
        </p:txBody>
      </p:sp>
      <p:sp>
        <p:nvSpPr>
          <p:cNvPr id="51202" name="Rectangle 2"/>
          <p:cNvSpPr>
            <a:spLocks noGrp="1" noChangeArrowheads="1"/>
          </p:cNvSpPr>
          <p:nvPr>
            <p:ph type="body" idx="1"/>
          </p:nvPr>
        </p:nvSpPr>
        <p:spPr>
          <a:xfrm>
            <a:off x="533400" y="1219200"/>
            <a:ext cx="7848600" cy="4267200"/>
          </a:xfrm>
        </p:spPr>
        <p:txBody>
          <a:bodyPr/>
          <a:lstStyle/>
          <a:p>
            <a:pPr eaLnBrk="1" hangingPunct="1"/>
            <a:r>
              <a:rPr lang="zh-CN" altLang="en-US" dirty="0" smtClean="0">
                <a:solidFill>
                  <a:srgbClr val="DDDDDD"/>
                </a:solidFill>
                <a:ea typeface="宋体" charset="-122"/>
              </a:rPr>
              <a:t>什么是云计算</a:t>
            </a:r>
            <a:endParaRPr lang="en-US" altLang="zh-CN" dirty="0" smtClean="0">
              <a:solidFill>
                <a:srgbClr val="DDDDDD"/>
              </a:solidFill>
              <a:ea typeface="宋体" charset="-122"/>
            </a:endParaRPr>
          </a:p>
          <a:p>
            <a:pPr eaLnBrk="1" hangingPunct="1"/>
            <a:r>
              <a:rPr lang="zh-CN" altLang="en-US" dirty="0">
                <a:solidFill>
                  <a:srgbClr val="DDDDDD"/>
                </a:solidFill>
                <a:ea typeface="宋体" charset="-122"/>
              </a:rPr>
              <a:t>数据中心</a:t>
            </a:r>
            <a:endParaRPr lang="en-US" altLang="zh-CN" dirty="0">
              <a:solidFill>
                <a:srgbClr val="DDDDDD"/>
              </a:solidFill>
              <a:ea typeface="宋体" charset="-122"/>
            </a:endParaRPr>
          </a:p>
          <a:p>
            <a:pPr eaLnBrk="1" hangingPunct="1"/>
            <a:r>
              <a:rPr lang="en-US" altLang="zh-CN" dirty="0" err="1">
                <a:solidFill>
                  <a:schemeClr val="hlink"/>
                </a:solidFill>
                <a:ea typeface="宋体" charset="-122"/>
              </a:rPr>
              <a:t>Hadoop</a:t>
            </a:r>
            <a:endParaRPr lang="en-US" altLang="zh-CN" dirty="0">
              <a:solidFill>
                <a:schemeClr val="hlink"/>
              </a:solidFill>
              <a:ea typeface="宋体" charset="-122"/>
            </a:endParaRPr>
          </a:p>
          <a:p>
            <a:pPr eaLnBrk="1" hangingPunct="1"/>
            <a:r>
              <a:rPr lang="zh-CN" altLang="en-US" dirty="0">
                <a:solidFill>
                  <a:schemeClr val="accent2"/>
                </a:solidFill>
                <a:ea typeface="宋体" charset="-122"/>
              </a:rPr>
              <a:t>频谱数据处理引擎</a:t>
            </a:r>
            <a:r>
              <a:rPr lang="zh-CN" altLang="en-US" dirty="0" smtClean="0">
                <a:solidFill>
                  <a:schemeClr val="accent2"/>
                </a:solidFill>
                <a:ea typeface="宋体" charset="-122"/>
              </a:rPr>
              <a:t>设计方案</a:t>
            </a:r>
            <a:endParaRPr lang="en-US" altLang="zh-CN" dirty="0" smtClean="0">
              <a:solidFill>
                <a:schemeClr val="accent2"/>
              </a:solidFill>
              <a:ea typeface="宋体" charset="-122"/>
            </a:endParaRPr>
          </a:p>
        </p:txBody>
      </p:sp>
      <p:sp>
        <p:nvSpPr>
          <p:cNvPr id="51203"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128023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3"/>
          <p:cNvSpPr>
            <a:spLocks noGrp="1"/>
          </p:cNvSpPr>
          <p:nvPr>
            <p:ph type="sldNum" sz="quarter" idx="10"/>
          </p:nvPr>
        </p:nvSpPr>
        <p:spPr>
          <a:noFill/>
          <a:ln>
            <a:miter lim="800000"/>
            <a:headEnd/>
            <a:tailEnd/>
          </a:ln>
        </p:spPr>
        <p:txBody>
          <a:bodyPr/>
          <a:lstStyle/>
          <a:p>
            <a:fld id="{478B98CC-9066-4203-9345-A7687B0A9817}" type="slidenum">
              <a:rPr lang="zh-CN" altLang="en-US" smtClean="0"/>
              <a:pPr/>
              <a:t>18</a:t>
            </a:fld>
            <a:endParaRPr lang="en-US" altLang="zh-CN" smtClean="0"/>
          </a:p>
        </p:txBody>
      </p:sp>
      <p:sp>
        <p:nvSpPr>
          <p:cNvPr id="64514" name="Rectangle 2"/>
          <p:cNvSpPr>
            <a:spLocks noGrp="1" noChangeArrowheads="1"/>
          </p:cNvSpPr>
          <p:nvPr>
            <p:ph type="body" idx="1"/>
          </p:nvPr>
        </p:nvSpPr>
        <p:spPr>
          <a:xfrm>
            <a:off x="533400" y="1219200"/>
            <a:ext cx="7848600" cy="4724400"/>
          </a:xfrm>
        </p:spPr>
        <p:txBody>
          <a:bodyPr/>
          <a:lstStyle/>
          <a:p>
            <a:pPr eaLnBrk="1" hangingPunct="1"/>
            <a:r>
              <a:rPr lang="en-US" altLang="zh-CN" dirty="0" err="1" smtClean="0">
                <a:solidFill>
                  <a:schemeClr val="hlink"/>
                </a:solidFill>
                <a:ea typeface="宋体" charset="-122"/>
              </a:rPr>
              <a:t>Hadoop</a:t>
            </a:r>
            <a:r>
              <a:rPr lang="zh-CN" altLang="en-US" dirty="0" smtClean="0">
                <a:solidFill>
                  <a:schemeClr val="hlink"/>
                </a:solidFill>
                <a:ea typeface="宋体" charset="-122"/>
              </a:rPr>
              <a:t>简介</a:t>
            </a:r>
            <a:endParaRPr lang="en-US" altLang="zh-CN" dirty="0" smtClean="0">
              <a:solidFill>
                <a:schemeClr val="hlink"/>
              </a:solidFill>
              <a:ea typeface="宋体" charset="-122"/>
            </a:endParaRPr>
          </a:p>
          <a:p>
            <a:pPr eaLnBrk="1" hangingPunct="1"/>
            <a:r>
              <a:rPr lang="en-US" altLang="zh-CN" dirty="0">
                <a:solidFill>
                  <a:schemeClr val="accent2"/>
                </a:solidFill>
                <a:ea typeface="宋体" charset="-122"/>
              </a:rPr>
              <a:t>HDFS</a:t>
            </a:r>
          </a:p>
          <a:p>
            <a:pPr eaLnBrk="1" hangingPunct="1"/>
            <a:r>
              <a:rPr lang="en-US" altLang="zh-CN" dirty="0" err="1">
                <a:solidFill>
                  <a:schemeClr val="accent2"/>
                </a:solidFill>
                <a:ea typeface="宋体" charset="-122"/>
              </a:rPr>
              <a:t>MapReduce</a:t>
            </a:r>
            <a:endParaRPr lang="en-US" altLang="zh-CN" dirty="0">
              <a:solidFill>
                <a:schemeClr val="accent2"/>
              </a:solidFill>
              <a:ea typeface="宋体" charset="-122"/>
            </a:endParaRPr>
          </a:p>
          <a:p>
            <a:pPr eaLnBrk="1" hangingPunct="1"/>
            <a:r>
              <a:rPr lang="en-US" altLang="zh-CN" dirty="0">
                <a:solidFill>
                  <a:schemeClr val="accent2"/>
                </a:solidFill>
                <a:ea typeface="宋体" charset="-122"/>
              </a:rPr>
              <a:t>Pig</a:t>
            </a:r>
          </a:p>
          <a:p>
            <a:pPr eaLnBrk="1" hangingPunct="1"/>
            <a:r>
              <a:rPr lang="en-US" altLang="zh-CN" dirty="0">
                <a:solidFill>
                  <a:schemeClr val="accent2"/>
                </a:solidFill>
                <a:ea typeface="宋体" charset="-122"/>
              </a:rPr>
              <a:t>Hive</a:t>
            </a:r>
          </a:p>
          <a:p>
            <a:pPr eaLnBrk="1" hangingPunct="1"/>
            <a:r>
              <a:rPr lang="en-US" altLang="zh-CN" dirty="0" err="1">
                <a:solidFill>
                  <a:schemeClr val="accent2"/>
                </a:solidFill>
                <a:ea typeface="宋体" charset="-122"/>
              </a:rPr>
              <a:t>HBase</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ZooKeeper</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Sqoop</a:t>
            </a:r>
            <a:endParaRPr lang="en-US" altLang="zh-CN" dirty="0">
              <a:solidFill>
                <a:schemeClr val="accent2"/>
              </a:solidFill>
              <a:ea typeface="宋体" charset="-122"/>
            </a:endParaRPr>
          </a:p>
        </p:txBody>
      </p:sp>
      <p:sp>
        <p:nvSpPr>
          <p:cNvPr id="64515"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初识</a:t>
            </a:r>
            <a:r>
              <a:rPr lang="en-US" altLang="zh-CN" err="1" smtClean="0">
                <a:solidFill>
                  <a:schemeClr val="accent4"/>
                </a:solidFill>
                <a:latin typeface="+mj-ea"/>
              </a:rPr>
              <a:t>Hadoop</a:t>
            </a:r>
            <a:endParaRPr>
              <a:solidFill>
                <a:schemeClr val="accent4"/>
              </a:solidFill>
              <a:latin typeface="+mj-ea"/>
            </a:endParaRPr>
          </a:p>
        </p:txBody>
      </p:sp>
      <p:sp>
        <p:nvSpPr>
          <p:cNvPr id="66562" name="灯片编号占位符 3"/>
          <p:cNvSpPr>
            <a:spLocks noGrp="1"/>
          </p:cNvSpPr>
          <p:nvPr>
            <p:ph type="sldNum" sz="quarter" idx="10"/>
          </p:nvPr>
        </p:nvSpPr>
        <p:spPr>
          <a:noFill/>
          <a:ln>
            <a:miter lim="800000"/>
            <a:headEnd/>
            <a:tailEnd/>
          </a:ln>
        </p:spPr>
        <p:txBody>
          <a:bodyPr/>
          <a:lstStyle/>
          <a:p>
            <a:fld id="{4CB0B228-A2FB-4B96-985F-06E9197DA093}" type="slidenum">
              <a:rPr lang="zh-CN" altLang="en-US" smtClean="0"/>
              <a:pPr/>
              <a:t>19</a:t>
            </a:fld>
            <a:endParaRPr lang="en-US" altLang="zh-CN" smtClean="0"/>
          </a:p>
        </p:txBody>
      </p:sp>
      <p:pic>
        <p:nvPicPr>
          <p:cNvPr id="66563" name="Picture 6"/>
          <p:cNvPicPr>
            <a:picLocks noChangeAspect="1" noChangeArrowheads="1"/>
          </p:cNvPicPr>
          <p:nvPr/>
        </p:nvPicPr>
        <p:blipFill>
          <a:blip r:embed="rId3"/>
          <a:srcRect/>
          <a:stretch>
            <a:fillRect/>
          </a:stretch>
        </p:blipFill>
        <p:spPr bwMode="auto">
          <a:xfrm>
            <a:off x="1114425" y="1752600"/>
            <a:ext cx="688657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0"/>
          </p:nvPr>
        </p:nvSpPr>
        <p:spPr>
          <a:noFill/>
          <a:ln>
            <a:miter lim="800000"/>
            <a:headEnd/>
            <a:tailEnd/>
          </a:ln>
        </p:spPr>
        <p:txBody>
          <a:bodyPr/>
          <a:lstStyle/>
          <a:p>
            <a:fld id="{D8E3AD10-5EFD-448E-AC9D-FAD17F6EA49C}" type="slidenum">
              <a:rPr lang="zh-CN" altLang="en-US" smtClean="0">
                <a:solidFill>
                  <a:srgbClr val="B2B2B2"/>
                </a:solidFill>
              </a:rPr>
              <a:pPr/>
              <a:t>2</a:t>
            </a:fld>
            <a:endParaRPr lang="en-US" altLang="zh-CN" smtClean="0">
              <a:solidFill>
                <a:srgbClr val="B2B2B2"/>
              </a:solidFill>
            </a:endParaRPr>
          </a:p>
        </p:txBody>
      </p:sp>
      <p:sp>
        <p:nvSpPr>
          <p:cNvPr id="39938" name="Rectangle 2"/>
          <p:cNvSpPr>
            <a:spLocks noGrp="1" noChangeArrowheads="1"/>
          </p:cNvSpPr>
          <p:nvPr>
            <p:ph type="body" idx="1"/>
          </p:nvPr>
        </p:nvSpPr>
        <p:spPr>
          <a:xfrm>
            <a:off x="533400" y="1219200"/>
            <a:ext cx="7848600" cy="4267200"/>
          </a:xfrm>
        </p:spPr>
        <p:txBody>
          <a:bodyPr/>
          <a:lstStyle/>
          <a:p>
            <a:pPr eaLnBrk="1" hangingPunct="1"/>
            <a:r>
              <a:rPr lang="zh-CN" altLang="en-US" dirty="0" smtClean="0">
                <a:solidFill>
                  <a:schemeClr val="accent2"/>
                </a:solidFill>
                <a:ea typeface="宋体" charset="-122"/>
              </a:rPr>
              <a:t>什么是云计算</a:t>
            </a:r>
            <a:endParaRPr lang="en-US" altLang="zh-CN" dirty="0" smtClean="0">
              <a:solidFill>
                <a:schemeClr val="accent2"/>
              </a:solidFill>
              <a:ea typeface="宋体" charset="-122"/>
            </a:endParaRPr>
          </a:p>
          <a:p>
            <a:pPr eaLnBrk="1" hangingPunct="1"/>
            <a:r>
              <a:rPr lang="zh-CN" altLang="en-US" dirty="0">
                <a:solidFill>
                  <a:schemeClr val="accent2"/>
                </a:solidFill>
                <a:ea typeface="宋体" charset="-122"/>
              </a:rPr>
              <a:t>数据中心</a:t>
            </a:r>
            <a:endParaRPr lang="en-US" altLang="zh-CN" dirty="0">
              <a:solidFill>
                <a:schemeClr val="accent2"/>
              </a:solidFill>
              <a:ea typeface="宋体" charset="-122"/>
            </a:endParaRPr>
          </a:p>
          <a:p>
            <a:pPr eaLnBrk="1" hangingPunct="1"/>
            <a:r>
              <a:rPr lang="en-US" altLang="zh-CN" dirty="0" err="1" smtClean="0">
                <a:solidFill>
                  <a:schemeClr val="accent2"/>
                </a:solidFill>
                <a:ea typeface="宋体" charset="-122"/>
              </a:rPr>
              <a:t>Hadoop</a:t>
            </a:r>
            <a:endParaRPr lang="en-US" altLang="zh-CN" dirty="0" smtClean="0">
              <a:solidFill>
                <a:schemeClr val="accent2"/>
              </a:solidFill>
              <a:ea typeface="宋体" charset="-122"/>
            </a:endParaRPr>
          </a:p>
          <a:p>
            <a:pPr eaLnBrk="1" hangingPunct="1"/>
            <a:r>
              <a:rPr lang="zh-CN" altLang="en-US" dirty="0" smtClean="0">
                <a:solidFill>
                  <a:schemeClr val="accent2"/>
                </a:solidFill>
                <a:ea typeface="宋体" charset="-122"/>
              </a:rPr>
              <a:t>频谱数据处理引擎设计方案</a:t>
            </a:r>
            <a:endParaRPr lang="en-US" altLang="zh-CN" dirty="0" smtClean="0">
              <a:solidFill>
                <a:schemeClr val="accent2"/>
              </a:solidFill>
              <a:ea typeface="宋体" charset="-122"/>
            </a:endParaRPr>
          </a:p>
        </p:txBody>
      </p:sp>
      <p:sp>
        <p:nvSpPr>
          <p:cNvPr id="3993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noFill/>
        </p:spPr>
        <p:txBody>
          <a:bodyPr/>
          <a:lstStyle/>
          <a:p>
            <a:r>
              <a:rPr lang="en-US" altLang="zh-CN" b="1" smtClean="0">
                <a:effectLst>
                  <a:outerShdw blurRad="38100" dist="38100" dir="2700000" algn="tl">
                    <a:srgbClr val="C0C0C0"/>
                  </a:outerShdw>
                </a:effectLst>
                <a:latin typeface="黑体" pitchFamily="2" charset="-122"/>
              </a:rPr>
              <a:t>Hadoop</a:t>
            </a:r>
            <a:r>
              <a:rPr b="1" smtClean="0">
                <a:effectLst>
                  <a:outerShdw blurRad="38100" dist="38100" dir="2700000" algn="tl">
                    <a:srgbClr val="C0C0C0"/>
                  </a:outerShdw>
                </a:effectLst>
                <a:latin typeface="黑体" pitchFamily="2" charset="-122"/>
              </a:rPr>
              <a:t>历史</a:t>
            </a:r>
          </a:p>
        </p:txBody>
      </p:sp>
      <p:sp>
        <p:nvSpPr>
          <p:cNvPr id="579587" name="Rectangle 3"/>
          <p:cNvSpPr>
            <a:spLocks noGrp="1" noChangeArrowheads="1"/>
          </p:cNvSpPr>
          <p:nvPr>
            <p:ph type="body" idx="1"/>
          </p:nvPr>
        </p:nvSpPr>
        <p:spPr>
          <a:xfrm>
            <a:off x="401638" y="1562100"/>
            <a:ext cx="8356600" cy="4762500"/>
          </a:xfrm>
        </p:spPr>
        <p:txBody>
          <a:bodyPr/>
          <a:lstStyle/>
          <a:p>
            <a:r>
              <a:rPr lang="en-US" altLang="zh-CN" smtClean="0">
                <a:ea typeface="宋体" charset="-122"/>
              </a:rPr>
              <a:t>Dec 2004 – Google GFS paper published</a:t>
            </a:r>
          </a:p>
          <a:p>
            <a:r>
              <a:rPr lang="en-US" altLang="zh-CN" smtClean="0">
                <a:ea typeface="宋体" charset="-122"/>
              </a:rPr>
              <a:t>July 2005 – Nutch uses MapReduce</a:t>
            </a:r>
          </a:p>
          <a:p>
            <a:r>
              <a:rPr lang="en-US" altLang="zh-CN" smtClean="0">
                <a:ea typeface="宋体" charset="-122"/>
              </a:rPr>
              <a:t>Feb 2006 – Becomes Lucene subproject</a:t>
            </a:r>
          </a:p>
          <a:p>
            <a:r>
              <a:rPr lang="en-US" altLang="zh-CN" smtClean="0">
                <a:ea typeface="宋体" charset="-122"/>
              </a:rPr>
              <a:t>Apr 2007 – Yahoo! on 1000-node cluster</a:t>
            </a:r>
          </a:p>
          <a:p>
            <a:r>
              <a:rPr lang="en-US" altLang="zh-CN" smtClean="0">
                <a:ea typeface="宋体" charset="-122"/>
              </a:rPr>
              <a:t>Jan 2008 – An Apache Top Level Project</a:t>
            </a:r>
          </a:p>
          <a:p>
            <a:r>
              <a:rPr lang="en-US" altLang="zh-CN" smtClean="0">
                <a:ea typeface="宋体" charset="-122"/>
              </a:rPr>
              <a:t>Jul 2008 – A 4000 node test cluster</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20</a:t>
            </a:fld>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adoop-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838200"/>
            <a:ext cx="2935287"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ig-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1138" y="0"/>
            <a:ext cx="1312862"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txBox="1">
            <a:spLocks/>
          </p:cNvSpPr>
          <p:nvPr/>
        </p:nvSpPr>
        <p:spPr>
          <a:xfrm>
            <a:off x="457200" y="2286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3200" dirty="0" err="1" smtClean="0">
                <a:solidFill>
                  <a:srgbClr val="000000"/>
                </a:solidFill>
                <a:effectLst>
                  <a:outerShdw blurRad="38100" dist="38100" dir="2700000" algn="tl">
                    <a:srgbClr val="C0C0C0"/>
                  </a:outerShdw>
                </a:effectLst>
                <a:latin typeface="黑体" pitchFamily="2" charset="-122"/>
                <a:ea typeface="黑体" pitchFamily="2" charset="-122"/>
              </a:rPr>
              <a:t>Hadoop</a:t>
            </a:r>
            <a:r>
              <a:rPr lang="zh-CN" altLang="en-US" sz="3200" dirty="0" smtClean="0">
                <a:solidFill>
                  <a:srgbClr val="000000"/>
                </a:solidFill>
                <a:effectLst>
                  <a:outerShdw blurRad="38100" dist="38100" dir="2700000" algn="tl">
                    <a:srgbClr val="C0C0C0"/>
                  </a:outerShdw>
                </a:effectLst>
                <a:latin typeface="黑体" pitchFamily="2" charset="-122"/>
                <a:ea typeface="黑体" pitchFamily="2" charset="-122"/>
              </a:rPr>
              <a:t>生态系统</a:t>
            </a:r>
          </a:p>
        </p:txBody>
      </p:sp>
      <p:graphicFrame>
        <p:nvGraphicFramePr>
          <p:cNvPr id="69668" name="Group 36"/>
          <p:cNvGraphicFramePr>
            <a:graphicFrameLocks noGrp="1"/>
          </p:cNvGraphicFramePr>
          <p:nvPr>
            <p:extLst>
              <p:ext uri="{D42A27DB-BD31-4B8C-83A1-F6EECF244321}">
                <p14:modId xmlns:p14="http://schemas.microsoft.com/office/powerpoint/2010/main" val="883542640"/>
              </p:ext>
            </p:extLst>
          </p:nvPr>
        </p:nvGraphicFramePr>
        <p:xfrm>
          <a:off x="533400" y="1828800"/>
          <a:ext cx="7772400" cy="4381500"/>
        </p:xfrm>
        <a:graphic>
          <a:graphicData uri="http://schemas.openxmlformats.org/drawingml/2006/table">
            <a:tbl>
              <a:tblPr/>
              <a:tblGrid>
                <a:gridCol w="1828800"/>
                <a:gridCol w="59436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Arial" charset="0"/>
                          <a:ea typeface="宋体" charset="-122"/>
                          <a:cs typeface="Tahoma" pitchFamily="34" charset="0"/>
                        </a:rPr>
                        <a:t>Avro</a:t>
                      </a:r>
                      <a:endParaRPr kumimoji="0" lang="zh-CN" altLang="en-US"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支持高效、跨语言的</a:t>
                      </a:r>
                      <a:r>
                        <a:rPr kumimoji="0" lang="en-US" altLang="zh-CN" sz="1600" b="0" i="0" u="none" strike="noStrike" cap="none" normalizeH="0" baseline="0" smtClean="0">
                          <a:ln>
                            <a:noFill/>
                          </a:ln>
                          <a:solidFill>
                            <a:schemeClr val="tx2"/>
                          </a:solidFill>
                          <a:effectLst/>
                          <a:latin typeface="Arial" charset="0"/>
                          <a:ea typeface="微软雅黑" pitchFamily="34" charset="-122"/>
                          <a:cs typeface="Tahoma" pitchFamily="34" charset="0"/>
                        </a:rPr>
                        <a:t>RPC</a:t>
                      </a: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以及永久存储数据的系列化系统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2"/>
                          </a:solidFill>
                          <a:effectLst/>
                          <a:latin typeface="Arial" charset="0"/>
                          <a:ea typeface="宋体" charset="-122"/>
                          <a:cs typeface="Tahoma" pitchFamily="34" charset="0"/>
                        </a:rPr>
                        <a:t>MapReduce</a:t>
                      </a:r>
                      <a:endParaRPr kumimoji="0" lang="en-US" altLang="zh-CN"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基于</a:t>
                      </a:r>
                      <a:r>
                        <a:rPr kumimoji="0" lang="en-US" altLang="zh-CN" sz="1600" b="0" i="0" u="none" strike="noStrike" cap="none" normalizeH="0" baseline="0" dirty="0" err="1" smtClean="0">
                          <a:ln>
                            <a:noFill/>
                          </a:ln>
                          <a:solidFill>
                            <a:schemeClr val="tx2"/>
                          </a:solidFill>
                          <a:effectLst/>
                          <a:latin typeface="Arial" charset="0"/>
                          <a:ea typeface="微软雅黑" pitchFamily="34" charset="-122"/>
                          <a:cs typeface="Tahoma" pitchFamily="34" charset="0"/>
                        </a:rPr>
                        <a:t>google</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的</a:t>
                      </a:r>
                      <a:r>
                        <a:rPr kumimoji="0" lang="en-US" altLang="zh-CN" sz="1600" b="0" i="0" u="none" strike="noStrike" cap="none" normalizeH="0" baseline="0" dirty="0" err="1" smtClean="0">
                          <a:ln>
                            <a:noFill/>
                          </a:ln>
                          <a:solidFill>
                            <a:schemeClr val="tx2"/>
                          </a:solidFill>
                          <a:effectLst/>
                          <a:latin typeface="Arial" charset="0"/>
                          <a:ea typeface="微软雅黑" pitchFamily="34" charset="-122"/>
                          <a:cs typeface="Tahoma" pitchFamily="34" charset="0"/>
                        </a:rPr>
                        <a:t>MapReduce</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编程模型实现的分布式数据处理模型和执行环境，运行于大型商用机集群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Arial" charset="0"/>
                          <a:ea typeface="宋体" charset="-122"/>
                          <a:cs typeface="Tahoma" pitchFamily="34" charset="0"/>
                        </a:rPr>
                        <a:t>HDFS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分布式文件系统，运行于大型商用机集群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Arial" charset="0"/>
                          <a:ea typeface="宋体" charset="-122"/>
                          <a:cs typeface="Tahoma" pitchFamily="34" charset="0"/>
                        </a:rPr>
                        <a:t>Pig</a:t>
                      </a:r>
                      <a:endParaRPr kumimoji="0" lang="zh-CN" altLang="en-US"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一种数据流语言和运行环境，用于检索非常大的数据集，运行在</a:t>
                      </a:r>
                      <a:r>
                        <a:rPr kumimoji="0" lang="en-US" altLang="zh-CN" sz="1600" b="0" i="0" u="none" strike="noStrike" cap="none" normalizeH="0" baseline="0" dirty="0" err="1" smtClean="0">
                          <a:ln>
                            <a:noFill/>
                          </a:ln>
                          <a:solidFill>
                            <a:schemeClr val="tx2"/>
                          </a:solidFill>
                          <a:effectLst/>
                          <a:latin typeface="Arial" charset="0"/>
                          <a:ea typeface="微软雅黑" pitchFamily="34" charset="-122"/>
                          <a:cs typeface="Tahoma" pitchFamily="34" charset="0"/>
                        </a:rPr>
                        <a:t>MapReduce</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和</a:t>
                      </a:r>
                      <a:r>
                        <a:rPr kumimoji="0" lang="en-US" altLang="zh-CN" sz="1600" b="0" i="0" u="none" strike="noStrike" cap="none" normalizeH="0" baseline="0" dirty="0" smtClean="0">
                          <a:ln>
                            <a:noFill/>
                          </a:ln>
                          <a:solidFill>
                            <a:schemeClr val="tx2"/>
                          </a:solidFill>
                          <a:effectLst/>
                          <a:latin typeface="Arial" charset="0"/>
                          <a:ea typeface="微软雅黑" pitchFamily="34" charset="-122"/>
                          <a:cs typeface="Tahoma" pitchFamily="34" charset="0"/>
                        </a:rPr>
                        <a:t>HDFS</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集群上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Arial" charset="0"/>
                          <a:ea typeface="宋体" charset="-122"/>
                          <a:cs typeface="Tahoma" pitchFamily="34" charset="0"/>
                        </a:rPr>
                        <a:t>Hive</a:t>
                      </a:r>
                      <a:endParaRPr kumimoji="0" lang="zh-CN" altLang="en-US"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分布式、按列存储的数据仓库。查询</a:t>
                      </a:r>
                      <a:r>
                        <a:rPr kumimoji="0" lang="en-US" altLang="zh-CN" sz="1600" b="0" i="0" u="none" strike="noStrike" cap="none" normalizeH="0" baseline="0" smtClean="0">
                          <a:ln>
                            <a:noFill/>
                          </a:ln>
                          <a:solidFill>
                            <a:schemeClr val="tx2"/>
                          </a:solidFill>
                          <a:effectLst/>
                          <a:latin typeface="Arial" charset="0"/>
                          <a:ea typeface="微软雅黑" pitchFamily="34" charset="-122"/>
                          <a:cs typeface="Tahoma" pitchFamily="34" charset="0"/>
                        </a:rPr>
                        <a:t>SQL</a:t>
                      </a: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语言由运行时引擎翻译成</a:t>
                      </a:r>
                      <a:r>
                        <a:rPr kumimoji="0" lang="en-US" altLang="zh-CN" sz="1600" b="0" i="0" u="none" strike="noStrike" cap="none" normalizeH="0" baseline="0" smtClean="0">
                          <a:ln>
                            <a:noFill/>
                          </a:ln>
                          <a:solidFill>
                            <a:schemeClr val="tx2"/>
                          </a:solidFill>
                          <a:effectLst/>
                          <a:latin typeface="Arial" charset="0"/>
                          <a:ea typeface="微软雅黑" pitchFamily="34" charset="-122"/>
                          <a:cs typeface="Tahoma" pitchFamily="34" charset="0"/>
                        </a:rPr>
                        <a:t>MapReduce</a:t>
                      </a: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作业，进行数据查询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2"/>
                          </a:solidFill>
                          <a:effectLst/>
                          <a:latin typeface="Arial" charset="0"/>
                          <a:ea typeface="宋体" charset="-122"/>
                          <a:cs typeface="Tahoma" pitchFamily="34" charset="0"/>
                        </a:rPr>
                        <a:t>HBase</a:t>
                      </a:r>
                      <a:endParaRPr kumimoji="0" lang="zh-CN" altLang="en-US"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分布式、按列存储数据库，使用</a:t>
                      </a:r>
                      <a:r>
                        <a:rPr kumimoji="0" lang="en-US" altLang="zh-CN" sz="1600" b="0" i="0" u="none" strike="noStrike" cap="none" normalizeH="0" baseline="0" dirty="0" smtClean="0">
                          <a:ln>
                            <a:noFill/>
                          </a:ln>
                          <a:solidFill>
                            <a:schemeClr val="tx2"/>
                          </a:solidFill>
                          <a:effectLst/>
                          <a:latin typeface="Arial" charset="0"/>
                          <a:ea typeface="微软雅黑" pitchFamily="34" charset="-122"/>
                          <a:cs typeface="Tahoma" pitchFamily="34" charset="0"/>
                        </a:rPr>
                        <a:t>HDFS</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作为底层存储，支持</a:t>
                      </a:r>
                      <a:r>
                        <a:rPr kumimoji="0" lang="en-US" altLang="zh-CN" sz="1600" b="0" i="0" u="none" strike="noStrike" cap="none" normalizeH="0" baseline="0" dirty="0" err="1" smtClean="0">
                          <a:ln>
                            <a:noFill/>
                          </a:ln>
                          <a:solidFill>
                            <a:schemeClr val="tx2"/>
                          </a:solidFill>
                          <a:effectLst/>
                          <a:latin typeface="Arial" charset="0"/>
                          <a:ea typeface="微软雅黑" pitchFamily="34" charset="-122"/>
                          <a:cs typeface="Tahoma" pitchFamily="34" charset="0"/>
                        </a:rPr>
                        <a:t>MapReduce</a:t>
                      </a: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的批量计算和点查询（随机读取）</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2"/>
                          </a:solidFill>
                          <a:effectLst/>
                          <a:latin typeface="Arial" charset="0"/>
                          <a:ea typeface="宋体" charset="-122"/>
                          <a:cs typeface="Tahoma" pitchFamily="34" charset="0"/>
                        </a:rPr>
                        <a:t>ZooKeeper</a:t>
                      </a:r>
                      <a:endParaRPr kumimoji="0" lang="zh-CN" altLang="en-US" sz="1800" b="0" i="0" u="none" strike="noStrike" cap="none" normalizeH="0" baseline="0" dirty="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分布式可用性高的协调服务，提供分布式锁之类的基本服务用于构建分布式应用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Arial" charset="0"/>
                          <a:ea typeface="宋体" charset="-122"/>
                          <a:cs typeface="Tahoma" pitchFamily="34" charset="0"/>
                        </a:rPr>
                        <a:t>Sqoop</a:t>
                      </a:r>
                      <a:endParaRPr kumimoji="0" lang="zh-CN" altLang="en-US" sz="1800" b="0" i="0" u="none" strike="noStrike" cap="none" normalizeH="0" baseline="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在数据库和</a:t>
                      </a:r>
                      <a:r>
                        <a:rPr kumimoji="0" lang="en-US" altLang="zh-CN" sz="1600" b="0" i="0" u="none" strike="noStrike" cap="none" normalizeH="0" baseline="0" smtClean="0">
                          <a:ln>
                            <a:noFill/>
                          </a:ln>
                          <a:solidFill>
                            <a:schemeClr val="tx2"/>
                          </a:solidFill>
                          <a:effectLst/>
                          <a:latin typeface="Arial" charset="0"/>
                          <a:ea typeface="微软雅黑" pitchFamily="34" charset="-122"/>
                          <a:cs typeface="Tahoma" pitchFamily="34" charset="0"/>
                        </a:rPr>
                        <a:t>HDFS</a:t>
                      </a:r>
                      <a:r>
                        <a:rPr kumimoji="0" lang="zh-CN" altLang="en-US" sz="1600" b="0" i="0" u="none" strike="noStrike" cap="none" normalizeH="0" baseline="0" smtClean="0">
                          <a:ln>
                            <a:noFill/>
                          </a:ln>
                          <a:solidFill>
                            <a:schemeClr val="tx2"/>
                          </a:solidFill>
                          <a:effectLst/>
                          <a:latin typeface="Arial" charset="0"/>
                          <a:ea typeface="微软雅黑" pitchFamily="34" charset="-122"/>
                          <a:cs typeface="Tahoma" pitchFamily="34" charset="0"/>
                        </a:rPr>
                        <a:t>之间高效传输数据的工具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Arial" charset="0"/>
                          <a:ea typeface="宋体" charset="-122"/>
                          <a:cs typeface="Tahoma" pitchFamily="34" charset="0"/>
                        </a:rPr>
                        <a:t>Mahout</a:t>
                      </a:r>
                      <a:endParaRPr kumimoji="0" lang="zh-CN" altLang="en-US" sz="1800" b="0" i="0" u="none" strike="noStrike" cap="none" normalizeH="0" baseline="0" smtClean="0">
                        <a:ln>
                          <a:noFill/>
                        </a:ln>
                        <a:solidFill>
                          <a:schemeClr val="tx2"/>
                        </a:solidFill>
                        <a:effectLst/>
                        <a:latin typeface="Arial" charset="0"/>
                        <a:ea typeface="宋体" charset="-122"/>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Arial" charset="0"/>
                          <a:ea typeface="微软雅黑" pitchFamily="34" charset="-122"/>
                          <a:cs typeface="Tahoma" pitchFamily="34" charset="0"/>
                        </a:rPr>
                        <a:t>机器学习库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4DE"/>
                    </a:solidFill>
                  </a:tcPr>
                </a:tc>
              </a:tr>
            </a:tbl>
          </a:graphicData>
        </a:graphic>
      </p:graphicFrame>
      <p:pic>
        <p:nvPicPr>
          <p:cNvPr id="4" name="Picture 6" descr="asf_logo_w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04800"/>
            <a:ext cx="3563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21</a:t>
            </a:fld>
            <a:endParaRPr lang="en-US" altLang="zh-C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p:cNvSpPr>
            <a:spLocks noGrp="1"/>
          </p:cNvSpPr>
          <p:nvPr>
            <p:ph type="sldNum" sz="quarter" idx="10"/>
          </p:nvPr>
        </p:nvSpPr>
        <p:spPr>
          <a:noFill/>
          <a:ln>
            <a:miter lim="800000"/>
            <a:headEnd/>
            <a:tailEnd/>
          </a:ln>
        </p:spPr>
        <p:txBody>
          <a:bodyPr/>
          <a:lstStyle/>
          <a:p>
            <a:fld id="{29C91E4D-35D7-4F1A-9E8D-CB3D4FE06473}" type="slidenum">
              <a:rPr lang="zh-CN" altLang="en-US" smtClean="0">
                <a:solidFill>
                  <a:srgbClr val="B2B2B2"/>
                </a:solidFill>
              </a:rPr>
              <a:pPr/>
              <a:t>22</a:t>
            </a:fld>
            <a:endParaRPr lang="en-US" altLang="zh-CN" smtClean="0">
              <a:solidFill>
                <a:srgbClr val="B2B2B2"/>
              </a:solidFill>
            </a:endParaRPr>
          </a:p>
        </p:txBody>
      </p:sp>
      <p:sp>
        <p:nvSpPr>
          <p:cNvPr id="71682" name="Rectangle 2"/>
          <p:cNvSpPr>
            <a:spLocks noGrp="1" noChangeArrowheads="1"/>
          </p:cNvSpPr>
          <p:nvPr>
            <p:ph type="body" idx="1"/>
          </p:nvPr>
        </p:nvSpPr>
        <p:spPr>
          <a:xfrm>
            <a:off x="533400" y="1219200"/>
            <a:ext cx="7848600" cy="4267200"/>
          </a:xfrm>
        </p:spPr>
        <p:txBody>
          <a:bodyPr/>
          <a:lstStyle/>
          <a:p>
            <a:pPr eaLnBrk="1" hangingPunct="1"/>
            <a:r>
              <a:rPr lang="en-US" altLang="zh-CN" dirty="0" err="1" smtClean="0">
                <a:solidFill>
                  <a:srgbClr val="DDDDDD"/>
                </a:solidFill>
                <a:ea typeface="宋体" charset="-122"/>
              </a:rPr>
              <a:t>Hadoop</a:t>
            </a:r>
            <a:r>
              <a:rPr lang="zh-CN" altLang="en-US" dirty="0" smtClean="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smtClean="0">
                <a:solidFill>
                  <a:schemeClr val="hlink"/>
                </a:solidFill>
                <a:ea typeface="宋体" charset="-122"/>
              </a:rPr>
              <a:t>HDFS</a:t>
            </a:r>
          </a:p>
          <a:p>
            <a:pPr eaLnBrk="1" hangingPunct="1"/>
            <a:r>
              <a:rPr lang="en-US" altLang="zh-CN" dirty="0" err="1" smtClean="0">
                <a:solidFill>
                  <a:schemeClr val="accent2"/>
                </a:solidFill>
                <a:ea typeface="宋体" charset="-122"/>
              </a:rPr>
              <a:t>MapReduce</a:t>
            </a:r>
            <a:endParaRPr lang="en-US" altLang="zh-CN" dirty="0">
              <a:solidFill>
                <a:schemeClr val="accent2"/>
              </a:solidFill>
              <a:ea typeface="宋体" charset="-122"/>
            </a:endParaRPr>
          </a:p>
          <a:p>
            <a:pPr eaLnBrk="1" hangingPunct="1"/>
            <a:r>
              <a:rPr lang="en-US" altLang="zh-CN" dirty="0">
                <a:solidFill>
                  <a:schemeClr val="accent2"/>
                </a:solidFill>
                <a:ea typeface="宋体" charset="-122"/>
              </a:rPr>
              <a:t>Pig</a:t>
            </a:r>
          </a:p>
          <a:p>
            <a:pPr eaLnBrk="1" hangingPunct="1"/>
            <a:r>
              <a:rPr lang="en-US" altLang="zh-CN" dirty="0">
                <a:solidFill>
                  <a:schemeClr val="accent2"/>
                </a:solidFill>
                <a:ea typeface="宋体" charset="-122"/>
              </a:rPr>
              <a:t>Hive</a:t>
            </a:r>
          </a:p>
          <a:p>
            <a:pPr eaLnBrk="1" hangingPunct="1"/>
            <a:r>
              <a:rPr lang="en-US" altLang="zh-CN" dirty="0" err="1">
                <a:solidFill>
                  <a:schemeClr val="accent2"/>
                </a:solidFill>
                <a:ea typeface="宋体" charset="-122"/>
              </a:rPr>
              <a:t>HBase</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ZooKeeper</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Sqoop</a:t>
            </a:r>
            <a:endParaRPr lang="en-US" altLang="zh-CN" dirty="0">
              <a:solidFill>
                <a:schemeClr val="accent2"/>
              </a:solidFill>
              <a:ea typeface="宋体" charset="-122"/>
            </a:endParaRPr>
          </a:p>
        </p:txBody>
      </p:sp>
      <p:sp>
        <p:nvSpPr>
          <p:cNvPr id="71683"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noFill/>
        </p:spPr>
        <p:txBody>
          <a:bodyPr/>
          <a:lstStyle/>
          <a:p>
            <a:r>
              <a:rPr lang="en-US" altLang="zh-CN" b="1" smtClean="0">
                <a:effectLst>
                  <a:outerShdw blurRad="38100" dist="38100" dir="2700000" algn="tl">
                    <a:srgbClr val="C0C0C0"/>
                  </a:outerShdw>
                </a:effectLst>
                <a:latin typeface="黑体" pitchFamily="2" charset="-122"/>
              </a:rPr>
              <a:t>HDFS</a:t>
            </a:r>
            <a:r>
              <a:rPr b="1" smtClean="0">
                <a:effectLst>
                  <a:outerShdw blurRad="38100" dist="38100" dir="2700000" algn="tl">
                    <a:srgbClr val="C0C0C0"/>
                  </a:outerShdw>
                </a:effectLst>
                <a:latin typeface="黑体" pitchFamily="2" charset="-122"/>
              </a:rPr>
              <a:t>目标</a:t>
            </a:r>
          </a:p>
        </p:txBody>
      </p:sp>
      <p:sp>
        <p:nvSpPr>
          <p:cNvPr id="577539" name="Rectangle 3"/>
          <p:cNvSpPr>
            <a:spLocks noGrp="1" noChangeArrowheads="1"/>
          </p:cNvSpPr>
          <p:nvPr>
            <p:ph type="body" idx="1"/>
          </p:nvPr>
        </p:nvSpPr>
        <p:spPr>
          <a:xfrm>
            <a:off x="401638" y="1562100"/>
            <a:ext cx="8356600" cy="4762500"/>
          </a:xfrm>
        </p:spPr>
        <p:txBody>
          <a:bodyPr/>
          <a:lstStyle/>
          <a:p>
            <a:r>
              <a:rPr lang="zh-CN" altLang="en-US" smtClean="0">
                <a:ea typeface="宋体" charset="-122"/>
              </a:rPr>
              <a:t>非常大规模的分布式文件系统</a:t>
            </a:r>
          </a:p>
          <a:p>
            <a:pPr marL="520700" lvl="1" indent="-174625">
              <a:buFont typeface="Arial" charset="0"/>
              <a:buChar char="–"/>
            </a:pPr>
            <a:r>
              <a:rPr lang="en-US" altLang="zh-CN" smtClean="0">
                <a:ea typeface="宋体" charset="-122"/>
              </a:rPr>
              <a:t>10K nodes, 100 million files, 10 PB</a:t>
            </a:r>
          </a:p>
          <a:p>
            <a:r>
              <a:rPr lang="en-US" altLang="zh-CN" smtClean="0">
                <a:ea typeface="宋体" charset="-122"/>
              </a:rPr>
              <a:t> </a:t>
            </a:r>
            <a:r>
              <a:rPr lang="zh-CN" altLang="en-US" smtClean="0">
                <a:ea typeface="宋体" charset="-122"/>
              </a:rPr>
              <a:t>使用商用硬件</a:t>
            </a:r>
          </a:p>
          <a:p>
            <a:pPr marL="520700" lvl="1" indent="-174625">
              <a:buFont typeface="Arial" charset="0"/>
              <a:buChar char="–"/>
            </a:pPr>
            <a:r>
              <a:rPr lang="zh-CN" altLang="en-US" smtClean="0">
                <a:ea typeface="宋体" charset="-122"/>
              </a:rPr>
              <a:t>复本策略解决硬件失效</a:t>
            </a:r>
          </a:p>
          <a:p>
            <a:pPr marL="520700" lvl="1" indent="-174625">
              <a:buFont typeface="Arial" charset="0"/>
              <a:buChar char="–"/>
            </a:pPr>
            <a:r>
              <a:rPr lang="zh-CN" altLang="en-US" smtClean="0">
                <a:ea typeface="宋体" charset="-122"/>
              </a:rPr>
              <a:t>自动侦测失效和恢复</a:t>
            </a:r>
          </a:p>
          <a:p>
            <a:r>
              <a:rPr lang="zh-CN" altLang="en-US" smtClean="0">
                <a:ea typeface="宋体" charset="-122"/>
              </a:rPr>
              <a:t>为批处理优化</a:t>
            </a:r>
          </a:p>
          <a:p>
            <a:pPr marL="520700" lvl="1" indent="-174625">
              <a:buFont typeface="Arial" charset="0"/>
              <a:buChar char="–"/>
            </a:pPr>
            <a:r>
              <a:rPr lang="zh-CN" altLang="en-US" smtClean="0">
                <a:ea typeface="宋体" charset="-122"/>
              </a:rPr>
              <a:t>数据位置可知，运算发生在数据存储端</a:t>
            </a:r>
          </a:p>
          <a:p>
            <a:pPr marL="520700" lvl="1" indent="-174625">
              <a:buFont typeface="Arial" charset="0"/>
              <a:buChar char="–"/>
            </a:pPr>
            <a:r>
              <a:rPr lang="zh-CN" altLang="en-US" smtClean="0">
                <a:ea typeface="宋体" charset="-122"/>
              </a:rPr>
              <a:t>非常高的聚合带宽</a:t>
            </a:r>
          </a:p>
          <a:p>
            <a:r>
              <a:rPr lang="zh-CN" altLang="en-US" smtClean="0">
                <a:ea typeface="宋体" charset="-122"/>
              </a:rPr>
              <a:t>用户程序，可以运行在不同的</a:t>
            </a:r>
            <a:r>
              <a:rPr lang="en-US" altLang="zh-CN" smtClean="0">
                <a:ea typeface="宋体" charset="-122"/>
              </a:rPr>
              <a:t>OS </a:t>
            </a:r>
            <a:r>
              <a:rPr lang="zh-CN" altLang="en-US" smtClean="0">
                <a:ea typeface="宋体" charset="-122"/>
              </a:rPr>
              <a:t>平台</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23</a:t>
            </a:fld>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5" name="Rectangle 3"/>
          <p:cNvSpPr>
            <a:spLocks noChangeArrowheads="1"/>
          </p:cNvSpPr>
          <p:nvPr/>
        </p:nvSpPr>
        <p:spPr bwMode="auto">
          <a:xfrm>
            <a:off x="558800" y="1447800"/>
            <a:ext cx="8280400" cy="4754563"/>
          </a:xfrm>
          <a:prstGeom prst="rect">
            <a:avLst/>
          </a:prstGeom>
          <a:noFill/>
          <a:ln w="9525">
            <a:noFill/>
            <a:miter lim="800000"/>
            <a:headEnd/>
            <a:tailEnd/>
          </a:ln>
        </p:spPr>
        <p:txBody>
          <a:bodyPr/>
          <a:lstStyle/>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可扩展的分布式文件系统，适用于大规模分布式数据处理</a:t>
            </a:r>
          </a:p>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基于普通的硬件设备，自动处理机器的失效，实现容错的设计</a:t>
            </a:r>
          </a:p>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并且为大量客户端提供极高的聚合处理性能</a:t>
            </a:r>
          </a:p>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程序可以自动分布到一个由普通机器组成的超大集群上并发执行，处理</a:t>
            </a:r>
            <a:r>
              <a:rPr lang="en-US" altLang="zh-CN" sz="2400">
                <a:latin typeface="Tahoma" pitchFamily="34" charset="0"/>
                <a:cs typeface="Tahoma" pitchFamily="34" charset="0"/>
              </a:rPr>
              <a:t>/</a:t>
            </a:r>
            <a:r>
              <a:rPr lang="zh-CN" altLang="en-US" sz="2400">
                <a:latin typeface="Tahoma" pitchFamily="34" charset="0"/>
                <a:cs typeface="Tahoma" pitchFamily="34" charset="0"/>
              </a:rPr>
              <a:t>产生海量数据集</a:t>
            </a:r>
          </a:p>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系统会解决输入数据的分布细节，跨越机器集群的程序自动进行调度，并且管理机器之间的通讯请求</a:t>
            </a:r>
          </a:p>
          <a:p>
            <a:pPr marL="273050" indent="-273050">
              <a:lnSpc>
                <a:spcPct val="90000"/>
              </a:lnSpc>
              <a:spcBef>
                <a:spcPct val="50000"/>
              </a:spcBef>
              <a:buClr>
                <a:schemeClr val="accent1"/>
              </a:buClr>
              <a:buSzPct val="60000"/>
              <a:buFont typeface="Wingdings" pitchFamily="2" charset="2"/>
              <a:buChar char="n"/>
            </a:pPr>
            <a:r>
              <a:rPr lang="zh-CN" altLang="en-US" sz="2400">
                <a:latin typeface="Tahoma" pitchFamily="34" charset="0"/>
                <a:cs typeface="Tahoma" pitchFamily="34" charset="0"/>
              </a:rPr>
              <a:t>系统的实现运行在一个由普通机器组成的大型集群上，并且有着很高的扩展性</a:t>
            </a:r>
          </a:p>
        </p:txBody>
      </p:sp>
      <p:sp>
        <p:nvSpPr>
          <p:cNvPr id="12" name="标题 1"/>
          <p:cNvSpPr txBox="1">
            <a:spLocks/>
          </p:cNvSpPr>
          <p:nvPr/>
        </p:nvSpPr>
        <p:spPr>
          <a:xfrm>
            <a:off x="457200" y="8382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3600" dirty="0" smtClean="0">
              <a:solidFill>
                <a:srgbClr val="000000"/>
              </a:solidFill>
              <a:effectLst>
                <a:outerShdw blurRad="38100" dist="38100" dir="2700000" algn="tl">
                  <a:srgbClr val="C0C0C0"/>
                </a:outerShdw>
              </a:effectLst>
              <a:latin typeface="黑体" pitchFamily="2" charset="-122"/>
              <a:ea typeface="黑体" pitchFamily="2" charset="-122"/>
            </a:endParaRPr>
          </a:p>
        </p:txBody>
      </p:sp>
      <p:sp>
        <p:nvSpPr>
          <p:cNvPr id="5" name="标题 1"/>
          <p:cNvSpPr txBox="1">
            <a:spLocks/>
          </p:cNvSpPr>
          <p:nvPr/>
        </p:nvSpPr>
        <p:spPr>
          <a:xfrm>
            <a:off x="533400" y="152400"/>
            <a:ext cx="8229600" cy="914400"/>
          </a:xfrm>
          <a:prstGeom prst="rect">
            <a:avLst/>
          </a:prstGeom>
          <a:noFill/>
          <a:ln>
            <a:noFill/>
          </a:ln>
          <a:effectLst/>
          <a:extLst/>
        </p:spPr>
        <p:txBody>
          <a:bodyPr anchor="b"/>
          <a:lstStyle>
            <a:lvl1pPr algn="l">
              <a:defRPr lang="zh-CN" altLang="en-US" sz="3600" b="0" baseline="0" dirty="0">
                <a:solidFill>
                  <a:schemeClr val="accent4"/>
                </a:solidFill>
                <a:effectLst>
                  <a:outerShdw blurRad="38100" dist="38100" dir="2700000" algn="tl">
                    <a:srgbClr val="000000">
                      <a:alpha val="43137"/>
                    </a:srgbClr>
                  </a:outerShdw>
                </a:effectLst>
                <a:latin typeface="+mj-ea"/>
                <a:ea typeface="黑体" pitchFamily="2" charset="-122"/>
                <a:cs typeface="+mj-cs"/>
              </a:defRPr>
            </a:lvl1pPr>
            <a:lvl2pPr algn="l">
              <a:defRPr sz="2800">
                <a:solidFill>
                  <a:schemeClr val="tx2"/>
                </a:solidFill>
              </a:defRPr>
            </a:lvl2pPr>
            <a:lvl3pPr algn="l">
              <a:defRPr sz="2800">
                <a:solidFill>
                  <a:schemeClr val="tx2"/>
                </a:solidFill>
              </a:defRPr>
            </a:lvl3pPr>
            <a:lvl4pPr algn="l">
              <a:defRPr sz="2800">
                <a:solidFill>
                  <a:schemeClr val="tx2"/>
                </a:solidFill>
              </a:defRPr>
            </a:lvl4pPr>
            <a:lvl5pPr algn="l">
              <a:defRPr sz="2800">
                <a:solidFill>
                  <a:schemeClr val="tx2"/>
                </a:solidFill>
              </a:defRPr>
            </a:lvl5pPr>
            <a:lvl6pPr marL="457200" fontAlgn="base">
              <a:spcBef>
                <a:spcPct val="0"/>
              </a:spcBef>
              <a:spcAft>
                <a:spcPct val="0"/>
              </a:spcAft>
              <a:defRPr sz="2800">
                <a:solidFill>
                  <a:schemeClr val="tx2"/>
                </a:solidFill>
              </a:defRPr>
            </a:lvl6pPr>
            <a:lvl7pPr marL="914400" fontAlgn="base">
              <a:spcBef>
                <a:spcPct val="0"/>
              </a:spcBef>
              <a:spcAft>
                <a:spcPct val="0"/>
              </a:spcAft>
              <a:defRPr sz="2800">
                <a:solidFill>
                  <a:schemeClr val="tx2"/>
                </a:solidFill>
              </a:defRPr>
            </a:lvl7pPr>
            <a:lvl8pPr marL="1371600" fontAlgn="base">
              <a:spcBef>
                <a:spcPct val="0"/>
              </a:spcBef>
              <a:spcAft>
                <a:spcPct val="0"/>
              </a:spcAft>
              <a:defRPr sz="2800">
                <a:solidFill>
                  <a:schemeClr val="tx2"/>
                </a:solidFill>
              </a:defRPr>
            </a:lvl8pPr>
            <a:lvl9pPr marL="1828800" fontAlgn="base">
              <a:spcBef>
                <a:spcPct val="0"/>
              </a:spcBef>
              <a:spcAft>
                <a:spcPct val="0"/>
              </a:spcAft>
              <a:defRPr sz="2800">
                <a:solidFill>
                  <a:schemeClr val="tx2"/>
                </a:solidFill>
              </a:defRPr>
            </a:lvl9pPr>
          </a:lstStyle>
          <a:p>
            <a:pPr>
              <a:defRPr/>
            </a:pPr>
            <a:r>
              <a:t>技术特点</a:t>
            </a:r>
          </a:p>
        </p:txBody>
      </p:sp>
      <p:sp>
        <p:nvSpPr>
          <p:cNvPr id="6"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32515"/>
                                        </p:tgtEl>
                                        <p:attrNameLst>
                                          <p:attrName>style.visibility</p:attrName>
                                        </p:attrNameLst>
                                      </p:cBhvr>
                                      <p:to>
                                        <p:strVal val="visible"/>
                                      </p:to>
                                    </p:set>
                                    <p:animEffect transition="in" filter="wipe(left)">
                                      <p:cBhvr>
                                        <p:cTn id="7" dur="500"/>
                                        <p:tgtEl>
                                          <p:spTgt spid="83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p:spPr>
        <p:txBody>
          <a:bodyPr anchor="ctr">
            <a:normAutofit/>
          </a:bodyPr>
          <a:lstStyle/>
          <a:p>
            <a:r>
              <a:rPr lang="en-US" altLang="zh-CN" sz="3600">
                <a:solidFill>
                  <a:srgbClr val="000000"/>
                </a:solidFill>
                <a:effectLst>
                  <a:outerShdw blurRad="38100" dist="38100" dir="2700000" algn="tl">
                    <a:srgbClr val="C0C0C0"/>
                  </a:outerShdw>
                </a:effectLst>
                <a:latin typeface="黑体" pitchFamily="2" charset="-122"/>
                <a:ea typeface="黑体" pitchFamily="2" charset="-122"/>
              </a:rPr>
              <a:t>HDFS</a:t>
            </a:r>
            <a:r>
              <a:rPr lang="zh-CN" altLang="en-US" sz="3600">
                <a:solidFill>
                  <a:srgbClr val="000000"/>
                </a:solidFill>
                <a:effectLst>
                  <a:outerShdw blurRad="38100" dist="38100" dir="2700000" algn="tl">
                    <a:srgbClr val="C0C0C0"/>
                  </a:outerShdw>
                </a:effectLst>
                <a:latin typeface="黑体" pitchFamily="2" charset="-122"/>
                <a:ea typeface="黑体" pitchFamily="2" charset="-122"/>
              </a:rPr>
              <a:t>分布式文件系统的架构</a:t>
            </a:r>
          </a:p>
        </p:txBody>
      </p:sp>
      <p:pic>
        <p:nvPicPr>
          <p:cNvPr id="74754" name="Picture 2"/>
          <p:cNvPicPr>
            <a:picLocks noChangeAspect="1" noChangeArrowheads="1"/>
          </p:cNvPicPr>
          <p:nvPr/>
        </p:nvPicPr>
        <p:blipFill>
          <a:blip r:embed="rId3"/>
          <a:srcRect/>
          <a:stretch>
            <a:fillRect/>
          </a:stretch>
        </p:blipFill>
        <p:spPr bwMode="auto">
          <a:xfrm>
            <a:off x="152400" y="1970088"/>
            <a:ext cx="8763000" cy="3363912"/>
          </a:xfrm>
          <a:prstGeom prst="rect">
            <a:avLst/>
          </a:prstGeom>
          <a:noFill/>
          <a:ln w="9525">
            <a:noFill/>
            <a:miter lim="800000"/>
            <a:headEnd/>
            <a:tailEnd/>
          </a:ln>
        </p:spPr>
      </p:pic>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25</a:t>
            </a:fld>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noFill/>
        </p:spPr>
        <p:txBody>
          <a:bodyPr/>
          <a:lstStyle/>
          <a:p>
            <a:r>
              <a:rPr lang="en-US" altLang="zh-CN" b="1" smtClean="0">
                <a:effectLst/>
                <a:latin typeface="黑体" pitchFamily="2" charset="-122"/>
              </a:rPr>
              <a:t>HDFS</a:t>
            </a:r>
          </a:p>
        </p:txBody>
      </p:sp>
      <p:sp>
        <p:nvSpPr>
          <p:cNvPr id="583683" name="Rectangle 3"/>
          <p:cNvSpPr>
            <a:spLocks noGrp="1" noChangeArrowheads="1"/>
          </p:cNvSpPr>
          <p:nvPr>
            <p:ph type="body" idx="1"/>
          </p:nvPr>
        </p:nvSpPr>
        <p:spPr>
          <a:xfrm>
            <a:off x="401638" y="1562100"/>
            <a:ext cx="8356600" cy="4762500"/>
          </a:xfrm>
        </p:spPr>
        <p:txBody>
          <a:bodyPr/>
          <a:lstStyle/>
          <a:p>
            <a:r>
              <a:rPr lang="zh-CN" altLang="en-US" smtClean="0">
                <a:ea typeface="宋体" charset="-122"/>
              </a:rPr>
              <a:t>整个集群单一</a:t>
            </a:r>
            <a:r>
              <a:rPr lang="en-US" altLang="zh-CN" smtClean="0">
                <a:ea typeface="宋体" charset="-122"/>
              </a:rPr>
              <a:t>Namespace</a:t>
            </a:r>
          </a:p>
          <a:p>
            <a:pPr marL="520700" lvl="1" indent="-174625">
              <a:buFont typeface="Arial" charset="0"/>
              <a:buChar char="–"/>
            </a:pPr>
            <a:r>
              <a:rPr lang="en-US" altLang="zh-CN" smtClean="0">
                <a:ea typeface="宋体" charset="-122"/>
              </a:rPr>
              <a:t>Name Node</a:t>
            </a:r>
            <a:r>
              <a:rPr lang="zh-CN" altLang="en-US" smtClean="0">
                <a:ea typeface="宋体" charset="-122"/>
              </a:rPr>
              <a:t>服务器管理元数据</a:t>
            </a:r>
            <a:r>
              <a:rPr lang="en-US" altLang="zh-CN" smtClean="0">
                <a:ea typeface="宋体" charset="-122"/>
              </a:rPr>
              <a:t>Meta-data</a:t>
            </a:r>
          </a:p>
          <a:p>
            <a:r>
              <a:rPr lang="zh-CN" altLang="en-US" smtClean="0">
                <a:ea typeface="宋体" charset="-122"/>
              </a:rPr>
              <a:t>数据一致性</a:t>
            </a:r>
          </a:p>
          <a:p>
            <a:pPr marL="520700" lvl="1" indent="-174625">
              <a:buFont typeface="Arial" charset="0"/>
              <a:buChar char="–"/>
            </a:pPr>
            <a:r>
              <a:rPr lang="zh-CN" altLang="en-US" smtClean="0">
                <a:ea typeface="宋体" charset="-122"/>
              </a:rPr>
              <a:t>一次写多次读模式</a:t>
            </a:r>
          </a:p>
          <a:p>
            <a:pPr marL="520700" lvl="1" indent="-174625">
              <a:buFont typeface="Arial" charset="0"/>
              <a:buChar char="–"/>
            </a:pPr>
            <a:r>
              <a:rPr lang="zh-CN" altLang="en-US" smtClean="0">
                <a:ea typeface="宋体" charset="-122"/>
              </a:rPr>
              <a:t>客户端只能添加数据 </a:t>
            </a:r>
          </a:p>
          <a:p>
            <a:r>
              <a:rPr lang="zh-CN" altLang="en-US" smtClean="0">
                <a:ea typeface="宋体" charset="-122"/>
              </a:rPr>
              <a:t>文件分片</a:t>
            </a:r>
          </a:p>
          <a:p>
            <a:pPr marL="520700" lvl="1" indent="-174625">
              <a:buFont typeface="Arial" charset="0"/>
              <a:buChar char="–"/>
            </a:pPr>
            <a:r>
              <a:rPr lang="zh-CN" altLang="en-US" smtClean="0">
                <a:ea typeface="宋体" charset="-122"/>
              </a:rPr>
              <a:t>通常每片</a:t>
            </a:r>
            <a:r>
              <a:rPr lang="en-US" altLang="zh-CN" smtClean="0">
                <a:ea typeface="宋体" charset="-122"/>
              </a:rPr>
              <a:t>128MB</a:t>
            </a:r>
            <a:endParaRPr lang="zh-CN" altLang="en-US" smtClean="0">
              <a:ea typeface="宋体" charset="-122"/>
            </a:endParaRPr>
          </a:p>
          <a:p>
            <a:pPr marL="520700" lvl="1" indent="-174625">
              <a:buFont typeface="Arial" charset="0"/>
              <a:buChar char="–"/>
            </a:pPr>
            <a:r>
              <a:rPr lang="zh-CN" altLang="en-US" smtClean="0">
                <a:ea typeface="宋体" charset="-122"/>
              </a:rPr>
              <a:t>每个分片在多个</a:t>
            </a:r>
            <a:r>
              <a:rPr lang="en-US" altLang="zh-CN" smtClean="0">
                <a:ea typeface="宋体" charset="-122"/>
              </a:rPr>
              <a:t>DataNodes</a:t>
            </a:r>
            <a:r>
              <a:rPr lang="zh-CN" altLang="en-US" smtClean="0">
                <a:ea typeface="宋体" charset="-122"/>
              </a:rPr>
              <a:t>上有复本</a:t>
            </a:r>
          </a:p>
          <a:p>
            <a:r>
              <a:rPr lang="zh-CN" altLang="en-US" smtClean="0">
                <a:ea typeface="宋体" charset="-122"/>
              </a:rPr>
              <a:t>客户程序自动化</a:t>
            </a:r>
          </a:p>
          <a:p>
            <a:pPr marL="520700" lvl="1" indent="-174625">
              <a:buFont typeface="Arial" charset="0"/>
              <a:buChar char="–"/>
            </a:pPr>
            <a:r>
              <a:rPr lang="zh-CN" altLang="en-US" smtClean="0">
                <a:ea typeface="宋体" charset="-122"/>
              </a:rPr>
              <a:t>客户端自动定位分片位置</a:t>
            </a:r>
          </a:p>
          <a:p>
            <a:pPr marL="520700" lvl="1" indent="-174625">
              <a:buFont typeface="Arial" charset="0"/>
              <a:buChar char="–"/>
            </a:pPr>
            <a:r>
              <a:rPr lang="zh-CN" smtClean="0">
                <a:ea typeface="宋体" charset="-122"/>
              </a:rPr>
              <a:t>数据的传输直接发生在客户端和</a:t>
            </a:r>
            <a:r>
              <a:rPr lang="zh-CN" altLang="zh-CN" smtClean="0"/>
              <a:t>Data Node</a:t>
            </a:r>
            <a:r>
              <a:rPr lang="zh-CN" smtClean="0">
                <a:ea typeface="宋体" charset="-122"/>
              </a:rPr>
              <a:t>之间</a:t>
            </a:r>
            <a:endParaRPr lang="zh-CN" altLang="en-US" smtClean="0">
              <a:ea typeface="宋体" charset="-122"/>
            </a:endParaRP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26</a:t>
            </a:fld>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59" name="Text Box 6"/>
          <p:cNvSpPr txBox="1">
            <a:spLocks noChangeArrowheads="1"/>
          </p:cNvSpPr>
          <p:nvPr/>
        </p:nvSpPr>
        <p:spPr bwMode="auto">
          <a:xfrm>
            <a:off x="685800" y="304800"/>
            <a:ext cx="7010400" cy="461963"/>
          </a:xfrm>
          <a:prstGeom prst="rect">
            <a:avLst/>
          </a:prstGeom>
          <a:noFill/>
          <a:ln w="9525">
            <a:noFill/>
            <a:miter lim="800000"/>
            <a:headEnd/>
            <a:tailEnd/>
          </a:ln>
        </p:spPr>
        <p:txBody>
          <a:bodyPr>
            <a:spAutoFit/>
          </a:bodyPr>
          <a:lstStyle/>
          <a:p>
            <a:pPr algn="ctr">
              <a:spcBef>
                <a:spcPct val="50000"/>
              </a:spcBef>
            </a:pPr>
            <a:r>
              <a:rPr lang="zh-CN" altLang="en-US" sz="2400">
                <a:solidFill>
                  <a:srgbClr val="FFFFFF"/>
                </a:solidFill>
                <a:latin typeface="黑体" pitchFamily="2" charset="-122"/>
                <a:ea typeface="黑体" pitchFamily="2" charset="-122"/>
              </a:rPr>
              <a:t>第四部分、监测站网格化的云计算架构方案设计</a:t>
            </a:r>
          </a:p>
        </p:txBody>
      </p:sp>
      <p:sp>
        <p:nvSpPr>
          <p:cNvPr id="12" name="标题 1"/>
          <p:cNvSpPr txBox="1">
            <a:spLocks/>
          </p:cNvSpPr>
          <p:nvPr/>
        </p:nvSpPr>
        <p:spPr>
          <a:xfrm>
            <a:off x="457200" y="228600"/>
            <a:ext cx="8229600" cy="762000"/>
          </a:xfrm>
          <a:prstGeom prst="rect">
            <a:avLst/>
          </a:prstGeom>
        </p:spPr>
        <p:txBody>
          <a:bodyPr anchor="ctr">
            <a:normAutofit/>
          </a:bodyPr>
          <a:lstStyle/>
          <a:p>
            <a:r>
              <a:rPr lang="en-US" altLang="zh-CN" sz="3600">
                <a:solidFill>
                  <a:srgbClr val="000000"/>
                </a:solidFill>
                <a:effectLst>
                  <a:outerShdw blurRad="38100" dist="38100" dir="2700000" algn="tl">
                    <a:srgbClr val="C0C0C0"/>
                  </a:outerShdw>
                </a:effectLst>
                <a:latin typeface="黑体" pitchFamily="2" charset="-122"/>
                <a:ea typeface="黑体" pitchFamily="2" charset="-122"/>
              </a:rPr>
              <a:t>HDFS</a:t>
            </a:r>
            <a:r>
              <a:rPr lang="zh-CN" altLang="en-US" sz="3600">
                <a:solidFill>
                  <a:srgbClr val="000000"/>
                </a:solidFill>
                <a:effectLst>
                  <a:outerShdw blurRad="38100" dist="38100" dir="2700000" algn="tl">
                    <a:srgbClr val="C0C0C0"/>
                  </a:outerShdw>
                </a:effectLst>
                <a:latin typeface="黑体" pitchFamily="2" charset="-122"/>
                <a:ea typeface="黑体" pitchFamily="2" charset="-122"/>
              </a:rPr>
              <a:t>分布式文件系统的架构</a:t>
            </a:r>
          </a:p>
        </p:txBody>
      </p:sp>
      <p:graphicFrame>
        <p:nvGraphicFramePr>
          <p:cNvPr id="518258" name="Object 114"/>
          <p:cNvGraphicFramePr>
            <a:graphicFrameLocks noChangeAspect="1"/>
          </p:cNvGraphicFramePr>
          <p:nvPr/>
        </p:nvGraphicFramePr>
        <p:xfrm>
          <a:off x="990600" y="1847850"/>
          <a:ext cx="6705600" cy="3562350"/>
        </p:xfrm>
        <a:graphic>
          <a:graphicData uri="http://schemas.openxmlformats.org/presentationml/2006/ole">
            <mc:AlternateContent xmlns:mc="http://schemas.openxmlformats.org/markup-compatibility/2006">
              <mc:Choice xmlns:v="urn:schemas-microsoft-com:vml" Requires="v">
                <p:oleObj spid="_x0000_s518460" name="Visio" r:id="rId4" imgW="4642662" imgH="2374706" progId="Visio.Drawing.11">
                  <p:embed/>
                </p:oleObj>
              </mc:Choice>
              <mc:Fallback>
                <p:oleObj name="Visio" r:id="rId4" imgW="4642662" imgH="2374706" progId="Visio.Drawing.11">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47850"/>
                        <a:ext cx="67056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965"/>
                              </a:outerShdw>
                            </a:effectLst>
                          </a14:hiddenEffects>
                        </a:ext>
                      </a:extLst>
                    </p:spPr>
                  </p:pic>
                </p:oleObj>
              </mc:Fallback>
            </mc:AlternateContent>
          </a:graphicData>
        </a:graphic>
      </p:graphicFrame>
      <p:sp>
        <p:nvSpPr>
          <p:cNvPr id="5"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27</a:t>
            </a:fld>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noFill/>
        </p:spPr>
        <p:txBody>
          <a:bodyPr/>
          <a:lstStyle/>
          <a:p>
            <a:r>
              <a:rPr lang="en-US" altLang="zh-CN" b="1" smtClean="0">
                <a:effectLst>
                  <a:outerShdw blurRad="38100" dist="38100" dir="2700000" algn="tl">
                    <a:srgbClr val="C0C0C0"/>
                  </a:outerShdw>
                </a:effectLst>
                <a:latin typeface="黑体" pitchFamily="2" charset="-122"/>
              </a:rPr>
              <a:t>NameNode Meta-data</a:t>
            </a:r>
          </a:p>
        </p:txBody>
      </p:sp>
      <p:sp>
        <p:nvSpPr>
          <p:cNvPr id="585731" name="Rectangle 3"/>
          <p:cNvSpPr>
            <a:spLocks noGrp="1" noChangeArrowheads="1"/>
          </p:cNvSpPr>
          <p:nvPr>
            <p:ph type="body" idx="1"/>
          </p:nvPr>
        </p:nvSpPr>
        <p:spPr>
          <a:xfrm>
            <a:off x="401638" y="1562100"/>
            <a:ext cx="8356600" cy="4762500"/>
          </a:xfrm>
        </p:spPr>
        <p:txBody>
          <a:bodyPr/>
          <a:lstStyle/>
          <a:p>
            <a:r>
              <a:rPr lang="en-US" altLang="zh-CN" smtClean="0">
                <a:ea typeface="宋体" charset="-122"/>
              </a:rPr>
              <a:t>Meta-data </a:t>
            </a:r>
            <a:r>
              <a:rPr lang="zh-CN" altLang="en-US" smtClean="0">
                <a:ea typeface="宋体" charset="-122"/>
              </a:rPr>
              <a:t>位于内存</a:t>
            </a:r>
          </a:p>
          <a:p>
            <a:pPr marL="520700" lvl="1" indent="-174625">
              <a:buFont typeface="Arial" charset="0"/>
              <a:buChar char="–"/>
            </a:pPr>
            <a:r>
              <a:rPr lang="zh-CN" altLang="en-US" smtClean="0">
                <a:ea typeface="宋体" charset="-122"/>
              </a:rPr>
              <a:t>整个</a:t>
            </a:r>
            <a:r>
              <a:rPr lang="en-US" altLang="zh-CN" smtClean="0">
                <a:ea typeface="宋体" charset="-122"/>
              </a:rPr>
              <a:t>Meta-data</a:t>
            </a:r>
            <a:r>
              <a:rPr lang="zh-CN" altLang="en-US" smtClean="0">
                <a:ea typeface="宋体" charset="-122"/>
              </a:rPr>
              <a:t>存储于内存</a:t>
            </a:r>
          </a:p>
          <a:p>
            <a:pPr marL="520700" lvl="1" indent="-174625">
              <a:buFont typeface="Arial" charset="0"/>
              <a:buChar char="–"/>
            </a:pPr>
            <a:r>
              <a:rPr lang="en-US" altLang="zh-CN" smtClean="0">
                <a:ea typeface="宋体" charset="-122"/>
              </a:rPr>
              <a:t>Meta-data</a:t>
            </a:r>
            <a:r>
              <a:rPr lang="zh-CN" altLang="en-US" smtClean="0">
                <a:ea typeface="宋体" charset="-122"/>
              </a:rPr>
              <a:t>没有页面调度</a:t>
            </a:r>
          </a:p>
          <a:p>
            <a:r>
              <a:rPr lang="en-US" altLang="zh-CN" smtClean="0">
                <a:ea typeface="宋体" charset="-122"/>
              </a:rPr>
              <a:t>Metadata</a:t>
            </a:r>
            <a:r>
              <a:rPr lang="zh-CN" altLang="en-US" smtClean="0">
                <a:ea typeface="宋体" charset="-122"/>
              </a:rPr>
              <a:t>类型</a:t>
            </a:r>
          </a:p>
          <a:p>
            <a:pPr marL="520700" lvl="1" indent="-174625">
              <a:buFont typeface="Arial" charset="0"/>
              <a:buChar char="–"/>
            </a:pPr>
            <a:r>
              <a:rPr lang="zh-CN" altLang="en-US" smtClean="0">
                <a:ea typeface="宋体" charset="-122"/>
              </a:rPr>
              <a:t>文件列表</a:t>
            </a:r>
          </a:p>
          <a:p>
            <a:pPr marL="520700" lvl="1" indent="-174625">
              <a:buFont typeface="Arial" charset="0"/>
              <a:buChar char="–"/>
            </a:pPr>
            <a:r>
              <a:rPr lang="zh-CN" altLang="en-US" smtClean="0">
                <a:ea typeface="宋体" charset="-122"/>
              </a:rPr>
              <a:t>每个文件的分片列表</a:t>
            </a:r>
          </a:p>
          <a:p>
            <a:pPr marL="520700" lvl="1" indent="-174625">
              <a:buFont typeface="Arial" charset="0"/>
              <a:buChar char="–"/>
            </a:pPr>
            <a:r>
              <a:rPr lang="zh-CN" altLang="en-US" smtClean="0">
                <a:ea typeface="宋体" charset="-122"/>
              </a:rPr>
              <a:t>每个</a:t>
            </a:r>
            <a:r>
              <a:rPr lang="en-US" altLang="zh-CN" smtClean="0">
                <a:ea typeface="宋体" charset="-122"/>
              </a:rPr>
              <a:t>DataNode</a:t>
            </a:r>
            <a:r>
              <a:rPr lang="zh-CN" altLang="en-US" smtClean="0">
                <a:ea typeface="宋体" charset="-122"/>
              </a:rPr>
              <a:t>上存储的分片列表</a:t>
            </a:r>
          </a:p>
          <a:p>
            <a:pPr marL="520700" lvl="1" indent="-174625">
              <a:buFont typeface="Arial" charset="0"/>
              <a:buChar char="–"/>
            </a:pPr>
            <a:r>
              <a:rPr lang="zh-CN" altLang="en-US" smtClean="0">
                <a:ea typeface="宋体" charset="-122"/>
              </a:rPr>
              <a:t>文件属性，比如创建时间，复本数量等等</a:t>
            </a:r>
          </a:p>
          <a:p>
            <a:r>
              <a:rPr lang="zh-CN" altLang="en-US" smtClean="0">
                <a:ea typeface="宋体" charset="-122"/>
              </a:rPr>
              <a:t>事务</a:t>
            </a:r>
            <a:r>
              <a:rPr lang="en-US" altLang="zh-CN" smtClean="0">
                <a:ea typeface="宋体" charset="-122"/>
              </a:rPr>
              <a:t>Log</a:t>
            </a:r>
          </a:p>
          <a:p>
            <a:pPr marL="520700" lvl="1" indent="-174625">
              <a:buFont typeface="Arial" charset="0"/>
              <a:buChar char="–"/>
            </a:pPr>
            <a:r>
              <a:rPr lang="zh-CN" altLang="en-US" smtClean="0">
                <a:ea typeface="宋体" charset="-122"/>
              </a:rPr>
              <a:t>记录文件创建、删除等等</a:t>
            </a:r>
          </a:p>
          <a:p>
            <a:endParaRPr lang="en-US" altLang="zh-CN" smtClean="0">
              <a:ea typeface="宋体" charset="-122"/>
            </a:endParaRP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28</a:t>
            </a:fld>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noFill/>
        </p:spPr>
        <p:txBody>
          <a:bodyPr/>
          <a:lstStyle/>
          <a:p>
            <a:r>
              <a:rPr lang="en-US" altLang="zh-CN" b="1" smtClean="0">
                <a:effectLst>
                  <a:outerShdw blurRad="38100" dist="38100" dir="2700000" algn="tl">
                    <a:srgbClr val="C0C0C0"/>
                  </a:outerShdw>
                </a:effectLst>
                <a:latin typeface="黑体" pitchFamily="2" charset="-122"/>
              </a:rPr>
              <a:t>DataNode</a:t>
            </a:r>
          </a:p>
        </p:txBody>
      </p:sp>
      <p:sp>
        <p:nvSpPr>
          <p:cNvPr id="587779" name="Rectangle 3"/>
          <p:cNvSpPr>
            <a:spLocks noGrp="1" noChangeArrowheads="1"/>
          </p:cNvSpPr>
          <p:nvPr>
            <p:ph type="body" idx="1"/>
          </p:nvPr>
        </p:nvSpPr>
        <p:spPr>
          <a:xfrm>
            <a:off x="401638" y="1562100"/>
            <a:ext cx="8356600" cy="4762500"/>
          </a:xfrm>
        </p:spPr>
        <p:txBody>
          <a:bodyPr/>
          <a:lstStyle/>
          <a:p>
            <a:r>
              <a:rPr lang="zh-CN" altLang="en-US" smtClean="0">
                <a:ea typeface="宋体" charset="-122"/>
              </a:rPr>
              <a:t>分片服务器</a:t>
            </a:r>
          </a:p>
          <a:p>
            <a:pPr marL="520700" lvl="1" indent="-174625">
              <a:buFont typeface="Arial" charset="0"/>
              <a:buChar char="–"/>
            </a:pPr>
            <a:r>
              <a:rPr lang="zh-CN" altLang="en-US" smtClean="0">
                <a:ea typeface="宋体" charset="-122"/>
              </a:rPr>
              <a:t>存储分片数据到本地文件系统 </a:t>
            </a:r>
            <a:r>
              <a:rPr lang="en-US" altLang="zh-CN" smtClean="0">
                <a:ea typeface="宋体" charset="-122"/>
              </a:rPr>
              <a:t>(e.g. ext3)</a:t>
            </a:r>
          </a:p>
          <a:p>
            <a:pPr marL="520700" lvl="1" indent="-174625">
              <a:buFont typeface="Arial" charset="0"/>
              <a:buChar char="–"/>
            </a:pPr>
            <a:r>
              <a:rPr lang="zh-CN" altLang="en-US" smtClean="0">
                <a:ea typeface="宋体" charset="-122"/>
              </a:rPr>
              <a:t>存储分片的元数据 </a:t>
            </a:r>
            <a:r>
              <a:rPr lang="en-US" altLang="zh-CN" smtClean="0">
                <a:ea typeface="宋体" charset="-122"/>
              </a:rPr>
              <a:t>(e.g. CRC)</a:t>
            </a:r>
          </a:p>
          <a:p>
            <a:pPr marL="520700" lvl="1" indent="-174625">
              <a:buFont typeface="Arial" charset="0"/>
              <a:buChar char="–"/>
            </a:pPr>
            <a:r>
              <a:rPr lang="zh-CN" altLang="en-US" smtClean="0">
                <a:ea typeface="宋体" charset="-122"/>
              </a:rPr>
              <a:t>为客户应用提供分片数据和元数据</a:t>
            </a:r>
          </a:p>
          <a:p>
            <a:r>
              <a:rPr lang="zh-CN" altLang="en-US" smtClean="0">
                <a:ea typeface="宋体" charset="-122"/>
              </a:rPr>
              <a:t>分片报告</a:t>
            </a:r>
          </a:p>
          <a:p>
            <a:pPr marL="520700" lvl="1" indent="-174625">
              <a:buFont typeface="Arial" charset="0"/>
              <a:buChar char="–"/>
            </a:pPr>
            <a:r>
              <a:rPr lang="zh-CN" altLang="en-US" smtClean="0">
                <a:ea typeface="宋体" charset="-122"/>
              </a:rPr>
              <a:t>定期发送存在的分片信息给</a:t>
            </a:r>
            <a:r>
              <a:rPr lang="en-US" altLang="zh-CN" smtClean="0">
                <a:ea typeface="宋体" charset="-122"/>
              </a:rPr>
              <a:t>NameNode</a:t>
            </a:r>
          </a:p>
          <a:p>
            <a:r>
              <a:rPr lang="zh-CN" altLang="en-US" smtClean="0">
                <a:ea typeface="宋体" charset="-122"/>
              </a:rPr>
              <a:t>复本传输管线支持</a:t>
            </a:r>
          </a:p>
          <a:p>
            <a:pPr marL="520700" lvl="1" indent="-174625">
              <a:buFont typeface="Arial" charset="0"/>
              <a:buChar char="–"/>
            </a:pPr>
            <a:r>
              <a:rPr lang="zh-CN" altLang="en-US" smtClean="0">
                <a:ea typeface="宋体" charset="-122"/>
              </a:rPr>
              <a:t>传输数据到指定的</a:t>
            </a:r>
            <a:r>
              <a:rPr lang="en-US" altLang="zh-CN" smtClean="0">
                <a:ea typeface="宋体" charset="-122"/>
              </a:rPr>
              <a:t>DataNodes</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29</a:t>
            </a:fld>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0"/>
          </p:nvPr>
        </p:nvSpPr>
        <p:spPr>
          <a:noFill/>
          <a:ln>
            <a:miter lim="800000"/>
            <a:headEnd/>
            <a:tailEnd/>
          </a:ln>
        </p:spPr>
        <p:txBody>
          <a:bodyPr/>
          <a:lstStyle/>
          <a:p>
            <a:fld id="{CE929EA8-AC31-4C20-955C-354CE00FA889}" type="slidenum">
              <a:rPr lang="zh-CN" altLang="en-US" smtClean="0">
                <a:solidFill>
                  <a:srgbClr val="B2B2B2"/>
                </a:solidFill>
              </a:rPr>
              <a:pPr/>
              <a:t>3</a:t>
            </a:fld>
            <a:endParaRPr lang="en-US" altLang="zh-CN" smtClean="0">
              <a:solidFill>
                <a:srgbClr val="B2B2B2"/>
              </a:solidFill>
            </a:endParaRPr>
          </a:p>
        </p:txBody>
      </p:sp>
      <p:sp>
        <p:nvSpPr>
          <p:cNvPr id="40962" name="Rectangle 2"/>
          <p:cNvSpPr>
            <a:spLocks noGrp="1" noChangeArrowheads="1"/>
          </p:cNvSpPr>
          <p:nvPr>
            <p:ph type="body" idx="1"/>
          </p:nvPr>
        </p:nvSpPr>
        <p:spPr>
          <a:xfrm>
            <a:off x="533400" y="1219200"/>
            <a:ext cx="7848600" cy="4267200"/>
          </a:xfrm>
        </p:spPr>
        <p:txBody>
          <a:bodyPr/>
          <a:lstStyle/>
          <a:p>
            <a:pPr eaLnBrk="1" hangingPunct="1"/>
            <a:r>
              <a:rPr lang="zh-CN" altLang="en-US" dirty="0" smtClean="0">
                <a:solidFill>
                  <a:schemeClr val="hlink"/>
                </a:solidFill>
                <a:ea typeface="宋体" charset="-122"/>
              </a:rPr>
              <a:t>什么是云计算</a:t>
            </a:r>
            <a:endParaRPr lang="en-US" altLang="zh-CN" dirty="0" smtClean="0">
              <a:solidFill>
                <a:schemeClr val="hlink"/>
              </a:solidFill>
              <a:ea typeface="宋体" charset="-122"/>
            </a:endParaRPr>
          </a:p>
          <a:p>
            <a:pPr eaLnBrk="1" hangingPunct="1"/>
            <a:r>
              <a:rPr lang="zh-CN" altLang="en-US" dirty="0">
                <a:solidFill>
                  <a:schemeClr val="accent2"/>
                </a:solidFill>
                <a:ea typeface="宋体" charset="-122"/>
              </a:rPr>
              <a:t>数据</a:t>
            </a:r>
            <a:r>
              <a:rPr lang="zh-CN" altLang="en-US" dirty="0" smtClean="0">
                <a:solidFill>
                  <a:schemeClr val="accent2"/>
                </a:solidFill>
                <a:ea typeface="宋体" charset="-122"/>
              </a:rPr>
              <a:t>中心</a:t>
            </a:r>
            <a:endParaRPr lang="en-US" altLang="zh-CN" dirty="0" smtClean="0">
              <a:solidFill>
                <a:schemeClr val="hlink"/>
              </a:solidFill>
              <a:ea typeface="宋体" charset="-122"/>
            </a:endParaRPr>
          </a:p>
          <a:p>
            <a:pPr eaLnBrk="1" hangingPunct="1"/>
            <a:r>
              <a:rPr lang="en-US" altLang="zh-CN" dirty="0" err="1" smtClean="0">
                <a:solidFill>
                  <a:schemeClr val="accent2"/>
                </a:solidFill>
                <a:ea typeface="宋体" charset="-122"/>
              </a:rPr>
              <a:t>Hadoop</a:t>
            </a:r>
            <a:endParaRPr lang="en-US" altLang="zh-CN" dirty="0" smtClean="0">
              <a:solidFill>
                <a:schemeClr val="accent2"/>
              </a:solidFill>
              <a:ea typeface="宋体" charset="-122"/>
            </a:endParaRPr>
          </a:p>
          <a:p>
            <a:pPr eaLnBrk="1" hangingPunct="1"/>
            <a:r>
              <a:rPr lang="zh-CN" altLang="en-US" dirty="0">
                <a:solidFill>
                  <a:schemeClr val="accent2"/>
                </a:solidFill>
                <a:ea typeface="宋体" charset="-122"/>
              </a:rPr>
              <a:t>频谱数据处理引擎设计方案</a:t>
            </a:r>
            <a:endParaRPr lang="en-US" altLang="zh-CN" dirty="0" smtClean="0">
              <a:solidFill>
                <a:schemeClr val="accent2"/>
              </a:solidFill>
              <a:ea typeface="宋体" charset="-122"/>
            </a:endParaRPr>
          </a:p>
        </p:txBody>
      </p:sp>
      <p:sp>
        <p:nvSpPr>
          <p:cNvPr id="40963"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a:solidFill>
                  <a:schemeClr val="accent4"/>
                </a:solidFill>
                <a:latin typeface="+mj-ea"/>
              </a:rPr>
              <a:t>客户端</a:t>
            </a:r>
            <a:r>
              <a:rPr smtClean="0">
                <a:solidFill>
                  <a:schemeClr val="accent4"/>
                </a:solidFill>
                <a:latin typeface="+mj-ea"/>
              </a:rPr>
              <a:t>读取</a:t>
            </a:r>
            <a:r>
              <a:rPr lang="en-US" altLang="zh-CN" smtClean="0">
                <a:solidFill>
                  <a:schemeClr val="accent4"/>
                </a:solidFill>
                <a:latin typeface="+mj-ea"/>
              </a:rPr>
              <a:t>HDFS</a:t>
            </a:r>
            <a:r>
              <a:rPr smtClean="0">
                <a:solidFill>
                  <a:schemeClr val="accent4"/>
                </a:solidFill>
                <a:latin typeface="+mj-ea"/>
              </a:rPr>
              <a:t>数据</a:t>
            </a:r>
            <a:endParaRPr>
              <a:solidFill>
                <a:schemeClr val="accent4"/>
              </a:solidFill>
              <a:latin typeface="+mj-ea"/>
            </a:endParaRPr>
          </a:p>
        </p:txBody>
      </p:sp>
      <p:sp>
        <p:nvSpPr>
          <p:cNvPr id="520194" name="灯片编号占位符 1"/>
          <p:cNvSpPr>
            <a:spLocks noGrp="1"/>
          </p:cNvSpPr>
          <p:nvPr>
            <p:ph type="sldNum" sz="quarter" idx="10"/>
          </p:nvPr>
        </p:nvSpPr>
        <p:spPr>
          <a:noFill/>
          <a:ln>
            <a:miter lim="800000"/>
            <a:headEnd/>
            <a:tailEnd/>
          </a:ln>
        </p:spPr>
        <p:txBody>
          <a:bodyPr/>
          <a:lstStyle/>
          <a:p>
            <a:fld id="{FA135298-9F9F-41C5-9169-D0C6F1FF9B1E}" type="slidenum">
              <a:rPr lang="zh-CN" altLang="en-US" smtClean="0"/>
              <a:pPr/>
              <a:t>30</a:t>
            </a:fld>
            <a:endParaRPr lang="en-US" altLang="zh-CN" smtClean="0"/>
          </a:p>
        </p:txBody>
      </p:sp>
      <p:pic>
        <p:nvPicPr>
          <p:cNvPr id="520195" name="Picture 2"/>
          <p:cNvPicPr>
            <a:picLocks noChangeAspect="1" noChangeArrowheads="1"/>
          </p:cNvPicPr>
          <p:nvPr/>
        </p:nvPicPr>
        <p:blipFill>
          <a:blip r:embed="rId3"/>
          <a:srcRect/>
          <a:stretch>
            <a:fillRect/>
          </a:stretch>
        </p:blipFill>
        <p:spPr bwMode="auto">
          <a:xfrm>
            <a:off x="1452563" y="1876425"/>
            <a:ext cx="6238875"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客户端将数据写入</a:t>
            </a:r>
            <a:r>
              <a:rPr lang="en-US" altLang="zh-CN" smtClean="0">
                <a:solidFill>
                  <a:schemeClr val="accent4"/>
                </a:solidFill>
                <a:latin typeface="+mj-ea"/>
              </a:rPr>
              <a:t>HDFS</a:t>
            </a:r>
            <a:endParaRPr>
              <a:solidFill>
                <a:schemeClr val="accent4"/>
              </a:solidFill>
              <a:latin typeface="+mj-ea"/>
            </a:endParaRPr>
          </a:p>
        </p:txBody>
      </p:sp>
      <p:sp>
        <p:nvSpPr>
          <p:cNvPr id="521218" name="灯片编号占位符 3"/>
          <p:cNvSpPr>
            <a:spLocks noGrp="1"/>
          </p:cNvSpPr>
          <p:nvPr>
            <p:ph type="sldNum" sz="quarter" idx="10"/>
          </p:nvPr>
        </p:nvSpPr>
        <p:spPr>
          <a:noFill/>
          <a:ln>
            <a:miter lim="800000"/>
            <a:headEnd/>
            <a:tailEnd/>
          </a:ln>
        </p:spPr>
        <p:txBody>
          <a:bodyPr/>
          <a:lstStyle/>
          <a:p>
            <a:fld id="{36D447A6-C1D2-4883-ADCD-D166229D922E}" type="slidenum">
              <a:rPr lang="zh-CN" altLang="en-US" smtClean="0"/>
              <a:pPr/>
              <a:t>31</a:t>
            </a:fld>
            <a:endParaRPr lang="en-US" altLang="zh-CN" smtClean="0"/>
          </a:p>
        </p:txBody>
      </p:sp>
      <p:pic>
        <p:nvPicPr>
          <p:cNvPr id="521219" name="Picture 2"/>
          <p:cNvPicPr>
            <a:picLocks noChangeAspect="1" noChangeArrowheads="1"/>
          </p:cNvPicPr>
          <p:nvPr/>
        </p:nvPicPr>
        <p:blipFill>
          <a:blip r:embed="rId3"/>
          <a:srcRect/>
          <a:stretch>
            <a:fillRect/>
          </a:stretch>
        </p:blipFill>
        <p:spPr bwMode="auto">
          <a:xfrm>
            <a:off x="1452563" y="1647825"/>
            <a:ext cx="623887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noFill/>
        </p:spPr>
        <p:txBody>
          <a:bodyPr/>
          <a:lstStyle/>
          <a:p>
            <a:r>
              <a:rPr lang="en-US" altLang="zh-CN" b="1" smtClean="0">
                <a:effectLst>
                  <a:outerShdw blurRad="38100" dist="38100" dir="2700000" algn="tl">
                    <a:srgbClr val="C0C0C0"/>
                  </a:outerShdw>
                </a:effectLst>
                <a:latin typeface="黑体" pitchFamily="2" charset="-122"/>
              </a:rPr>
              <a:t>HDFS</a:t>
            </a:r>
            <a:r>
              <a:rPr b="1" smtClean="0">
                <a:effectLst>
                  <a:outerShdw blurRad="38100" dist="38100" dir="2700000" algn="tl">
                    <a:srgbClr val="C0C0C0"/>
                  </a:outerShdw>
                </a:effectLst>
                <a:latin typeface="黑体" pitchFamily="2" charset="-122"/>
              </a:rPr>
              <a:t>其他问题</a:t>
            </a:r>
          </a:p>
        </p:txBody>
      </p:sp>
      <p:sp>
        <p:nvSpPr>
          <p:cNvPr id="589827" name="Rectangle 3"/>
          <p:cNvSpPr>
            <a:spLocks noGrp="1" noChangeArrowheads="1"/>
          </p:cNvSpPr>
          <p:nvPr>
            <p:ph type="body" idx="1"/>
          </p:nvPr>
        </p:nvSpPr>
        <p:spPr>
          <a:xfrm>
            <a:off x="401638" y="1562100"/>
            <a:ext cx="8356600" cy="4762500"/>
          </a:xfrm>
        </p:spPr>
        <p:txBody>
          <a:bodyPr/>
          <a:lstStyle/>
          <a:p>
            <a:r>
              <a:rPr lang="zh-CN" altLang="en-US" smtClean="0">
                <a:ea typeface="宋体" charset="-122"/>
              </a:rPr>
              <a:t>复本策略</a:t>
            </a:r>
          </a:p>
          <a:p>
            <a:r>
              <a:rPr lang="zh-CN" altLang="en-US" smtClean="0">
                <a:ea typeface="宋体" charset="-122"/>
              </a:rPr>
              <a:t>读写策略</a:t>
            </a:r>
          </a:p>
          <a:p>
            <a:r>
              <a:rPr lang="zh-CN" altLang="en-US" smtClean="0">
                <a:ea typeface="宋体" charset="-122"/>
              </a:rPr>
              <a:t>数据准确性</a:t>
            </a:r>
          </a:p>
          <a:p>
            <a:r>
              <a:rPr lang="zh-CN" altLang="en-US" smtClean="0">
                <a:ea typeface="宋体" charset="-122"/>
              </a:rPr>
              <a:t>均衡</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32</a:t>
            </a:fld>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网络距离和复本管线</a:t>
            </a:r>
            <a:endParaRPr>
              <a:solidFill>
                <a:schemeClr val="accent4"/>
              </a:solidFill>
              <a:latin typeface="+mj-ea"/>
            </a:endParaRPr>
          </a:p>
        </p:txBody>
      </p:sp>
      <p:sp>
        <p:nvSpPr>
          <p:cNvPr id="522242" name="灯片编号占位符 3"/>
          <p:cNvSpPr>
            <a:spLocks noGrp="1"/>
          </p:cNvSpPr>
          <p:nvPr>
            <p:ph type="sldNum" sz="quarter" idx="10"/>
          </p:nvPr>
        </p:nvSpPr>
        <p:spPr>
          <a:noFill/>
          <a:ln>
            <a:miter lim="800000"/>
            <a:headEnd/>
            <a:tailEnd/>
          </a:ln>
        </p:spPr>
        <p:txBody>
          <a:bodyPr/>
          <a:lstStyle/>
          <a:p>
            <a:fld id="{F1152A73-1609-4F37-BC95-925489BA2BC4}" type="slidenum">
              <a:rPr lang="zh-CN" altLang="en-US" smtClean="0"/>
              <a:pPr/>
              <a:t>33</a:t>
            </a:fld>
            <a:endParaRPr lang="en-US" altLang="zh-CN" smtClean="0"/>
          </a:p>
        </p:txBody>
      </p:sp>
      <p:pic>
        <p:nvPicPr>
          <p:cNvPr id="522243" name="Picture 2"/>
          <p:cNvPicPr>
            <a:picLocks noChangeAspect="1" noChangeArrowheads="1"/>
          </p:cNvPicPr>
          <p:nvPr/>
        </p:nvPicPr>
        <p:blipFill>
          <a:blip r:embed="rId3"/>
          <a:srcRect/>
          <a:stretch>
            <a:fillRect/>
          </a:stretch>
        </p:blipFill>
        <p:spPr bwMode="auto">
          <a:xfrm>
            <a:off x="6076950" y="2095500"/>
            <a:ext cx="3067050" cy="3390900"/>
          </a:xfrm>
          <a:prstGeom prst="rect">
            <a:avLst/>
          </a:prstGeom>
          <a:noFill/>
          <a:ln w="9525">
            <a:noFill/>
            <a:miter lim="800000"/>
            <a:headEnd/>
            <a:tailEnd/>
          </a:ln>
        </p:spPr>
      </p:pic>
      <p:pic>
        <p:nvPicPr>
          <p:cNvPr id="522244" name="Picture 3"/>
          <p:cNvPicPr>
            <a:picLocks noChangeAspect="1" noChangeArrowheads="1"/>
          </p:cNvPicPr>
          <p:nvPr/>
        </p:nvPicPr>
        <p:blipFill>
          <a:blip r:embed="rId4"/>
          <a:srcRect/>
          <a:stretch>
            <a:fillRect/>
          </a:stretch>
        </p:blipFill>
        <p:spPr bwMode="auto">
          <a:xfrm>
            <a:off x="14288" y="1752600"/>
            <a:ext cx="6267450"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3600" dirty="0" smtClean="0">
                <a:solidFill>
                  <a:srgbClr val="000000"/>
                </a:solidFill>
                <a:effectLst>
                  <a:outerShdw blurRad="38100" dist="38100" dir="2700000" algn="tl">
                    <a:srgbClr val="C0C0C0"/>
                  </a:outerShdw>
                </a:effectLst>
                <a:latin typeface="黑体" pitchFamily="2" charset="-122"/>
                <a:ea typeface="黑体" pitchFamily="2" charset="-122"/>
              </a:rPr>
              <a:t>HDFS</a:t>
            </a:r>
            <a:r>
              <a:rPr lang="zh-CN" altLang="en-US" sz="3600" dirty="0" smtClean="0">
                <a:solidFill>
                  <a:srgbClr val="000000"/>
                </a:solidFill>
                <a:effectLst>
                  <a:outerShdw blurRad="38100" dist="38100" dir="2700000" algn="tl">
                    <a:srgbClr val="C0C0C0"/>
                  </a:outerShdw>
                </a:effectLst>
                <a:latin typeface="黑体" pitchFamily="2" charset="-122"/>
                <a:ea typeface="黑体" pitchFamily="2" charset="-122"/>
              </a:rPr>
              <a:t>分布式文件系统的可用性</a:t>
            </a:r>
          </a:p>
        </p:txBody>
      </p:sp>
      <p:sp>
        <p:nvSpPr>
          <p:cNvPr id="523266" name="Rectangle 4"/>
          <p:cNvSpPr>
            <a:spLocks noGrp="1" noChangeArrowheads="1"/>
          </p:cNvSpPr>
          <p:nvPr>
            <p:ph type="body" idx="1"/>
          </p:nvPr>
        </p:nvSpPr>
        <p:spPr>
          <a:xfrm>
            <a:off x="555625" y="1744663"/>
            <a:ext cx="8054975" cy="4656137"/>
          </a:xfrm>
        </p:spPr>
        <p:txBody>
          <a:bodyPr/>
          <a:lstStyle/>
          <a:p>
            <a:pPr eaLnBrk="1" hangingPunct="1"/>
            <a:r>
              <a:rPr lang="zh-CN" altLang="en-US" smtClean="0">
                <a:ea typeface="宋体" charset="-122"/>
              </a:rPr>
              <a:t>支持线性扩展，随着业务的发展持续增长</a:t>
            </a:r>
          </a:p>
          <a:p>
            <a:pPr eaLnBrk="1" hangingPunct="1"/>
            <a:r>
              <a:rPr lang="zh-CN" altLang="en-US" smtClean="0">
                <a:ea typeface="宋体" charset="-122"/>
              </a:rPr>
              <a:t>可以线性扩展到数百个集群规模</a:t>
            </a:r>
          </a:p>
          <a:p>
            <a:pPr eaLnBrk="1" hangingPunct="1"/>
            <a:r>
              <a:rPr lang="zh-CN" altLang="en-US" smtClean="0">
                <a:ea typeface="宋体" charset="-122"/>
              </a:rPr>
              <a:t>每个集群可以达到</a:t>
            </a:r>
            <a:r>
              <a:rPr lang="en-US" altLang="zh-CN" smtClean="0">
                <a:ea typeface="宋体" charset="-122"/>
              </a:rPr>
              <a:t>1000</a:t>
            </a:r>
            <a:r>
              <a:rPr lang="zh-CN" altLang="en-US" smtClean="0">
                <a:ea typeface="宋体" charset="-122"/>
              </a:rPr>
              <a:t>台机器</a:t>
            </a:r>
          </a:p>
          <a:p>
            <a:pPr eaLnBrk="1" hangingPunct="1"/>
            <a:r>
              <a:rPr lang="zh-CN" altLang="en-US" smtClean="0">
                <a:ea typeface="宋体" charset="-122"/>
              </a:rPr>
              <a:t>可以同时容纳</a:t>
            </a:r>
            <a:r>
              <a:rPr lang="en-US" altLang="zh-CN" smtClean="0">
                <a:ea typeface="宋体" charset="-122"/>
              </a:rPr>
              <a:t>1000</a:t>
            </a:r>
            <a:r>
              <a:rPr lang="zh-CN" altLang="en-US" smtClean="0">
                <a:ea typeface="宋体" charset="-122"/>
              </a:rPr>
              <a:t>个应用</a:t>
            </a:r>
          </a:p>
          <a:p>
            <a:pPr eaLnBrk="1" hangingPunct="1"/>
            <a:r>
              <a:rPr lang="en-US" altLang="zh-CN" smtClean="0">
                <a:ea typeface="宋体" charset="-122"/>
              </a:rPr>
              <a:t>4+PB</a:t>
            </a:r>
            <a:r>
              <a:rPr lang="zh-CN" altLang="en-US" smtClean="0">
                <a:ea typeface="宋体" charset="-122"/>
              </a:rPr>
              <a:t>的文件存储能力</a:t>
            </a:r>
          </a:p>
          <a:p>
            <a:pPr eaLnBrk="1" hangingPunct="1"/>
            <a:r>
              <a:rPr lang="en-US" altLang="zh-CN" smtClean="0">
                <a:ea typeface="宋体" charset="-122"/>
              </a:rPr>
              <a:t>40GB/s</a:t>
            </a:r>
            <a:r>
              <a:rPr lang="zh-CN" altLang="en-US" smtClean="0">
                <a:ea typeface="宋体" charset="-122"/>
              </a:rPr>
              <a:t>读写负载</a:t>
            </a:r>
          </a:p>
          <a:p>
            <a:pPr eaLnBrk="1" hangingPunct="1"/>
            <a:r>
              <a:rPr lang="zh-CN" altLang="en-US" smtClean="0">
                <a:ea typeface="宋体" charset="-122"/>
              </a:rPr>
              <a:t>存储和处理全省所有的频谱监测数据</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34</a:t>
            </a:fld>
            <a:endParaRPr lang="en-US" altLang="zh-CN"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3" name="灯片编号占位符 3"/>
          <p:cNvSpPr>
            <a:spLocks noGrp="1"/>
          </p:cNvSpPr>
          <p:nvPr>
            <p:ph type="sldNum" sz="quarter" idx="10"/>
          </p:nvPr>
        </p:nvSpPr>
        <p:spPr>
          <a:noFill/>
          <a:ln>
            <a:miter lim="800000"/>
            <a:headEnd/>
            <a:tailEnd/>
          </a:ln>
        </p:spPr>
        <p:txBody>
          <a:bodyPr/>
          <a:lstStyle/>
          <a:p>
            <a:fld id="{9C697970-1161-44F7-BCFF-35280C7166F5}" type="slidenum">
              <a:rPr lang="zh-CN" altLang="en-US" smtClean="0">
                <a:solidFill>
                  <a:srgbClr val="B2B2B2"/>
                </a:solidFill>
              </a:rPr>
              <a:pPr/>
              <a:t>35</a:t>
            </a:fld>
            <a:endParaRPr lang="en-US" altLang="zh-CN" smtClean="0">
              <a:solidFill>
                <a:srgbClr val="B2B2B2"/>
              </a:solidFill>
            </a:endParaRPr>
          </a:p>
        </p:txBody>
      </p:sp>
      <p:sp>
        <p:nvSpPr>
          <p:cNvPr id="525314" name="Rectangle 2"/>
          <p:cNvSpPr>
            <a:spLocks noGrp="1" noChangeArrowheads="1"/>
          </p:cNvSpPr>
          <p:nvPr>
            <p:ph type="body" idx="1"/>
          </p:nvPr>
        </p:nvSpPr>
        <p:spPr>
          <a:xfrm>
            <a:off x="533400" y="1219200"/>
            <a:ext cx="7848600" cy="4876800"/>
          </a:xfrm>
        </p:spPr>
        <p:txBody>
          <a:bodyPr/>
          <a:lstStyle/>
          <a:p>
            <a:pPr eaLnBrk="1" hangingPunct="1"/>
            <a:r>
              <a:rPr lang="en-US" altLang="zh-CN" dirty="0" err="1" smtClean="0">
                <a:solidFill>
                  <a:srgbClr val="DDDDDD"/>
                </a:solidFill>
                <a:ea typeface="宋体" charset="-122"/>
              </a:rPr>
              <a:t>Hadoop</a:t>
            </a:r>
            <a:r>
              <a:rPr lang="zh-CN" altLang="en-US" dirty="0" smtClean="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smtClean="0">
                <a:solidFill>
                  <a:srgbClr val="DDDDDD"/>
                </a:solidFill>
                <a:ea typeface="宋体" charset="-122"/>
              </a:rPr>
              <a:t>HDFS</a:t>
            </a:r>
          </a:p>
          <a:p>
            <a:pPr eaLnBrk="1" hangingPunct="1"/>
            <a:r>
              <a:rPr lang="en-US" altLang="zh-CN" dirty="0" err="1" smtClean="0">
                <a:solidFill>
                  <a:schemeClr val="hlink"/>
                </a:solidFill>
                <a:ea typeface="宋体" charset="-122"/>
              </a:rPr>
              <a:t>MapReduce</a:t>
            </a:r>
            <a:endParaRPr lang="en-US" altLang="zh-CN" dirty="0" smtClean="0">
              <a:solidFill>
                <a:schemeClr val="hlink"/>
              </a:solidFill>
              <a:ea typeface="宋体" charset="-122"/>
            </a:endParaRPr>
          </a:p>
          <a:p>
            <a:pPr eaLnBrk="1" hangingPunct="1"/>
            <a:r>
              <a:rPr lang="en-US" altLang="zh-CN" dirty="0" smtClean="0">
                <a:solidFill>
                  <a:schemeClr val="accent2"/>
                </a:solidFill>
                <a:ea typeface="宋体" charset="-122"/>
              </a:rPr>
              <a:t>Pig</a:t>
            </a:r>
            <a:endParaRPr lang="en-US" altLang="zh-CN" dirty="0">
              <a:solidFill>
                <a:schemeClr val="accent2"/>
              </a:solidFill>
              <a:ea typeface="宋体" charset="-122"/>
            </a:endParaRPr>
          </a:p>
          <a:p>
            <a:pPr eaLnBrk="1" hangingPunct="1"/>
            <a:r>
              <a:rPr lang="en-US" altLang="zh-CN" dirty="0">
                <a:solidFill>
                  <a:schemeClr val="accent2"/>
                </a:solidFill>
                <a:ea typeface="宋体" charset="-122"/>
              </a:rPr>
              <a:t>Hive</a:t>
            </a:r>
          </a:p>
          <a:p>
            <a:pPr eaLnBrk="1" hangingPunct="1"/>
            <a:r>
              <a:rPr lang="en-US" altLang="zh-CN" dirty="0" err="1">
                <a:solidFill>
                  <a:schemeClr val="accent2"/>
                </a:solidFill>
                <a:ea typeface="宋体" charset="-122"/>
              </a:rPr>
              <a:t>HBase</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ZooKeeper</a:t>
            </a:r>
            <a:endParaRPr lang="en-US" altLang="zh-CN" dirty="0">
              <a:solidFill>
                <a:schemeClr val="accent2"/>
              </a:solidFill>
              <a:ea typeface="宋体" charset="-122"/>
            </a:endParaRPr>
          </a:p>
          <a:p>
            <a:pPr eaLnBrk="1" hangingPunct="1"/>
            <a:r>
              <a:rPr lang="en-US" altLang="zh-CN" dirty="0" err="1">
                <a:solidFill>
                  <a:schemeClr val="accent2"/>
                </a:solidFill>
                <a:ea typeface="宋体" charset="-122"/>
              </a:rPr>
              <a:t>Sqoop</a:t>
            </a:r>
            <a:endParaRPr lang="en-US" altLang="zh-CN" dirty="0">
              <a:solidFill>
                <a:schemeClr val="accent2"/>
              </a:solidFill>
              <a:ea typeface="宋体" charset="-122"/>
            </a:endParaRPr>
          </a:p>
        </p:txBody>
      </p:sp>
      <p:sp>
        <p:nvSpPr>
          <p:cNvPr id="525315"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3600" dirty="0" err="1" smtClean="0">
                <a:solidFill>
                  <a:srgbClr val="000000"/>
                </a:solidFill>
                <a:effectLst>
                  <a:outerShdw blurRad="38100" dist="38100" dir="2700000" algn="tl">
                    <a:srgbClr val="C0C0C0"/>
                  </a:outerShdw>
                </a:effectLst>
                <a:latin typeface="黑体" pitchFamily="2" charset="-122"/>
                <a:ea typeface="黑体" pitchFamily="2" charset="-122"/>
              </a:rPr>
              <a:t>MapReduce</a:t>
            </a:r>
            <a:endParaRPr lang="en-US" altLang="zh-CN" sz="3600" dirty="0" smtClean="0">
              <a:solidFill>
                <a:srgbClr val="000000"/>
              </a:solidFill>
              <a:effectLst>
                <a:outerShdw blurRad="38100" dist="38100" dir="2700000" algn="tl">
                  <a:srgbClr val="C0C0C0"/>
                </a:outerShdw>
              </a:effectLst>
              <a:latin typeface="黑体" pitchFamily="2" charset="-122"/>
              <a:ea typeface="黑体" pitchFamily="2" charset="-122"/>
            </a:endParaRPr>
          </a:p>
        </p:txBody>
      </p:sp>
      <p:sp>
        <p:nvSpPr>
          <p:cNvPr id="527362" name="Rectangle 4"/>
          <p:cNvSpPr>
            <a:spLocks noChangeArrowheads="1"/>
          </p:cNvSpPr>
          <p:nvPr/>
        </p:nvSpPr>
        <p:spPr bwMode="auto">
          <a:xfrm>
            <a:off x="555625" y="1447800"/>
            <a:ext cx="8054975" cy="4495800"/>
          </a:xfrm>
          <a:prstGeom prst="rect">
            <a:avLst/>
          </a:prstGeom>
          <a:noFill/>
          <a:ln w="9525">
            <a:noFill/>
            <a:miter lim="800000"/>
            <a:headEnd/>
            <a:tailEnd/>
          </a:ln>
        </p:spPr>
        <p:txBody>
          <a:bodyPr/>
          <a:lstStyle/>
          <a:p>
            <a:pPr marL="273050" indent="-273050">
              <a:lnSpc>
                <a:spcPct val="90000"/>
              </a:lnSpc>
              <a:spcBef>
                <a:spcPct val="50000"/>
              </a:spcBef>
              <a:buClr>
                <a:srgbClr val="006B9C"/>
              </a:buClr>
              <a:buSzPct val="60000"/>
              <a:buFont typeface="Wingdings" pitchFamily="2" charset="2"/>
              <a:buChar char="n"/>
            </a:pPr>
            <a:r>
              <a:rPr lang="zh-CN" altLang="en-US" sz="2400">
                <a:solidFill>
                  <a:srgbClr val="5D5D63"/>
                </a:solidFill>
                <a:latin typeface="Tahoma" pitchFamily="34" charset="0"/>
                <a:cs typeface="Tahoma" pitchFamily="34" charset="0"/>
              </a:rPr>
              <a:t>适用于超大集群计算的简单编程模型</a:t>
            </a:r>
          </a:p>
          <a:p>
            <a:pPr marL="273050" indent="-273050">
              <a:lnSpc>
                <a:spcPct val="90000"/>
              </a:lnSpc>
              <a:spcBef>
                <a:spcPct val="50000"/>
              </a:spcBef>
              <a:buClr>
                <a:srgbClr val="006B9C"/>
              </a:buClr>
              <a:buSzPct val="60000"/>
              <a:buFont typeface="Wingdings" pitchFamily="2" charset="2"/>
              <a:buChar char="n"/>
            </a:pPr>
            <a:r>
              <a:rPr lang="zh-CN" altLang="en-US" sz="2400">
                <a:solidFill>
                  <a:srgbClr val="5D5D63"/>
                </a:solidFill>
                <a:latin typeface="Tahoma" pitchFamily="34" charset="0"/>
                <a:cs typeface="Tahoma" pitchFamily="34" charset="0"/>
              </a:rPr>
              <a:t>在处理库中隐藏并行处理的细节</a:t>
            </a:r>
          </a:p>
          <a:p>
            <a:pPr marL="628650" lvl="1" indent="-282575">
              <a:lnSpc>
                <a:spcPct val="90000"/>
              </a:lnSpc>
              <a:spcBef>
                <a:spcPct val="25000"/>
              </a:spcBef>
              <a:buClr>
                <a:srgbClr val="006B9C"/>
              </a:buClr>
              <a:buFont typeface="Arial" charset="0"/>
              <a:buChar char="–"/>
            </a:pPr>
            <a:r>
              <a:rPr lang="zh-CN" altLang="en-US" sz="2000">
                <a:solidFill>
                  <a:srgbClr val="5D5D63"/>
                </a:solidFill>
              </a:rPr>
              <a:t>自动并行化处理</a:t>
            </a:r>
          </a:p>
          <a:p>
            <a:pPr marL="628650" lvl="1" indent="-282575">
              <a:lnSpc>
                <a:spcPct val="90000"/>
              </a:lnSpc>
              <a:spcBef>
                <a:spcPct val="25000"/>
              </a:spcBef>
              <a:buClr>
                <a:srgbClr val="006B9C"/>
              </a:buClr>
              <a:buFont typeface="Arial" charset="0"/>
              <a:buChar char="–"/>
            </a:pPr>
            <a:r>
              <a:rPr lang="zh-CN" altLang="en-US" sz="2000">
                <a:solidFill>
                  <a:srgbClr val="5D5D63"/>
                </a:solidFill>
              </a:rPr>
              <a:t>负载均衡</a:t>
            </a:r>
          </a:p>
          <a:p>
            <a:pPr marL="628650" lvl="1" indent="-282575">
              <a:lnSpc>
                <a:spcPct val="90000"/>
              </a:lnSpc>
              <a:spcBef>
                <a:spcPct val="25000"/>
              </a:spcBef>
              <a:buClr>
                <a:srgbClr val="006B9C"/>
              </a:buClr>
              <a:buFont typeface="Arial" charset="0"/>
              <a:buChar char="–"/>
            </a:pPr>
            <a:r>
              <a:rPr lang="zh-CN" altLang="en-US" sz="2000">
                <a:solidFill>
                  <a:srgbClr val="5D5D63"/>
                </a:solidFill>
              </a:rPr>
              <a:t>网络和磁盘传输优化</a:t>
            </a:r>
          </a:p>
          <a:p>
            <a:pPr marL="628650" lvl="1" indent="-282575">
              <a:lnSpc>
                <a:spcPct val="90000"/>
              </a:lnSpc>
              <a:spcBef>
                <a:spcPct val="25000"/>
              </a:spcBef>
              <a:buClr>
                <a:srgbClr val="006B9C"/>
              </a:buClr>
              <a:buFont typeface="Arial" charset="0"/>
              <a:buChar char="–"/>
            </a:pPr>
            <a:r>
              <a:rPr lang="zh-CN" altLang="en-US" sz="2000">
                <a:solidFill>
                  <a:srgbClr val="5D5D63"/>
                </a:solidFill>
              </a:rPr>
              <a:t>处理机器失效</a:t>
            </a:r>
          </a:p>
          <a:p>
            <a:pPr marL="628650" lvl="1" indent="-282575">
              <a:lnSpc>
                <a:spcPct val="90000"/>
              </a:lnSpc>
              <a:spcBef>
                <a:spcPct val="25000"/>
              </a:spcBef>
              <a:buClr>
                <a:srgbClr val="006B9C"/>
              </a:buClr>
              <a:buFont typeface="Arial" charset="0"/>
              <a:buChar char="–"/>
            </a:pPr>
            <a:r>
              <a:rPr lang="zh-CN" altLang="en-US" sz="2000">
                <a:solidFill>
                  <a:srgbClr val="5D5D63"/>
                </a:solidFill>
              </a:rPr>
              <a:t>健壮性</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36</a:t>
            </a:fld>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3600" dirty="0" err="1" smtClean="0">
                <a:solidFill>
                  <a:srgbClr val="000000"/>
                </a:solidFill>
                <a:effectLst>
                  <a:outerShdw blurRad="38100" dist="38100" dir="2700000" algn="tl">
                    <a:srgbClr val="C0C0C0"/>
                  </a:outerShdw>
                </a:effectLst>
                <a:latin typeface="黑体" pitchFamily="2" charset="-122"/>
                <a:ea typeface="黑体" pitchFamily="2" charset="-122"/>
              </a:rPr>
              <a:t>MapReduce</a:t>
            </a:r>
            <a:r>
              <a:rPr lang="zh-CN" altLang="en-US" sz="3600" dirty="0" smtClean="0">
                <a:solidFill>
                  <a:srgbClr val="000000"/>
                </a:solidFill>
                <a:effectLst>
                  <a:outerShdw blurRad="38100" dist="38100" dir="2700000" algn="tl">
                    <a:srgbClr val="C0C0C0"/>
                  </a:outerShdw>
                </a:effectLst>
                <a:latin typeface="黑体" pitchFamily="2" charset="-122"/>
                <a:ea typeface="黑体" pitchFamily="2" charset="-122"/>
              </a:rPr>
              <a:t>处理问题的过程</a:t>
            </a:r>
          </a:p>
        </p:txBody>
      </p:sp>
      <p:sp>
        <p:nvSpPr>
          <p:cNvPr id="529410" name="Rectangle 4"/>
          <p:cNvSpPr>
            <a:spLocks noChangeArrowheads="1"/>
          </p:cNvSpPr>
          <p:nvPr/>
        </p:nvSpPr>
        <p:spPr bwMode="auto">
          <a:xfrm>
            <a:off x="555625" y="1600200"/>
            <a:ext cx="8054975" cy="4495800"/>
          </a:xfrm>
          <a:prstGeom prst="rect">
            <a:avLst/>
          </a:prstGeom>
          <a:noFill/>
          <a:ln w="9525">
            <a:noFill/>
            <a:miter lim="800000"/>
            <a:headEnd/>
            <a:tailEnd/>
          </a:ln>
        </p:spPr>
        <p:txBody>
          <a:bodyPr/>
          <a:lstStyle/>
          <a:p>
            <a:pPr marL="273050" indent="-273050">
              <a:lnSpc>
                <a:spcPct val="90000"/>
              </a:lnSpc>
              <a:spcBef>
                <a:spcPct val="50000"/>
              </a:spcBef>
              <a:buClr>
                <a:srgbClr val="006B9C"/>
              </a:buClr>
              <a:buSzPct val="60000"/>
              <a:buFont typeface="Wingdings" pitchFamily="2" charset="2"/>
              <a:buChar char="n"/>
            </a:pPr>
            <a:r>
              <a:rPr lang="zh-CN" altLang="en-US" sz="2400">
                <a:solidFill>
                  <a:srgbClr val="5D5D63"/>
                </a:solidFill>
                <a:latin typeface="Tahoma" pitchFamily="34" charset="0"/>
                <a:cs typeface="Tahoma" pitchFamily="34" charset="0"/>
              </a:rPr>
              <a:t>读取大数据量数据</a:t>
            </a:r>
          </a:p>
          <a:p>
            <a:pPr marL="273050" indent="-273050">
              <a:lnSpc>
                <a:spcPct val="90000"/>
              </a:lnSpc>
              <a:spcBef>
                <a:spcPct val="50000"/>
              </a:spcBef>
              <a:buClr>
                <a:srgbClr val="006B9C"/>
              </a:buClr>
              <a:buSzPct val="60000"/>
              <a:buFont typeface="Wingdings" pitchFamily="2" charset="2"/>
              <a:buChar char="n"/>
            </a:pPr>
            <a:r>
              <a:rPr lang="en-US" altLang="zh-CN" sz="2400">
                <a:solidFill>
                  <a:srgbClr val="5D5D63"/>
                </a:solidFill>
                <a:latin typeface="Tahoma" pitchFamily="34" charset="0"/>
                <a:cs typeface="Tahoma" pitchFamily="34" charset="0"/>
              </a:rPr>
              <a:t>Map</a:t>
            </a:r>
            <a:r>
              <a:rPr lang="zh-CN" altLang="en-US" sz="2400">
                <a:solidFill>
                  <a:srgbClr val="5D5D63"/>
                </a:solidFill>
                <a:latin typeface="Tahoma" pitchFamily="34" charset="0"/>
                <a:cs typeface="Tahoma" pitchFamily="34" charset="0"/>
              </a:rPr>
              <a:t>：从数据分片中抽取我们关心的内容</a:t>
            </a:r>
          </a:p>
          <a:p>
            <a:pPr marL="273050" indent="-273050">
              <a:lnSpc>
                <a:spcPct val="90000"/>
              </a:lnSpc>
              <a:spcBef>
                <a:spcPct val="50000"/>
              </a:spcBef>
              <a:buClr>
                <a:srgbClr val="006B9C"/>
              </a:buClr>
              <a:buSzPct val="60000"/>
              <a:buFont typeface="Wingdings" pitchFamily="2" charset="2"/>
              <a:buChar char="n"/>
            </a:pPr>
            <a:r>
              <a:rPr lang="zh-CN" altLang="en-US" sz="2400">
                <a:solidFill>
                  <a:srgbClr val="5D5D63"/>
                </a:solidFill>
                <a:latin typeface="Tahoma" pitchFamily="34" charset="0"/>
                <a:cs typeface="Tahoma" pitchFamily="34" charset="0"/>
              </a:rPr>
              <a:t>把</a:t>
            </a:r>
            <a:r>
              <a:rPr lang="en-US" altLang="zh-CN" sz="2400">
                <a:solidFill>
                  <a:srgbClr val="5D5D63"/>
                </a:solidFill>
                <a:latin typeface="Tahoma" pitchFamily="34" charset="0"/>
                <a:cs typeface="Tahoma" pitchFamily="34" charset="0"/>
              </a:rPr>
              <a:t>map</a:t>
            </a:r>
            <a:r>
              <a:rPr lang="zh-CN" altLang="en-US" sz="2400">
                <a:solidFill>
                  <a:srgbClr val="5D5D63"/>
                </a:solidFill>
                <a:latin typeface="Tahoma" pitchFamily="34" charset="0"/>
                <a:cs typeface="Tahoma" pitchFamily="34" charset="0"/>
              </a:rPr>
              <a:t>的输出传递给</a:t>
            </a:r>
            <a:r>
              <a:rPr lang="en-US" altLang="zh-CN" sz="2400">
                <a:solidFill>
                  <a:srgbClr val="5D5D63"/>
                </a:solidFill>
                <a:latin typeface="Tahoma" pitchFamily="34" charset="0"/>
                <a:cs typeface="Tahoma" pitchFamily="34" charset="0"/>
              </a:rPr>
              <a:t>reduce</a:t>
            </a:r>
            <a:r>
              <a:rPr lang="zh-CN" altLang="en-US" sz="2400">
                <a:solidFill>
                  <a:srgbClr val="5D5D63"/>
                </a:solidFill>
                <a:latin typeface="Tahoma" pitchFamily="34" charset="0"/>
                <a:cs typeface="Tahoma" pitchFamily="34" charset="0"/>
              </a:rPr>
              <a:t>（</a:t>
            </a:r>
            <a:r>
              <a:rPr lang="en-US" altLang="zh-CN" sz="2400">
                <a:solidFill>
                  <a:srgbClr val="5D5D63"/>
                </a:solidFill>
                <a:latin typeface="Tahoma" pitchFamily="34" charset="0"/>
                <a:cs typeface="Tahoma" pitchFamily="34" charset="0"/>
              </a:rPr>
              <a:t>shuffle</a:t>
            </a:r>
            <a:r>
              <a:rPr lang="zh-CN" altLang="en-US" sz="2400">
                <a:solidFill>
                  <a:srgbClr val="5D5D63"/>
                </a:solidFill>
                <a:latin typeface="Tahoma" pitchFamily="34" charset="0"/>
                <a:cs typeface="Tahoma" pitchFamily="34" charset="0"/>
              </a:rPr>
              <a:t>过程） ，排序</a:t>
            </a:r>
          </a:p>
          <a:p>
            <a:pPr marL="273050" indent="-273050">
              <a:lnSpc>
                <a:spcPct val="90000"/>
              </a:lnSpc>
              <a:spcBef>
                <a:spcPct val="50000"/>
              </a:spcBef>
              <a:buClr>
                <a:srgbClr val="006B9C"/>
              </a:buClr>
              <a:buSzPct val="60000"/>
              <a:buFont typeface="Wingdings" pitchFamily="2" charset="2"/>
              <a:buChar char="n"/>
            </a:pPr>
            <a:r>
              <a:rPr lang="en-US" altLang="zh-CN" sz="2400">
                <a:solidFill>
                  <a:srgbClr val="5D5D63"/>
                </a:solidFill>
                <a:latin typeface="Tahoma" pitchFamily="34" charset="0"/>
                <a:cs typeface="Tahoma" pitchFamily="34" charset="0"/>
              </a:rPr>
              <a:t>Reduce</a:t>
            </a:r>
            <a:r>
              <a:rPr lang="zh-CN" altLang="en-US" sz="2400">
                <a:solidFill>
                  <a:srgbClr val="5D5D63"/>
                </a:solidFill>
                <a:latin typeface="Tahoma" pitchFamily="34" charset="0"/>
                <a:cs typeface="Tahoma" pitchFamily="34" charset="0"/>
              </a:rPr>
              <a:t>：合并，过滤和转换结果</a:t>
            </a:r>
          </a:p>
          <a:p>
            <a:pPr marL="273050" indent="-273050">
              <a:lnSpc>
                <a:spcPct val="90000"/>
              </a:lnSpc>
              <a:spcBef>
                <a:spcPct val="50000"/>
              </a:spcBef>
              <a:buClr>
                <a:srgbClr val="006B9C"/>
              </a:buClr>
              <a:buSzPct val="60000"/>
              <a:buFont typeface="Wingdings" pitchFamily="2" charset="2"/>
              <a:buChar char="n"/>
            </a:pPr>
            <a:r>
              <a:rPr lang="zh-CN" altLang="en-US" sz="2400">
                <a:solidFill>
                  <a:srgbClr val="5D5D63"/>
                </a:solidFill>
                <a:latin typeface="Tahoma" pitchFamily="34" charset="0"/>
                <a:cs typeface="Tahoma" pitchFamily="34" charset="0"/>
              </a:rPr>
              <a:t>结果最终输出到分布式文件系统</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37</a:t>
            </a:fld>
            <a:endParaRPr lang="en-US"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3600" dirty="0" err="1" smtClean="0">
                <a:solidFill>
                  <a:srgbClr val="000000"/>
                </a:solidFill>
                <a:effectLst>
                  <a:outerShdw blurRad="38100" dist="38100" dir="2700000" algn="tl">
                    <a:srgbClr val="C0C0C0"/>
                  </a:outerShdw>
                </a:effectLst>
                <a:latin typeface="黑体" pitchFamily="2" charset="-122"/>
                <a:ea typeface="黑体" pitchFamily="2" charset="-122"/>
              </a:rPr>
              <a:t>MapReduce</a:t>
            </a:r>
            <a:r>
              <a:rPr lang="zh-CN" altLang="en-US" sz="3600" dirty="0" smtClean="0">
                <a:solidFill>
                  <a:srgbClr val="000000"/>
                </a:solidFill>
                <a:effectLst>
                  <a:outerShdw blurRad="38100" dist="38100" dir="2700000" algn="tl">
                    <a:srgbClr val="C0C0C0"/>
                  </a:outerShdw>
                </a:effectLst>
                <a:latin typeface="黑体" pitchFamily="2" charset="-122"/>
                <a:ea typeface="黑体" pitchFamily="2" charset="-122"/>
              </a:rPr>
              <a:t>处理问题的过程</a:t>
            </a:r>
          </a:p>
        </p:txBody>
      </p:sp>
      <p:sp>
        <p:nvSpPr>
          <p:cNvPr id="534530" name="TextBox 3"/>
          <p:cNvSpPr txBox="1">
            <a:spLocks noChangeArrowheads="1"/>
          </p:cNvSpPr>
          <p:nvPr/>
        </p:nvSpPr>
        <p:spPr bwMode="auto">
          <a:xfrm>
            <a:off x="457200" y="1219200"/>
            <a:ext cx="8305800" cy="4760913"/>
          </a:xfrm>
          <a:prstGeom prst="rect">
            <a:avLst/>
          </a:prstGeom>
          <a:noFill/>
          <a:ln w="9525">
            <a:noFill/>
            <a:miter lim="800000"/>
            <a:headEnd/>
            <a:tailEnd/>
          </a:ln>
        </p:spPr>
        <p:txBody>
          <a:bodyPr/>
          <a:lstStyle/>
          <a:p>
            <a:pPr marL="273050" indent="-273050">
              <a:lnSpc>
                <a:spcPct val="90000"/>
              </a:lnSpc>
              <a:spcBef>
                <a:spcPct val="50000"/>
              </a:spcBef>
              <a:buClr>
                <a:srgbClr val="006B9C"/>
              </a:buClr>
              <a:buSzPct val="60000"/>
              <a:buFont typeface="Wingdings" pitchFamily="2" charset="2"/>
              <a:buChar char="n"/>
            </a:pPr>
            <a:r>
              <a:rPr lang="zh-CN" altLang="zh-CN" sz="1800">
                <a:solidFill>
                  <a:srgbClr val="5D5D63"/>
                </a:solidFill>
                <a:latin typeface="Tahoma" pitchFamily="34" charset="0"/>
                <a:cs typeface="Tahoma" pitchFamily="34" charset="0"/>
              </a:rPr>
              <a:t>用户程序中的</a:t>
            </a:r>
            <a:r>
              <a:rPr lang="en-US" altLang="zh-CN" sz="1800">
                <a:solidFill>
                  <a:srgbClr val="5D5D63"/>
                </a:solidFill>
                <a:latin typeface="Tahoma" pitchFamily="34" charset="0"/>
                <a:cs typeface="Tahoma" pitchFamily="34" charset="0"/>
              </a:rPr>
              <a:t>MapReduce</a:t>
            </a:r>
            <a:r>
              <a:rPr lang="zh-CN" altLang="zh-CN" sz="1800">
                <a:solidFill>
                  <a:srgbClr val="5D5D63"/>
                </a:solidFill>
                <a:latin typeface="Tahoma" pitchFamily="34" charset="0"/>
                <a:cs typeface="Tahoma" pitchFamily="34" charset="0"/>
              </a:rPr>
              <a:t>函数库首先把输入文件分成</a:t>
            </a:r>
            <a:r>
              <a:rPr lang="en-US" altLang="zh-CN" sz="1800">
                <a:solidFill>
                  <a:srgbClr val="5D5D63"/>
                </a:solidFill>
                <a:latin typeface="Tahoma" pitchFamily="34" charset="0"/>
                <a:cs typeface="Tahoma" pitchFamily="34" charset="0"/>
              </a:rPr>
              <a:t>M</a:t>
            </a:r>
            <a:r>
              <a:rPr lang="zh-CN" altLang="zh-CN" sz="1800">
                <a:solidFill>
                  <a:srgbClr val="5D5D63"/>
                </a:solidFill>
                <a:latin typeface="Tahoma" pitchFamily="34" charset="0"/>
                <a:cs typeface="Tahoma" pitchFamily="34" charset="0"/>
              </a:rPr>
              <a:t>块。</a:t>
            </a:r>
          </a:p>
          <a:p>
            <a:pPr marL="273050" indent="-273050">
              <a:lnSpc>
                <a:spcPct val="90000"/>
              </a:lnSpc>
              <a:spcBef>
                <a:spcPct val="50000"/>
              </a:spcBef>
              <a:buClr>
                <a:srgbClr val="006B9C"/>
              </a:buClr>
              <a:buSzPct val="60000"/>
              <a:buFont typeface="Wingdings" pitchFamily="2" charset="2"/>
              <a:buChar char="n"/>
            </a:pPr>
            <a:r>
              <a:rPr lang="zh-CN" altLang="zh-CN" sz="1800">
                <a:solidFill>
                  <a:srgbClr val="5D5D63"/>
                </a:solidFill>
                <a:latin typeface="Tahoma" pitchFamily="34" charset="0"/>
                <a:cs typeface="Tahoma" pitchFamily="34" charset="0"/>
              </a:rPr>
              <a:t>主控程序</a:t>
            </a:r>
            <a:r>
              <a:rPr lang="en-US" altLang="zh-CN" sz="1800">
                <a:solidFill>
                  <a:srgbClr val="5D5D63"/>
                </a:solidFill>
                <a:latin typeface="Tahoma" pitchFamily="34" charset="0"/>
                <a:cs typeface="Tahoma" pitchFamily="34" charset="0"/>
              </a:rPr>
              <a:t>master</a:t>
            </a:r>
            <a:r>
              <a:rPr lang="zh-CN" altLang="en-US" sz="1800">
                <a:solidFill>
                  <a:srgbClr val="5D5D63"/>
                </a:solidFill>
                <a:latin typeface="Tahoma" pitchFamily="34" charset="0"/>
                <a:cs typeface="Tahoma" pitchFamily="34" charset="0"/>
              </a:rPr>
              <a:t>负责分派任务</a:t>
            </a:r>
            <a:r>
              <a:rPr lang="zh-CN" altLang="zh-CN" sz="1800">
                <a:solidFill>
                  <a:srgbClr val="5D5D63"/>
                </a:solidFill>
                <a:latin typeface="Tahoma" pitchFamily="34" charset="0"/>
                <a:cs typeface="Tahoma" pitchFamily="34" charset="0"/>
              </a:rPr>
              <a:t>。总共有</a:t>
            </a:r>
            <a:r>
              <a:rPr lang="en-US" altLang="zh-CN" sz="1800">
                <a:solidFill>
                  <a:srgbClr val="5D5D63"/>
                </a:solidFill>
                <a:latin typeface="Tahoma" pitchFamily="34" charset="0"/>
                <a:cs typeface="Tahoma" pitchFamily="34" charset="0"/>
              </a:rPr>
              <a:t>M</a:t>
            </a:r>
            <a:r>
              <a:rPr lang="zh-CN" altLang="zh-CN" sz="1800">
                <a:solidFill>
                  <a:srgbClr val="5D5D63"/>
                </a:solidFill>
                <a:latin typeface="Tahoma" pitchFamily="34" charset="0"/>
                <a:cs typeface="Tahoma" pitchFamily="34" charset="0"/>
              </a:rPr>
              <a:t>个</a:t>
            </a:r>
            <a:r>
              <a:rPr lang="en-US" altLang="zh-CN" sz="1800">
                <a:solidFill>
                  <a:srgbClr val="5D5D63"/>
                </a:solidFill>
                <a:latin typeface="Tahoma" pitchFamily="34" charset="0"/>
                <a:cs typeface="Tahoma" pitchFamily="34" charset="0"/>
              </a:rPr>
              <a:t>map</a:t>
            </a:r>
            <a:r>
              <a:rPr lang="zh-CN" altLang="zh-CN" sz="1800">
                <a:solidFill>
                  <a:srgbClr val="5D5D63"/>
                </a:solidFill>
                <a:latin typeface="Tahoma" pitchFamily="34" charset="0"/>
                <a:cs typeface="Tahoma" pitchFamily="34" charset="0"/>
              </a:rPr>
              <a:t>任务和</a:t>
            </a:r>
            <a:r>
              <a:rPr lang="en-US" altLang="zh-CN" sz="1800">
                <a:solidFill>
                  <a:srgbClr val="5D5D63"/>
                </a:solidFill>
                <a:latin typeface="Tahoma" pitchFamily="34" charset="0"/>
                <a:cs typeface="Tahoma" pitchFamily="34" charset="0"/>
              </a:rPr>
              <a:t>R</a:t>
            </a:r>
            <a:r>
              <a:rPr lang="zh-CN" altLang="zh-CN" sz="1800">
                <a:solidFill>
                  <a:srgbClr val="5D5D63"/>
                </a:solidFill>
                <a:latin typeface="Tahoma" pitchFamily="34" charset="0"/>
                <a:cs typeface="Tahoma" pitchFamily="34" charset="0"/>
              </a:rPr>
              <a:t>个</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任务需要</a:t>
            </a:r>
            <a:r>
              <a:rPr lang="zh-CN" altLang="en-US" sz="1800">
                <a:solidFill>
                  <a:srgbClr val="5D5D63"/>
                </a:solidFill>
                <a:latin typeface="Tahoma" pitchFamily="34" charset="0"/>
                <a:cs typeface="Tahoma" pitchFamily="34" charset="0"/>
              </a:rPr>
              <a:t>分派</a:t>
            </a:r>
            <a:r>
              <a:rPr lang="zh-CN" altLang="zh-CN" sz="1800">
                <a:solidFill>
                  <a:srgbClr val="5D5D63"/>
                </a:solidFill>
                <a:latin typeface="Tahoma" pitchFamily="34" charset="0"/>
                <a:cs typeface="Tahoma" pitchFamily="34" charset="0"/>
              </a:rPr>
              <a:t>。</a:t>
            </a:r>
          </a:p>
          <a:p>
            <a:pPr marL="273050" indent="-273050">
              <a:lnSpc>
                <a:spcPct val="90000"/>
              </a:lnSpc>
              <a:spcBef>
                <a:spcPct val="50000"/>
              </a:spcBef>
              <a:buClr>
                <a:srgbClr val="006B9C"/>
              </a:buClr>
              <a:buSzPct val="60000"/>
              <a:buFont typeface="Wingdings" pitchFamily="2" charset="2"/>
              <a:buChar char="n"/>
            </a:pPr>
            <a:r>
              <a:rPr lang="zh-CN" altLang="zh-CN" sz="1800">
                <a:solidFill>
                  <a:srgbClr val="5D5D63"/>
                </a:solidFill>
                <a:latin typeface="Tahoma" pitchFamily="34" charset="0"/>
                <a:cs typeface="Tahoma" pitchFamily="34" charset="0"/>
              </a:rPr>
              <a:t>一个分配了</a:t>
            </a:r>
            <a:r>
              <a:rPr lang="en-US" altLang="zh-CN" sz="1800">
                <a:solidFill>
                  <a:srgbClr val="5D5D63"/>
                </a:solidFill>
                <a:latin typeface="Tahoma" pitchFamily="34" charset="0"/>
                <a:cs typeface="Tahoma" pitchFamily="34" charset="0"/>
              </a:rPr>
              <a:t>map</a:t>
            </a:r>
            <a:r>
              <a:rPr lang="zh-CN" altLang="zh-CN" sz="1800">
                <a:solidFill>
                  <a:srgbClr val="5D5D63"/>
                </a:solidFill>
                <a:latin typeface="Tahoma" pitchFamily="34" charset="0"/>
                <a:cs typeface="Tahoma" pitchFamily="34" charset="0"/>
              </a:rPr>
              <a:t>任务的</a:t>
            </a:r>
            <a:r>
              <a:rPr lang="en-US" altLang="zh-CN" sz="1800">
                <a:solidFill>
                  <a:srgbClr val="5D5D63"/>
                </a:solidFill>
                <a:latin typeface="Tahoma" pitchFamily="34" charset="0"/>
                <a:cs typeface="Tahoma" pitchFamily="34" charset="0"/>
              </a:rPr>
              <a:t>worker</a:t>
            </a:r>
            <a:r>
              <a:rPr lang="zh-CN" altLang="zh-CN" sz="1800">
                <a:solidFill>
                  <a:srgbClr val="5D5D63"/>
                </a:solidFill>
                <a:latin typeface="Tahoma" pitchFamily="34" charset="0"/>
                <a:cs typeface="Tahoma" pitchFamily="34" charset="0"/>
              </a:rPr>
              <a:t>读取并处理相关的输入小块。</a:t>
            </a:r>
            <a:r>
              <a:rPr lang="zh-CN" altLang="en-US" sz="1800">
                <a:solidFill>
                  <a:srgbClr val="5D5D63"/>
                </a:solidFill>
                <a:latin typeface="Tahoma" pitchFamily="34" charset="0"/>
                <a:cs typeface="Tahoma" pitchFamily="34" charset="0"/>
              </a:rPr>
              <a:t>它</a:t>
            </a:r>
            <a:r>
              <a:rPr lang="zh-CN" altLang="zh-CN" sz="1800">
                <a:solidFill>
                  <a:srgbClr val="5D5D63"/>
                </a:solidFill>
                <a:latin typeface="Tahoma" pitchFamily="34" charset="0"/>
                <a:cs typeface="Tahoma" pitchFamily="34" charset="0"/>
              </a:rPr>
              <a:t>处理输入的数据，并且将分析出的</a:t>
            </a:r>
            <a:r>
              <a:rPr lang="en-US" altLang="zh-CN" sz="1800">
                <a:solidFill>
                  <a:srgbClr val="5D5D63"/>
                </a:solidFill>
                <a:latin typeface="Tahoma" pitchFamily="34" charset="0"/>
                <a:cs typeface="Tahoma" pitchFamily="34" charset="0"/>
              </a:rPr>
              <a:t>key/value</a:t>
            </a:r>
            <a:r>
              <a:rPr lang="zh-CN" altLang="zh-CN" sz="1800">
                <a:solidFill>
                  <a:srgbClr val="5D5D63"/>
                </a:solidFill>
                <a:latin typeface="Tahoma" pitchFamily="34" charset="0"/>
                <a:cs typeface="Tahoma" pitchFamily="34" charset="0"/>
              </a:rPr>
              <a:t>对传递给用户定义的</a:t>
            </a:r>
            <a:r>
              <a:rPr lang="en-US" altLang="zh-CN" sz="1800">
                <a:solidFill>
                  <a:srgbClr val="5D5D63"/>
                </a:solidFill>
                <a:latin typeface="Tahoma" pitchFamily="34" charset="0"/>
                <a:cs typeface="Tahoma" pitchFamily="34" charset="0"/>
              </a:rPr>
              <a:t>map</a:t>
            </a:r>
            <a:r>
              <a:rPr lang="zh-CN" altLang="zh-CN" sz="1800">
                <a:solidFill>
                  <a:srgbClr val="5D5D63"/>
                </a:solidFill>
                <a:latin typeface="Tahoma" pitchFamily="34" charset="0"/>
                <a:cs typeface="Tahoma" pitchFamily="34" charset="0"/>
              </a:rPr>
              <a:t>函数。</a:t>
            </a:r>
            <a:r>
              <a:rPr lang="en-US" altLang="zh-CN" sz="1800">
                <a:solidFill>
                  <a:srgbClr val="5D5D63"/>
                </a:solidFill>
                <a:latin typeface="Tahoma" pitchFamily="34" charset="0"/>
                <a:cs typeface="Tahoma" pitchFamily="34" charset="0"/>
              </a:rPr>
              <a:t>map</a:t>
            </a:r>
            <a:r>
              <a:rPr lang="zh-CN" altLang="zh-CN" sz="1800">
                <a:solidFill>
                  <a:srgbClr val="5D5D63"/>
                </a:solidFill>
                <a:latin typeface="Tahoma" pitchFamily="34" charset="0"/>
                <a:cs typeface="Tahoma" pitchFamily="34" charset="0"/>
              </a:rPr>
              <a:t>函数产生的中间结果</a:t>
            </a:r>
            <a:r>
              <a:rPr lang="en-US" altLang="zh-CN" sz="1800">
                <a:solidFill>
                  <a:srgbClr val="5D5D63"/>
                </a:solidFill>
                <a:latin typeface="Tahoma" pitchFamily="34" charset="0"/>
                <a:cs typeface="Tahoma" pitchFamily="34" charset="0"/>
              </a:rPr>
              <a:t>key/value</a:t>
            </a:r>
            <a:r>
              <a:rPr lang="zh-CN" altLang="zh-CN" sz="1800">
                <a:solidFill>
                  <a:srgbClr val="5D5D63"/>
                </a:solidFill>
                <a:latin typeface="Tahoma" pitchFamily="34" charset="0"/>
                <a:cs typeface="Tahoma" pitchFamily="34" charset="0"/>
              </a:rPr>
              <a:t>对暂时缓冲到内存。</a:t>
            </a:r>
          </a:p>
          <a:p>
            <a:pPr marL="273050" indent="-273050">
              <a:lnSpc>
                <a:spcPct val="90000"/>
              </a:lnSpc>
              <a:spcBef>
                <a:spcPct val="50000"/>
              </a:spcBef>
              <a:buClr>
                <a:srgbClr val="006B9C"/>
              </a:buClr>
              <a:buSzPct val="60000"/>
              <a:buFont typeface="Wingdings" pitchFamily="2" charset="2"/>
              <a:buChar char="n"/>
            </a:pPr>
            <a:r>
              <a:rPr lang="zh-CN" altLang="zh-CN" sz="1800">
                <a:solidFill>
                  <a:srgbClr val="5D5D63"/>
                </a:solidFill>
                <a:latin typeface="Tahoma" pitchFamily="34" charset="0"/>
                <a:cs typeface="Tahoma" pitchFamily="34" charset="0"/>
              </a:rPr>
              <a:t>缓冲到内存的中间结果将被定时刷写到本地硬盘，这些数据通过分区函数分成</a:t>
            </a:r>
            <a:r>
              <a:rPr lang="en-US" altLang="zh-CN" sz="1800">
                <a:solidFill>
                  <a:srgbClr val="5D5D63"/>
                </a:solidFill>
                <a:latin typeface="Tahoma" pitchFamily="34" charset="0"/>
                <a:cs typeface="Tahoma" pitchFamily="34" charset="0"/>
              </a:rPr>
              <a:t>R</a:t>
            </a:r>
            <a:r>
              <a:rPr lang="zh-CN" altLang="zh-CN" sz="1800">
                <a:solidFill>
                  <a:srgbClr val="5D5D63"/>
                </a:solidFill>
                <a:latin typeface="Tahoma" pitchFamily="34" charset="0"/>
                <a:cs typeface="Tahoma" pitchFamily="34" charset="0"/>
              </a:rPr>
              <a:t>个区。这些中间结果在本地硬盘的位置信息将被发送回</a:t>
            </a:r>
            <a:r>
              <a:rPr lang="en-US" altLang="zh-CN" sz="1800">
                <a:solidFill>
                  <a:srgbClr val="5D5D63"/>
                </a:solidFill>
                <a:latin typeface="Tahoma" pitchFamily="34" charset="0"/>
                <a:cs typeface="Tahoma" pitchFamily="34" charset="0"/>
              </a:rPr>
              <a:t>master</a:t>
            </a:r>
            <a:r>
              <a:rPr lang="zh-CN" altLang="zh-CN" sz="1800">
                <a:solidFill>
                  <a:srgbClr val="5D5D63"/>
                </a:solidFill>
                <a:latin typeface="Tahoma" pitchFamily="34" charset="0"/>
                <a:cs typeface="Tahoma" pitchFamily="34" charset="0"/>
              </a:rPr>
              <a:t>，然后这个</a:t>
            </a:r>
            <a:r>
              <a:rPr lang="en-US" altLang="zh-CN" sz="1800">
                <a:solidFill>
                  <a:srgbClr val="5D5D63"/>
                </a:solidFill>
                <a:latin typeface="Tahoma" pitchFamily="34" charset="0"/>
                <a:cs typeface="Tahoma" pitchFamily="34" charset="0"/>
              </a:rPr>
              <a:t>master</a:t>
            </a:r>
            <a:r>
              <a:rPr lang="zh-CN" altLang="zh-CN" sz="1800">
                <a:solidFill>
                  <a:srgbClr val="5D5D63"/>
                </a:solidFill>
                <a:latin typeface="Tahoma" pitchFamily="34" charset="0"/>
                <a:cs typeface="Tahoma" pitchFamily="34" charset="0"/>
              </a:rPr>
              <a:t>负责把这些位置信息传送给</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的</a:t>
            </a:r>
            <a:r>
              <a:rPr lang="en-US" altLang="zh-CN" sz="1800">
                <a:solidFill>
                  <a:srgbClr val="5D5D63"/>
                </a:solidFill>
                <a:latin typeface="Tahoma" pitchFamily="34" charset="0"/>
                <a:cs typeface="Tahoma" pitchFamily="34" charset="0"/>
              </a:rPr>
              <a:t>worker</a:t>
            </a:r>
            <a:r>
              <a:rPr lang="zh-CN" altLang="zh-CN" sz="1800">
                <a:solidFill>
                  <a:srgbClr val="5D5D63"/>
                </a:solidFill>
                <a:latin typeface="Tahoma" pitchFamily="34" charset="0"/>
                <a:cs typeface="Tahoma" pitchFamily="34" charset="0"/>
              </a:rPr>
              <a:t>。</a:t>
            </a:r>
          </a:p>
          <a:p>
            <a:pPr marL="273050" indent="-273050">
              <a:lnSpc>
                <a:spcPct val="90000"/>
              </a:lnSpc>
              <a:spcBef>
                <a:spcPct val="50000"/>
              </a:spcBef>
              <a:buClr>
                <a:srgbClr val="006B9C"/>
              </a:buClr>
              <a:buSzPct val="60000"/>
              <a:buFont typeface="Wingdings" pitchFamily="2" charset="2"/>
              <a:buChar char="n"/>
            </a:pPr>
            <a:r>
              <a:rPr lang="zh-CN" altLang="zh-CN" sz="1800">
                <a:solidFill>
                  <a:srgbClr val="5D5D63"/>
                </a:solidFill>
                <a:latin typeface="Tahoma" pitchFamily="34" charset="0"/>
                <a:cs typeface="Tahoma" pitchFamily="34" charset="0"/>
              </a:rPr>
              <a:t>当</a:t>
            </a:r>
            <a:r>
              <a:rPr lang="en-US" altLang="zh-CN" sz="1800">
                <a:solidFill>
                  <a:srgbClr val="5D5D63"/>
                </a:solidFill>
                <a:latin typeface="Tahoma" pitchFamily="34" charset="0"/>
                <a:cs typeface="Tahoma" pitchFamily="34" charset="0"/>
              </a:rPr>
              <a:t>master</a:t>
            </a:r>
            <a:r>
              <a:rPr lang="zh-CN" altLang="zh-CN" sz="1800">
                <a:solidFill>
                  <a:srgbClr val="5D5D63"/>
                </a:solidFill>
                <a:latin typeface="Tahoma" pitchFamily="34" charset="0"/>
                <a:cs typeface="Tahoma" pitchFamily="34" charset="0"/>
              </a:rPr>
              <a:t>通知</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的</a:t>
            </a:r>
            <a:r>
              <a:rPr lang="en-US" altLang="zh-CN" sz="1800">
                <a:solidFill>
                  <a:srgbClr val="5D5D63"/>
                </a:solidFill>
                <a:latin typeface="Tahoma" pitchFamily="34" charset="0"/>
                <a:cs typeface="Tahoma" pitchFamily="34" charset="0"/>
              </a:rPr>
              <a:t>worker</a:t>
            </a:r>
            <a:r>
              <a:rPr lang="zh-CN" altLang="zh-CN" sz="1800">
                <a:solidFill>
                  <a:srgbClr val="5D5D63"/>
                </a:solidFill>
                <a:latin typeface="Tahoma" pitchFamily="34" charset="0"/>
                <a:cs typeface="Tahoma" pitchFamily="34" charset="0"/>
              </a:rPr>
              <a:t>关于中间</a:t>
            </a:r>
            <a:r>
              <a:rPr lang="en-US" altLang="zh-CN" sz="1800">
                <a:solidFill>
                  <a:srgbClr val="5D5D63"/>
                </a:solidFill>
                <a:latin typeface="Tahoma" pitchFamily="34" charset="0"/>
                <a:cs typeface="Tahoma" pitchFamily="34" charset="0"/>
              </a:rPr>
              <a:t>key/value</a:t>
            </a:r>
            <a:r>
              <a:rPr lang="zh-CN" altLang="zh-CN" sz="1800">
                <a:solidFill>
                  <a:srgbClr val="5D5D63"/>
                </a:solidFill>
                <a:latin typeface="Tahoma" pitchFamily="34" charset="0"/>
                <a:cs typeface="Tahoma" pitchFamily="34" charset="0"/>
              </a:rPr>
              <a:t>对的位置时，</a:t>
            </a:r>
            <a:r>
              <a:rPr lang="zh-CN" altLang="en-US" sz="1800">
                <a:solidFill>
                  <a:srgbClr val="5D5D63"/>
                </a:solidFill>
                <a:latin typeface="Tahoma" pitchFamily="34" charset="0"/>
                <a:cs typeface="Tahoma" pitchFamily="34" charset="0"/>
              </a:rPr>
              <a:t>它</a:t>
            </a:r>
            <a:r>
              <a:rPr lang="zh-CN" altLang="zh-CN" sz="1800">
                <a:solidFill>
                  <a:srgbClr val="5D5D63"/>
                </a:solidFill>
                <a:latin typeface="Tahoma" pitchFamily="34" charset="0"/>
                <a:cs typeface="Tahoma" pitchFamily="34" charset="0"/>
              </a:rPr>
              <a:t>调用</a:t>
            </a:r>
            <a:r>
              <a:rPr lang="en-US" altLang="zh-CN" sz="1800">
                <a:solidFill>
                  <a:srgbClr val="5D5D63"/>
                </a:solidFill>
                <a:latin typeface="Tahoma" pitchFamily="34" charset="0"/>
                <a:cs typeface="Tahoma" pitchFamily="34" charset="0"/>
              </a:rPr>
              <a:t>remote procedure</a:t>
            </a:r>
            <a:r>
              <a:rPr lang="zh-CN" altLang="zh-CN" sz="1800">
                <a:solidFill>
                  <a:srgbClr val="5D5D63"/>
                </a:solidFill>
                <a:latin typeface="Tahoma" pitchFamily="34" charset="0"/>
                <a:cs typeface="Tahoma" pitchFamily="34" charset="0"/>
              </a:rPr>
              <a:t>来从</a:t>
            </a:r>
            <a:r>
              <a:rPr lang="en-US" altLang="zh-CN" sz="1800">
                <a:solidFill>
                  <a:srgbClr val="5D5D63"/>
                </a:solidFill>
                <a:latin typeface="Tahoma" pitchFamily="34" charset="0"/>
                <a:cs typeface="Tahoma" pitchFamily="34" charset="0"/>
              </a:rPr>
              <a:t>map worker</a:t>
            </a:r>
            <a:r>
              <a:rPr lang="zh-CN" altLang="zh-CN" sz="1800">
                <a:solidFill>
                  <a:srgbClr val="5D5D63"/>
                </a:solidFill>
                <a:latin typeface="Tahoma" pitchFamily="34" charset="0"/>
                <a:cs typeface="Tahoma" pitchFamily="34" charset="0"/>
              </a:rPr>
              <a:t>的本地硬盘上读取缓冲的中间数据。当</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的</a:t>
            </a:r>
            <a:r>
              <a:rPr lang="en-US" altLang="zh-CN" sz="1800">
                <a:solidFill>
                  <a:srgbClr val="5D5D63"/>
                </a:solidFill>
                <a:latin typeface="Tahoma" pitchFamily="34" charset="0"/>
                <a:cs typeface="Tahoma" pitchFamily="34" charset="0"/>
              </a:rPr>
              <a:t>worker</a:t>
            </a:r>
            <a:r>
              <a:rPr lang="zh-CN" altLang="zh-CN" sz="1800">
                <a:solidFill>
                  <a:srgbClr val="5D5D63"/>
                </a:solidFill>
                <a:latin typeface="Tahoma" pitchFamily="34" charset="0"/>
                <a:cs typeface="Tahoma" pitchFamily="34" charset="0"/>
              </a:rPr>
              <a:t>读到了所有的中间数据，</a:t>
            </a:r>
            <a:r>
              <a:rPr lang="zh-CN" altLang="en-US" sz="1800">
                <a:solidFill>
                  <a:srgbClr val="5D5D63"/>
                </a:solidFill>
                <a:latin typeface="Tahoma" pitchFamily="34" charset="0"/>
                <a:cs typeface="Tahoma" pitchFamily="34" charset="0"/>
              </a:rPr>
              <a:t>它</a:t>
            </a:r>
            <a:r>
              <a:rPr lang="zh-CN" altLang="zh-CN" sz="1800">
                <a:solidFill>
                  <a:srgbClr val="5D5D63"/>
                </a:solidFill>
                <a:latin typeface="Tahoma" pitchFamily="34" charset="0"/>
                <a:cs typeface="Tahoma" pitchFamily="34" charset="0"/>
              </a:rPr>
              <a:t>就使用中间</a:t>
            </a:r>
            <a:r>
              <a:rPr lang="en-US" altLang="zh-CN" sz="1800">
                <a:solidFill>
                  <a:srgbClr val="5D5D63"/>
                </a:solidFill>
                <a:latin typeface="Tahoma" pitchFamily="34" charset="0"/>
                <a:cs typeface="Tahoma" pitchFamily="34" charset="0"/>
              </a:rPr>
              <a:t>key</a:t>
            </a:r>
            <a:r>
              <a:rPr lang="zh-CN" altLang="zh-CN" sz="1800">
                <a:solidFill>
                  <a:srgbClr val="5D5D63"/>
                </a:solidFill>
                <a:latin typeface="Tahoma" pitchFamily="34" charset="0"/>
                <a:cs typeface="Tahoma" pitchFamily="34" charset="0"/>
              </a:rPr>
              <a:t>进行排序，这样可以使得相同</a:t>
            </a:r>
            <a:r>
              <a:rPr lang="en-US" altLang="zh-CN" sz="1800">
                <a:solidFill>
                  <a:srgbClr val="5D5D63"/>
                </a:solidFill>
                <a:latin typeface="Tahoma" pitchFamily="34" charset="0"/>
                <a:cs typeface="Tahoma" pitchFamily="34" charset="0"/>
              </a:rPr>
              <a:t>key</a:t>
            </a:r>
            <a:r>
              <a:rPr lang="zh-CN" altLang="zh-CN" sz="1800">
                <a:solidFill>
                  <a:srgbClr val="5D5D63"/>
                </a:solidFill>
                <a:latin typeface="Tahoma" pitchFamily="34" charset="0"/>
                <a:cs typeface="Tahoma" pitchFamily="34" charset="0"/>
              </a:rPr>
              <a:t>的值都在一起。</a:t>
            </a:r>
          </a:p>
          <a:p>
            <a:pPr marL="273050" indent="-273050">
              <a:lnSpc>
                <a:spcPct val="90000"/>
              </a:lnSpc>
              <a:spcBef>
                <a:spcPct val="50000"/>
              </a:spcBef>
              <a:buClr>
                <a:srgbClr val="006B9C"/>
              </a:buClr>
              <a:buSzPct val="60000"/>
              <a:buFont typeface="Wingdings" pitchFamily="2" charset="2"/>
              <a:buChar char="n"/>
            </a:pPr>
            <a:r>
              <a:rPr lang="en-US" altLang="zh-CN" sz="1800">
                <a:solidFill>
                  <a:srgbClr val="5D5D63"/>
                </a:solidFill>
                <a:latin typeface="Tahoma" pitchFamily="34" charset="0"/>
                <a:cs typeface="Tahoma" pitchFamily="34" charset="0"/>
              </a:rPr>
              <a:t>reduce worker</a:t>
            </a:r>
            <a:r>
              <a:rPr lang="zh-CN" altLang="zh-CN" sz="1800">
                <a:solidFill>
                  <a:srgbClr val="5D5D63"/>
                </a:solidFill>
                <a:latin typeface="Tahoma" pitchFamily="34" charset="0"/>
                <a:cs typeface="Tahoma" pitchFamily="34" charset="0"/>
              </a:rPr>
              <a:t>根据每一个唯一中间</a:t>
            </a:r>
            <a:r>
              <a:rPr lang="en-US" altLang="zh-CN" sz="1800">
                <a:solidFill>
                  <a:srgbClr val="5D5D63"/>
                </a:solidFill>
                <a:latin typeface="Tahoma" pitchFamily="34" charset="0"/>
                <a:cs typeface="Tahoma" pitchFamily="34" charset="0"/>
              </a:rPr>
              <a:t>key</a:t>
            </a:r>
            <a:r>
              <a:rPr lang="zh-CN" altLang="zh-CN" sz="1800">
                <a:solidFill>
                  <a:srgbClr val="5D5D63"/>
                </a:solidFill>
                <a:latin typeface="Tahoma" pitchFamily="34" charset="0"/>
                <a:cs typeface="Tahoma" pitchFamily="34" charset="0"/>
              </a:rPr>
              <a:t>来遍历所有的排序后的中间数据，并且把</a:t>
            </a:r>
            <a:r>
              <a:rPr lang="en-US" altLang="zh-CN" sz="1800">
                <a:solidFill>
                  <a:srgbClr val="5D5D63"/>
                </a:solidFill>
                <a:latin typeface="Tahoma" pitchFamily="34" charset="0"/>
                <a:cs typeface="Tahoma" pitchFamily="34" charset="0"/>
              </a:rPr>
              <a:t>key</a:t>
            </a:r>
            <a:r>
              <a:rPr lang="zh-CN" altLang="zh-CN" sz="1800">
                <a:solidFill>
                  <a:srgbClr val="5D5D63"/>
                </a:solidFill>
                <a:latin typeface="Tahoma" pitchFamily="34" charset="0"/>
                <a:cs typeface="Tahoma" pitchFamily="34" charset="0"/>
              </a:rPr>
              <a:t>和相关的中间结果值集合传递给用户定义的</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函数。</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函数的对于本</a:t>
            </a:r>
            <a:r>
              <a:rPr lang="en-US" altLang="zh-CN" sz="1800">
                <a:solidFill>
                  <a:srgbClr val="5D5D63"/>
                </a:solidFill>
                <a:latin typeface="Tahoma" pitchFamily="34" charset="0"/>
                <a:cs typeface="Tahoma" pitchFamily="34" charset="0"/>
              </a:rPr>
              <a:t>reduce</a:t>
            </a:r>
            <a:r>
              <a:rPr lang="zh-CN" altLang="zh-CN" sz="1800">
                <a:solidFill>
                  <a:srgbClr val="5D5D63"/>
                </a:solidFill>
                <a:latin typeface="Tahoma" pitchFamily="34" charset="0"/>
                <a:cs typeface="Tahoma" pitchFamily="34" charset="0"/>
              </a:rPr>
              <a:t>区块的输出到一个最终的输出文件。</a:t>
            </a:r>
            <a:endParaRPr lang="zh-CN" altLang="en-US" sz="1800">
              <a:solidFill>
                <a:srgbClr val="5D5D63"/>
              </a:solidFill>
              <a:latin typeface="Tahoma" pitchFamily="34" charset="0"/>
              <a:cs typeface="Tahoma" pitchFamily="34" charset="0"/>
            </a:endParaRP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38</a:t>
            </a:fld>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err="1">
                <a:solidFill>
                  <a:srgbClr val="000000"/>
                </a:solidFill>
                <a:effectLst>
                  <a:outerShdw blurRad="38100" dist="38100" dir="2700000" algn="tl">
                    <a:srgbClr val="C0C0C0"/>
                  </a:outerShdw>
                </a:effectLst>
                <a:latin typeface="黑体" pitchFamily="2" charset="-122"/>
              </a:rPr>
              <a:t>MapReduce</a:t>
            </a:r>
            <a:r>
              <a:rPr lang="zh-CN" altLang="en-US" dirty="0">
                <a:solidFill>
                  <a:srgbClr val="000000"/>
                </a:solidFill>
                <a:effectLst>
                  <a:outerShdw blurRad="38100" dist="38100" dir="2700000" algn="tl">
                    <a:srgbClr val="C0C0C0"/>
                  </a:outerShdw>
                </a:effectLst>
                <a:latin typeface="黑体" pitchFamily="2" charset="-122"/>
              </a:rPr>
              <a:t>处理问题的过程</a:t>
            </a:r>
          </a:p>
        </p:txBody>
      </p:sp>
      <p:sp>
        <p:nvSpPr>
          <p:cNvPr id="532482" name="灯片编号占位符 3"/>
          <p:cNvSpPr>
            <a:spLocks noGrp="1"/>
          </p:cNvSpPr>
          <p:nvPr>
            <p:ph type="sldNum" sz="quarter" idx="10"/>
          </p:nvPr>
        </p:nvSpPr>
        <p:spPr>
          <a:noFill/>
          <a:ln>
            <a:miter lim="800000"/>
            <a:headEnd/>
            <a:tailEnd/>
          </a:ln>
        </p:spPr>
        <p:txBody>
          <a:bodyPr/>
          <a:lstStyle/>
          <a:p>
            <a:fld id="{F4CC138D-1D5C-47A2-A2A7-C04C6321BB13}" type="slidenum">
              <a:rPr lang="zh-CN" altLang="en-US" smtClean="0">
                <a:solidFill>
                  <a:srgbClr val="B2B2B2"/>
                </a:solidFill>
              </a:rPr>
              <a:pPr/>
              <a:t>39</a:t>
            </a:fld>
            <a:endParaRPr lang="en-US" altLang="zh-CN" smtClean="0">
              <a:solidFill>
                <a:srgbClr val="B2B2B2"/>
              </a:solidFill>
            </a:endParaRPr>
          </a:p>
        </p:txBody>
      </p:sp>
      <p:pic>
        <p:nvPicPr>
          <p:cNvPr id="532483" name="Picture 2"/>
          <p:cNvPicPr>
            <a:picLocks noChangeAspect="1" noChangeArrowheads="1"/>
          </p:cNvPicPr>
          <p:nvPr/>
        </p:nvPicPr>
        <p:blipFill>
          <a:blip r:embed="rId3"/>
          <a:srcRect/>
          <a:stretch>
            <a:fillRect/>
          </a:stretch>
        </p:blipFill>
        <p:spPr bwMode="auto">
          <a:xfrm>
            <a:off x="1223963" y="1876425"/>
            <a:ext cx="6696075" cy="3609975"/>
          </a:xfrm>
          <a:prstGeom prst="rect">
            <a:avLst/>
          </a:prstGeom>
          <a:noFill/>
          <a:ln w="9525">
            <a:noFill/>
            <a:miter lim="800000"/>
            <a:headEnd/>
            <a:tailEnd/>
          </a:ln>
        </p:spPr>
      </p:pic>
    </p:spTree>
    <p:extLst>
      <p:ext uri="{BB962C8B-B14F-4D97-AF65-F5344CB8AC3E}">
        <p14:creationId xmlns:p14="http://schemas.microsoft.com/office/powerpoint/2010/main" val="1431094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381000" y="304800"/>
            <a:ext cx="8229600" cy="762000"/>
          </a:xfrm>
          <a:prstGeom prst="rect">
            <a:avLst/>
          </a:prstGeom>
          <a:noFill/>
          <a:ln>
            <a:noFill/>
          </a:ln>
          <a:effectLst/>
          <a:extLst/>
        </p:spPr>
        <p:txBody>
          <a:bodyPr anchor="b"/>
          <a:lstStyle>
            <a:lvl1pPr algn="l">
              <a:defRPr lang="zh-CN" altLang="en-US" sz="3600" b="0" baseline="0" dirty="0">
                <a:solidFill>
                  <a:schemeClr val="accent4"/>
                </a:solidFill>
                <a:effectLst>
                  <a:outerShdw blurRad="38100" dist="38100" dir="2700000" algn="tl">
                    <a:srgbClr val="000000">
                      <a:alpha val="43137"/>
                    </a:srgbClr>
                  </a:outerShdw>
                </a:effectLst>
                <a:latin typeface="+mj-ea"/>
                <a:ea typeface="黑体" pitchFamily="2" charset="-122"/>
                <a:cs typeface="+mj-cs"/>
              </a:defRPr>
            </a:lvl1pPr>
            <a:lvl2pPr algn="l">
              <a:defRPr sz="2800">
                <a:solidFill>
                  <a:schemeClr val="tx2"/>
                </a:solidFill>
              </a:defRPr>
            </a:lvl2pPr>
            <a:lvl3pPr algn="l">
              <a:defRPr sz="2800">
                <a:solidFill>
                  <a:schemeClr val="tx2"/>
                </a:solidFill>
              </a:defRPr>
            </a:lvl3pPr>
            <a:lvl4pPr algn="l">
              <a:defRPr sz="2800">
                <a:solidFill>
                  <a:schemeClr val="tx2"/>
                </a:solidFill>
              </a:defRPr>
            </a:lvl4pPr>
            <a:lvl5pPr algn="l">
              <a:defRPr sz="2800">
                <a:solidFill>
                  <a:schemeClr val="tx2"/>
                </a:solidFill>
              </a:defRPr>
            </a:lvl5pPr>
            <a:lvl6pPr marL="457200" fontAlgn="base">
              <a:spcBef>
                <a:spcPct val="0"/>
              </a:spcBef>
              <a:spcAft>
                <a:spcPct val="0"/>
              </a:spcAft>
              <a:defRPr sz="2800">
                <a:solidFill>
                  <a:schemeClr val="tx2"/>
                </a:solidFill>
              </a:defRPr>
            </a:lvl6pPr>
            <a:lvl7pPr marL="914400" fontAlgn="base">
              <a:spcBef>
                <a:spcPct val="0"/>
              </a:spcBef>
              <a:spcAft>
                <a:spcPct val="0"/>
              </a:spcAft>
              <a:defRPr sz="2800">
                <a:solidFill>
                  <a:schemeClr val="tx2"/>
                </a:solidFill>
              </a:defRPr>
            </a:lvl7pPr>
            <a:lvl8pPr marL="1371600" fontAlgn="base">
              <a:spcBef>
                <a:spcPct val="0"/>
              </a:spcBef>
              <a:spcAft>
                <a:spcPct val="0"/>
              </a:spcAft>
              <a:defRPr sz="2800">
                <a:solidFill>
                  <a:schemeClr val="tx2"/>
                </a:solidFill>
              </a:defRPr>
            </a:lvl8pPr>
            <a:lvl9pPr marL="1828800" fontAlgn="base">
              <a:spcBef>
                <a:spcPct val="0"/>
              </a:spcBef>
              <a:spcAft>
                <a:spcPct val="0"/>
              </a:spcAft>
              <a:defRPr sz="2800">
                <a:solidFill>
                  <a:schemeClr val="tx2"/>
                </a:solidFill>
              </a:defRPr>
            </a:lvl9pPr>
          </a:lstStyle>
          <a:p>
            <a:pPr>
              <a:defRPr/>
            </a:pPr>
            <a:r>
              <a:t>什么是云计算</a:t>
            </a:r>
          </a:p>
        </p:txBody>
      </p:sp>
      <p:sp>
        <p:nvSpPr>
          <p:cNvPr id="41986" name="Rectangle 4"/>
          <p:cNvSpPr>
            <a:spLocks noGrp="1" noChangeArrowheads="1"/>
          </p:cNvSpPr>
          <p:nvPr>
            <p:ph idx="1"/>
          </p:nvPr>
        </p:nvSpPr>
        <p:spPr/>
        <p:txBody>
          <a:bodyPr/>
          <a:lstStyle/>
          <a:p>
            <a:pPr eaLnBrk="1" hangingPunct="1"/>
            <a:r>
              <a:rPr lang="en-US" altLang="zh-CN" smtClean="0">
                <a:ea typeface="宋体" charset="-122"/>
              </a:rPr>
              <a:t>Wikipedia</a:t>
            </a:r>
            <a:endParaRPr lang="zh-CN" altLang="en-US" smtClean="0">
              <a:ea typeface="宋体" charset="-122"/>
            </a:endParaRPr>
          </a:p>
          <a:p>
            <a:pPr lvl="1" eaLnBrk="1" hangingPunct="1">
              <a:buFont typeface="Arial" charset="0"/>
              <a:buChar char="–"/>
            </a:pPr>
            <a:r>
              <a:rPr lang="en-US" altLang="zh-CN" smtClean="0">
                <a:ea typeface="宋体" charset="-122"/>
              </a:rPr>
              <a:t>Cloud computing is the delivery of computing as a service rather than a product, whereby shared resources, software, and information are provided to computers and other devices as a utility (like the electricity grid) over a network (typically the Internet).</a:t>
            </a:r>
          </a:p>
          <a:p>
            <a:pPr lvl="1" eaLnBrk="1" hangingPunct="1">
              <a:buFont typeface="Arial" charset="0"/>
              <a:buChar char="–"/>
            </a:pPr>
            <a:r>
              <a:rPr lang="en-US" altLang="zh-CN" smtClean="0">
                <a:ea typeface="宋体" charset="-122"/>
              </a:rPr>
              <a:t>Cloud computing provides computation, software applications, data access, data management and storage resources without requiring cloud users to know the location and other details of the computing infrastructure.</a:t>
            </a:r>
          </a:p>
          <a:p>
            <a:pPr lvl="1" eaLnBrk="1" hangingPunct="1">
              <a:buFont typeface="Arial" charset="0"/>
              <a:buChar char="–"/>
            </a:pPr>
            <a:r>
              <a:rPr lang="zh-CN" altLang="en-US" smtClean="0">
                <a:ea typeface="宋体" charset="-122"/>
              </a:rPr>
              <a:t>是一种基于互联网的计算方式，通过这种方式，共享的软硬件资源和信息可以按需提供给计算机和其他设备。整个运行方式很像电网。</a:t>
            </a:r>
            <a:endParaRPr lang="en-US" altLang="zh-CN" smtClean="0">
              <a:ea typeface="宋体" charset="-122"/>
            </a:endParaRPr>
          </a:p>
          <a:p>
            <a:pPr lvl="1" eaLnBrk="1" hangingPunct="1">
              <a:buFont typeface="Arial" charset="0"/>
              <a:buChar char="–"/>
            </a:pPr>
            <a:r>
              <a:rPr lang="zh-CN" altLang="en-US" smtClean="0">
                <a:ea typeface="宋体" charset="-122"/>
              </a:rPr>
              <a:t>云计算描述了一种基于互联网的新的</a:t>
            </a:r>
            <a:r>
              <a:rPr lang="en-US" altLang="zh-CN" smtClean="0">
                <a:ea typeface="宋体" charset="-122"/>
              </a:rPr>
              <a:t>IT</a:t>
            </a:r>
            <a:r>
              <a:rPr lang="zh-CN" altLang="en-US" smtClean="0">
                <a:ea typeface="宋体" charset="-122"/>
              </a:rPr>
              <a:t>服务增加、使用和交付模式，通常涉及通过互联网来提供动态易扩展而且经常是虚拟化的资源。</a:t>
            </a:r>
            <a:endParaRPr lang="en-US" altLang="zh-CN" smtClean="0">
              <a:ea typeface="宋体" charset="-122"/>
            </a:endParaRPr>
          </a:p>
          <a:p>
            <a:pPr lvl="1" eaLnBrk="1" hangingPunct="1">
              <a:buFont typeface="Arial" charset="0"/>
              <a:buChar char="–"/>
            </a:pPr>
            <a:r>
              <a:rPr lang="zh-CN" altLang="en-US" smtClean="0">
                <a:ea typeface="宋体" charset="-122"/>
              </a:rPr>
              <a:t>服务的交付和使用模式，通过网络以按需、易扩展的方式获得所需的服务。</a:t>
            </a:r>
            <a:endParaRPr lang="en-US" altLang="zh-CN" smtClean="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dirty="0" smtClean="0">
                <a:solidFill>
                  <a:schemeClr val="accent4"/>
                </a:solidFill>
                <a:latin typeface="+mj-ea"/>
              </a:rPr>
              <a:t>使用</a:t>
            </a:r>
            <a:r>
              <a:rPr lang="en-US" altLang="zh-CN" dirty="0" err="1" smtClean="0">
                <a:solidFill>
                  <a:schemeClr val="accent4"/>
                </a:solidFill>
                <a:latin typeface="+mj-ea"/>
              </a:rPr>
              <a:t>Hadoop</a:t>
            </a:r>
            <a:r>
              <a:rPr dirty="0" smtClean="0">
                <a:solidFill>
                  <a:schemeClr val="accent4"/>
                </a:solidFill>
                <a:latin typeface="+mj-ea"/>
              </a:rPr>
              <a:t>分析数据</a:t>
            </a:r>
            <a:endParaRPr dirty="0">
              <a:solidFill>
                <a:schemeClr val="accent4"/>
              </a:solidFill>
              <a:latin typeface="+mj-ea"/>
            </a:endParaRPr>
          </a:p>
        </p:txBody>
      </p:sp>
      <p:sp>
        <p:nvSpPr>
          <p:cNvPr id="540674" name="灯片编号占位符 3"/>
          <p:cNvSpPr>
            <a:spLocks noGrp="1"/>
          </p:cNvSpPr>
          <p:nvPr>
            <p:ph type="sldNum" sz="quarter" idx="10"/>
          </p:nvPr>
        </p:nvSpPr>
        <p:spPr>
          <a:noFill/>
          <a:ln>
            <a:miter lim="800000"/>
            <a:headEnd/>
            <a:tailEnd/>
          </a:ln>
        </p:spPr>
        <p:txBody>
          <a:bodyPr/>
          <a:lstStyle/>
          <a:p>
            <a:fld id="{2940DC3D-62C8-44AE-8FCE-B94588BFD5C9}" type="slidenum">
              <a:rPr lang="zh-CN" altLang="en-US" smtClean="0"/>
              <a:pPr/>
              <a:t>40</a:t>
            </a:fld>
            <a:endParaRPr lang="en-US" altLang="zh-CN" smtClean="0"/>
          </a:p>
        </p:txBody>
      </p:sp>
      <p:pic>
        <p:nvPicPr>
          <p:cNvPr id="540675" name="Picture 2"/>
          <p:cNvPicPr>
            <a:picLocks noChangeAspect="1" noChangeArrowheads="1"/>
          </p:cNvPicPr>
          <p:nvPr/>
        </p:nvPicPr>
        <p:blipFill>
          <a:blip r:embed="rId3"/>
          <a:srcRect/>
          <a:stretch>
            <a:fillRect/>
          </a:stretch>
        </p:blipFill>
        <p:spPr bwMode="auto">
          <a:xfrm>
            <a:off x="231775" y="2590800"/>
            <a:ext cx="86804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mtClean="0">
                <a:solidFill>
                  <a:schemeClr val="accent4"/>
                </a:solidFill>
                <a:latin typeface="+mj-ea"/>
              </a:rPr>
              <a:t>Shuffle</a:t>
            </a:r>
            <a:r>
              <a:rPr smtClean="0">
                <a:solidFill>
                  <a:schemeClr val="accent4"/>
                </a:solidFill>
                <a:latin typeface="+mj-ea"/>
              </a:rPr>
              <a:t>和排序</a:t>
            </a:r>
            <a:endParaRPr>
              <a:solidFill>
                <a:schemeClr val="accent4"/>
              </a:solidFill>
              <a:latin typeface="+mj-ea"/>
            </a:endParaRPr>
          </a:p>
        </p:txBody>
      </p:sp>
      <p:sp>
        <p:nvSpPr>
          <p:cNvPr id="539650" name="灯片编号占位符 3"/>
          <p:cNvSpPr>
            <a:spLocks noGrp="1"/>
          </p:cNvSpPr>
          <p:nvPr>
            <p:ph type="sldNum" sz="quarter" idx="10"/>
          </p:nvPr>
        </p:nvSpPr>
        <p:spPr>
          <a:noFill/>
          <a:ln>
            <a:miter lim="800000"/>
            <a:headEnd/>
            <a:tailEnd/>
          </a:ln>
        </p:spPr>
        <p:txBody>
          <a:bodyPr/>
          <a:lstStyle/>
          <a:p>
            <a:fld id="{634A93D3-FF89-4CFE-A2FF-2F89E2281AEB}" type="slidenum">
              <a:rPr lang="zh-CN" altLang="en-US" smtClean="0"/>
              <a:pPr/>
              <a:t>41</a:t>
            </a:fld>
            <a:endParaRPr lang="en-US" altLang="zh-CN" smtClean="0"/>
          </a:p>
        </p:txBody>
      </p:sp>
      <p:pic>
        <p:nvPicPr>
          <p:cNvPr id="539651" name="Picture 2"/>
          <p:cNvPicPr>
            <a:picLocks noChangeAspect="1" noChangeArrowheads="1"/>
          </p:cNvPicPr>
          <p:nvPr/>
        </p:nvPicPr>
        <p:blipFill>
          <a:blip r:embed="rId3"/>
          <a:srcRect/>
          <a:stretch>
            <a:fillRect/>
          </a:stretch>
        </p:blipFill>
        <p:spPr bwMode="auto">
          <a:xfrm>
            <a:off x="1128713" y="2171700"/>
            <a:ext cx="6886575"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单</a:t>
            </a:r>
            <a:r>
              <a:rPr lang="en-US" altLang="zh-CN" smtClean="0">
                <a:solidFill>
                  <a:schemeClr val="accent4"/>
                </a:solidFill>
                <a:latin typeface="+mj-ea"/>
              </a:rPr>
              <a:t>Reduce</a:t>
            </a:r>
            <a:r>
              <a:rPr smtClean="0">
                <a:solidFill>
                  <a:schemeClr val="accent4"/>
                </a:solidFill>
                <a:latin typeface="+mj-ea"/>
              </a:rPr>
              <a:t>任务的数据流</a:t>
            </a:r>
            <a:endParaRPr>
              <a:solidFill>
                <a:schemeClr val="accent4"/>
              </a:solidFill>
              <a:latin typeface="+mj-ea"/>
            </a:endParaRPr>
          </a:p>
        </p:txBody>
      </p:sp>
      <p:sp>
        <p:nvSpPr>
          <p:cNvPr id="531458" name="灯片编号占位符 3"/>
          <p:cNvSpPr>
            <a:spLocks noGrp="1"/>
          </p:cNvSpPr>
          <p:nvPr>
            <p:ph type="sldNum" sz="quarter" idx="10"/>
          </p:nvPr>
        </p:nvSpPr>
        <p:spPr>
          <a:noFill/>
          <a:ln>
            <a:miter lim="800000"/>
            <a:headEnd/>
            <a:tailEnd/>
          </a:ln>
        </p:spPr>
        <p:txBody>
          <a:bodyPr/>
          <a:lstStyle/>
          <a:p>
            <a:fld id="{9BF41405-6B8E-4847-8038-E6BAE39ECAB8}" type="slidenum">
              <a:rPr lang="zh-CN" altLang="en-US" smtClean="0"/>
              <a:pPr/>
              <a:t>42</a:t>
            </a:fld>
            <a:endParaRPr lang="en-US" altLang="zh-CN" smtClean="0"/>
          </a:p>
        </p:txBody>
      </p:sp>
      <p:pic>
        <p:nvPicPr>
          <p:cNvPr id="531459" name="Picture 2"/>
          <p:cNvPicPr>
            <a:picLocks noChangeAspect="1" noChangeArrowheads="1"/>
          </p:cNvPicPr>
          <p:nvPr/>
        </p:nvPicPr>
        <p:blipFill>
          <a:blip r:embed="rId3"/>
          <a:srcRect/>
          <a:stretch>
            <a:fillRect/>
          </a:stretch>
        </p:blipFill>
        <p:spPr bwMode="auto">
          <a:xfrm>
            <a:off x="1223963" y="1876425"/>
            <a:ext cx="669607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多</a:t>
            </a:r>
            <a:r>
              <a:rPr lang="en-US" altLang="zh-CN" smtClean="0">
                <a:solidFill>
                  <a:schemeClr val="accent4"/>
                </a:solidFill>
                <a:latin typeface="+mj-ea"/>
              </a:rPr>
              <a:t>Reduce</a:t>
            </a:r>
            <a:r>
              <a:rPr smtClean="0">
                <a:solidFill>
                  <a:schemeClr val="accent4"/>
                </a:solidFill>
                <a:latin typeface="+mj-ea"/>
              </a:rPr>
              <a:t>任务的数据流</a:t>
            </a:r>
            <a:endParaRPr>
              <a:solidFill>
                <a:schemeClr val="accent4"/>
              </a:solidFill>
              <a:latin typeface="+mj-ea"/>
            </a:endParaRPr>
          </a:p>
        </p:txBody>
      </p:sp>
      <p:sp>
        <p:nvSpPr>
          <p:cNvPr id="532482" name="灯片编号占位符 3"/>
          <p:cNvSpPr>
            <a:spLocks noGrp="1"/>
          </p:cNvSpPr>
          <p:nvPr>
            <p:ph type="sldNum" sz="quarter" idx="10"/>
          </p:nvPr>
        </p:nvSpPr>
        <p:spPr>
          <a:noFill/>
          <a:ln>
            <a:miter lim="800000"/>
            <a:headEnd/>
            <a:tailEnd/>
          </a:ln>
        </p:spPr>
        <p:txBody>
          <a:bodyPr/>
          <a:lstStyle/>
          <a:p>
            <a:fld id="{F4CC138D-1D5C-47A2-A2A7-C04C6321BB13}" type="slidenum">
              <a:rPr lang="zh-CN" altLang="en-US" smtClean="0"/>
              <a:pPr/>
              <a:t>43</a:t>
            </a:fld>
            <a:endParaRPr lang="en-US" altLang="zh-CN" smtClean="0"/>
          </a:p>
        </p:txBody>
      </p:sp>
      <p:pic>
        <p:nvPicPr>
          <p:cNvPr id="532483" name="Picture 2"/>
          <p:cNvPicPr>
            <a:picLocks noChangeAspect="1" noChangeArrowheads="1"/>
          </p:cNvPicPr>
          <p:nvPr/>
        </p:nvPicPr>
        <p:blipFill>
          <a:blip r:embed="rId3"/>
          <a:srcRect/>
          <a:stretch>
            <a:fillRect/>
          </a:stretch>
        </p:blipFill>
        <p:spPr bwMode="auto">
          <a:xfrm>
            <a:off x="1223963" y="1876425"/>
            <a:ext cx="669607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solidFill>
                  <a:schemeClr val="accent4"/>
                </a:solidFill>
                <a:latin typeface="+mj-ea"/>
              </a:rPr>
              <a:t>无</a:t>
            </a:r>
            <a:r>
              <a:rPr lang="en-US" altLang="zh-CN" smtClean="0">
                <a:solidFill>
                  <a:schemeClr val="accent4"/>
                </a:solidFill>
                <a:latin typeface="+mj-ea"/>
              </a:rPr>
              <a:t>Reduce</a:t>
            </a:r>
            <a:r>
              <a:rPr smtClean="0">
                <a:solidFill>
                  <a:schemeClr val="accent4"/>
                </a:solidFill>
                <a:latin typeface="+mj-ea"/>
              </a:rPr>
              <a:t>任务的数据流</a:t>
            </a:r>
            <a:endParaRPr>
              <a:solidFill>
                <a:schemeClr val="accent4"/>
              </a:solidFill>
              <a:latin typeface="+mj-ea"/>
            </a:endParaRPr>
          </a:p>
        </p:txBody>
      </p:sp>
      <p:sp>
        <p:nvSpPr>
          <p:cNvPr id="533506" name="灯片编号占位符 3"/>
          <p:cNvSpPr>
            <a:spLocks noGrp="1"/>
          </p:cNvSpPr>
          <p:nvPr>
            <p:ph type="sldNum" sz="quarter" idx="10"/>
          </p:nvPr>
        </p:nvSpPr>
        <p:spPr>
          <a:noFill/>
          <a:ln>
            <a:miter lim="800000"/>
            <a:headEnd/>
            <a:tailEnd/>
          </a:ln>
        </p:spPr>
        <p:txBody>
          <a:bodyPr/>
          <a:lstStyle/>
          <a:p>
            <a:fld id="{4B6CFC89-841D-4D8B-9641-99B2281A6270}" type="slidenum">
              <a:rPr lang="zh-CN" altLang="en-US" smtClean="0"/>
              <a:pPr/>
              <a:t>44</a:t>
            </a:fld>
            <a:endParaRPr lang="en-US" altLang="zh-CN" smtClean="0"/>
          </a:p>
        </p:txBody>
      </p:sp>
      <p:pic>
        <p:nvPicPr>
          <p:cNvPr id="533507" name="Picture 2"/>
          <p:cNvPicPr>
            <a:picLocks noChangeAspect="1" noChangeArrowheads="1"/>
          </p:cNvPicPr>
          <p:nvPr/>
        </p:nvPicPr>
        <p:blipFill>
          <a:blip r:embed="rId3"/>
          <a:srcRect/>
          <a:stretch>
            <a:fillRect/>
          </a:stretch>
        </p:blipFill>
        <p:spPr bwMode="auto">
          <a:xfrm>
            <a:off x="2462213" y="1876425"/>
            <a:ext cx="421957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990600"/>
            <a:ext cx="63912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err="1" smtClean="0"/>
              <a:t>MapReduce</a:t>
            </a:r>
            <a:r>
              <a:rPr lang="zh-CN" altLang="en-US" dirty="0" smtClean="0"/>
              <a:t>链</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45</a:t>
            </a:fld>
            <a:endParaRPr lang="en-US" altLang="zh-CN"/>
          </a:p>
        </p:txBody>
      </p:sp>
    </p:spTree>
    <p:extLst>
      <p:ext uri="{BB962C8B-B14F-4D97-AF65-F5344CB8AC3E}">
        <p14:creationId xmlns:p14="http://schemas.microsoft.com/office/powerpoint/2010/main" val="653998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err="1" smtClean="0">
                <a:solidFill>
                  <a:schemeClr val="accent4"/>
                </a:solidFill>
                <a:latin typeface="+mj-ea"/>
              </a:rPr>
              <a:t>Hadoop</a:t>
            </a:r>
            <a:r>
              <a:rPr lang="en-US" altLang="zh-CN" dirty="0" smtClean="0">
                <a:solidFill>
                  <a:schemeClr val="accent4"/>
                </a:solidFill>
                <a:latin typeface="+mj-ea"/>
              </a:rPr>
              <a:t> Streaming</a:t>
            </a:r>
            <a:r>
              <a:rPr dirty="0" smtClean="0">
                <a:solidFill>
                  <a:schemeClr val="accent4"/>
                </a:solidFill>
                <a:latin typeface="+mj-ea"/>
              </a:rPr>
              <a:t>和</a:t>
            </a:r>
            <a:r>
              <a:rPr lang="en-US" altLang="zh-CN" dirty="0" smtClean="0">
                <a:solidFill>
                  <a:schemeClr val="accent4"/>
                </a:solidFill>
                <a:latin typeface="+mj-ea"/>
              </a:rPr>
              <a:t>Pipes</a:t>
            </a:r>
            <a:r>
              <a:rPr dirty="0" smtClean="0">
                <a:solidFill>
                  <a:schemeClr val="accent4"/>
                </a:solidFill>
                <a:latin typeface="+mj-ea"/>
              </a:rPr>
              <a:t>方式</a:t>
            </a:r>
            <a:endParaRPr dirty="0">
              <a:solidFill>
                <a:schemeClr val="accent4"/>
              </a:solidFill>
              <a:latin typeface="+mj-ea"/>
            </a:endParaRPr>
          </a:p>
        </p:txBody>
      </p:sp>
      <p:sp>
        <p:nvSpPr>
          <p:cNvPr id="537602" name="灯片编号占位符 3"/>
          <p:cNvSpPr>
            <a:spLocks noGrp="1"/>
          </p:cNvSpPr>
          <p:nvPr>
            <p:ph type="sldNum" sz="quarter" idx="10"/>
          </p:nvPr>
        </p:nvSpPr>
        <p:spPr>
          <a:noFill/>
          <a:ln>
            <a:miter lim="800000"/>
            <a:headEnd/>
            <a:tailEnd/>
          </a:ln>
        </p:spPr>
        <p:txBody>
          <a:bodyPr/>
          <a:lstStyle/>
          <a:p>
            <a:fld id="{B7FA1701-4B54-4285-89F2-5B1771616B61}" type="slidenum">
              <a:rPr lang="zh-CN" altLang="en-US" smtClean="0"/>
              <a:pPr/>
              <a:t>46</a:t>
            </a:fld>
            <a:endParaRPr lang="en-US" altLang="zh-CN" smtClean="0"/>
          </a:p>
        </p:txBody>
      </p:sp>
      <p:pic>
        <p:nvPicPr>
          <p:cNvPr id="537603" name="Picture 2"/>
          <p:cNvPicPr>
            <a:picLocks noChangeAspect="1" noChangeArrowheads="1"/>
          </p:cNvPicPr>
          <p:nvPr/>
        </p:nvPicPr>
        <p:blipFill>
          <a:blip r:embed="rId3"/>
          <a:srcRect/>
          <a:stretch>
            <a:fillRect/>
          </a:stretch>
        </p:blipFill>
        <p:spPr bwMode="auto">
          <a:xfrm>
            <a:off x="1624013" y="1139825"/>
            <a:ext cx="5538787" cy="571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err="1" smtClean="0">
                <a:solidFill>
                  <a:schemeClr val="accent4"/>
                </a:solidFill>
                <a:latin typeface="+mj-ea"/>
              </a:rPr>
              <a:t>Hadoop</a:t>
            </a:r>
            <a:r>
              <a:rPr smtClean="0">
                <a:solidFill>
                  <a:schemeClr val="accent4"/>
                </a:solidFill>
                <a:latin typeface="+mj-ea"/>
              </a:rPr>
              <a:t>运行</a:t>
            </a:r>
            <a:r>
              <a:rPr lang="en-US" altLang="zh-CN" err="1" smtClean="0">
                <a:solidFill>
                  <a:schemeClr val="accent4"/>
                </a:solidFill>
                <a:latin typeface="+mj-ea"/>
              </a:rPr>
              <a:t>MapReduce</a:t>
            </a:r>
            <a:r>
              <a:rPr smtClean="0">
                <a:solidFill>
                  <a:schemeClr val="accent4"/>
                </a:solidFill>
                <a:latin typeface="+mj-ea"/>
              </a:rPr>
              <a:t>作业的工作原理</a:t>
            </a:r>
            <a:endParaRPr>
              <a:solidFill>
                <a:schemeClr val="accent4"/>
              </a:solidFill>
              <a:latin typeface="+mj-ea"/>
            </a:endParaRPr>
          </a:p>
        </p:txBody>
      </p:sp>
      <p:sp>
        <p:nvSpPr>
          <p:cNvPr id="536578" name="灯片编号占位符 3"/>
          <p:cNvSpPr>
            <a:spLocks noGrp="1"/>
          </p:cNvSpPr>
          <p:nvPr>
            <p:ph type="sldNum" sz="quarter" idx="10"/>
          </p:nvPr>
        </p:nvSpPr>
        <p:spPr>
          <a:noFill/>
          <a:ln>
            <a:miter lim="800000"/>
            <a:headEnd/>
            <a:tailEnd/>
          </a:ln>
        </p:spPr>
        <p:txBody>
          <a:bodyPr/>
          <a:lstStyle/>
          <a:p>
            <a:fld id="{257FB937-4FC6-4CBF-9148-25BECCBD458E}" type="slidenum">
              <a:rPr lang="zh-CN" altLang="en-US" smtClean="0"/>
              <a:pPr/>
              <a:t>47</a:t>
            </a:fld>
            <a:endParaRPr lang="en-US" altLang="zh-CN" smtClean="0"/>
          </a:p>
        </p:txBody>
      </p:sp>
      <p:pic>
        <p:nvPicPr>
          <p:cNvPr id="536579" name="Picture 2"/>
          <p:cNvPicPr>
            <a:picLocks noChangeAspect="1" noChangeArrowheads="1"/>
          </p:cNvPicPr>
          <p:nvPr/>
        </p:nvPicPr>
        <p:blipFill>
          <a:blip r:embed="rId3"/>
          <a:srcRect/>
          <a:stretch>
            <a:fillRect/>
          </a:stretch>
        </p:blipFill>
        <p:spPr bwMode="auto">
          <a:xfrm>
            <a:off x="1109663" y="1238250"/>
            <a:ext cx="6924675" cy="561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sz="3200" dirty="0" err="1" smtClean="0">
                <a:solidFill>
                  <a:schemeClr val="accent4"/>
                </a:solidFill>
                <a:latin typeface="+mj-ea"/>
              </a:rPr>
              <a:t>Hadoop</a:t>
            </a:r>
            <a:r>
              <a:rPr sz="3200" dirty="0" smtClean="0">
                <a:solidFill>
                  <a:schemeClr val="accent4"/>
                </a:solidFill>
                <a:latin typeface="+mj-ea"/>
              </a:rPr>
              <a:t>状态更新在</a:t>
            </a:r>
            <a:r>
              <a:rPr lang="en-US" altLang="zh-CN" sz="3200" dirty="0" err="1" smtClean="0">
                <a:solidFill>
                  <a:schemeClr val="accent4"/>
                </a:solidFill>
                <a:latin typeface="+mj-ea"/>
              </a:rPr>
              <a:t>MapReduce</a:t>
            </a:r>
            <a:r>
              <a:rPr sz="3200" dirty="0" smtClean="0">
                <a:solidFill>
                  <a:schemeClr val="accent4"/>
                </a:solidFill>
                <a:latin typeface="+mj-ea"/>
              </a:rPr>
              <a:t>中的传递流程</a:t>
            </a:r>
            <a:endParaRPr sz="3200" dirty="0">
              <a:solidFill>
                <a:schemeClr val="accent4"/>
              </a:solidFill>
              <a:latin typeface="+mj-ea"/>
            </a:endParaRPr>
          </a:p>
        </p:txBody>
      </p:sp>
      <p:sp>
        <p:nvSpPr>
          <p:cNvPr id="538626" name="灯片编号占位符 3"/>
          <p:cNvSpPr>
            <a:spLocks noGrp="1"/>
          </p:cNvSpPr>
          <p:nvPr>
            <p:ph type="sldNum" sz="quarter" idx="10"/>
          </p:nvPr>
        </p:nvSpPr>
        <p:spPr>
          <a:noFill/>
          <a:ln>
            <a:miter lim="800000"/>
            <a:headEnd/>
            <a:tailEnd/>
          </a:ln>
        </p:spPr>
        <p:txBody>
          <a:bodyPr/>
          <a:lstStyle/>
          <a:p>
            <a:fld id="{3EDDB3ED-F4BB-49A7-8C44-65E6A9F455B0}" type="slidenum">
              <a:rPr lang="zh-CN" altLang="en-US" smtClean="0"/>
              <a:pPr/>
              <a:t>48</a:t>
            </a:fld>
            <a:endParaRPr lang="en-US" altLang="zh-CN" smtClean="0"/>
          </a:p>
        </p:txBody>
      </p:sp>
      <p:pic>
        <p:nvPicPr>
          <p:cNvPr id="538627" name="Picture 2"/>
          <p:cNvPicPr>
            <a:picLocks noChangeAspect="1" noChangeArrowheads="1"/>
          </p:cNvPicPr>
          <p:nvPr/>
        </p:nvPicPr>
        <p:blipFill>
          <a:blip r:embed="rId3"/>
          <a:srcRect/>
          <a:stretch>
            <a:fillRect/>
          </a:stretch>
        </p:blipFill>
        <p:spPr bwMode="auto">
          <a:xfrm>
            <a:off x="1666875" y="1238250"/>
            <a:ext cx="5810250" cy="561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灯片编号占位符 3"/>
          <p:cNvSpPr>
            <a:spLocks noGrp="1"/>
          </p:cNvSpPr>
          <p:nvPr>
            <p:ph type="sldNum" sz="quarter" idx="10"/>
          </p:nvPr>
        </p:nvSpPr>
        <p:spPr>
          <a:noFill/>
          <a:ln>
            <a:miter lim="800000"/>
            <a:headEnd/>
            <a:tailEnd/>
          </a:ln>
        </p:spPr>
        <p:txBody>
          <a:bodyPr/>
          <a:lstStyle/>
          <a:p>
            <a:fld id="{64675352-7DBA-43E6-91EA-DC0AB78C7EC2}" type="slidenum">
              <a:rPr lang="zh-CN" altLang="en-US" smtClean="0">
                <a:solidFill>
                  <a:srgbClr val="B2B2B2"/>
                </a:solidFill>
              </a:rPr>
              <a:pPr/>
              <a:t>49</a:t>
            </a:fld>
            <a:endParaRPr lang="en-US" altLang="zh-CN" smtClean="0">
              <a:solidFill>
                <a:srgbClr val="B2B2B2"/>
              </a:solidFill>
            </a:endParaRPr>
          </a:p>
        </p:txBody>
      </p:sp>
      <p:sp>
        <p:nvSpPr>
          <p:cNvPr id="541698" name="Rectangle 2"/>
          <p:cNvSpPr>
            <a:spLocks noGrp="1" noChangeArrowheads="1"/>
          </p:cNvSpPr>
          <p:nvPr>
            <p:ph type="body" idx="1"/>
          </p:nvPr>
        </p:nvSpPr>
        <p:spPr>
          <a:xfrm>
            <a:off x="533400" y="1219200"/>
            <a:ext cx="7848600" cy="4953000"/>
          </a:xfrm>
        </p:spPr>
        <p:txBody>
          <a:bodyPr/>
          <a:lstStyle/>
          <a:p>
            <a:pPr eaLnBrk="1" hangingPunct="1"/>
            <a:r>
              <a:rPr lang="en-US" altLang="zh-CN" dirty="0" err="1" smtClean="0">
                <a:solidFill>
                  <a:srgbClr val="DDDDDD"/>
                </a:solidFill>
                <a:ea typeface="宋体" charset="-122"/>
              </a:rPr>
              <a:t>Hadoop</a:t>
            </a:r>
            <a:r>
              <a:rPr lang="zh-CN" altLang="en-US" dirty="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smtClean="0">
                <a:solidFill>
                  <a:srgbClr val="DDDDDD"/>
                </a:solidFill>
                <a:ea typeface="宋体" charset="-122"/>
              </a:rPr>
              <a:t>HDFS</a:t>
            </a:r>
          </a:p>
          <a:p>
            <a:pPr eaLnBrk="1" hangingPunct="1"/>
            <a:r>
              <a:rPr lang="en-US" altLang="zh-CN" dirty="0" err="1" smtClean="0">
                <a:solidFill>
                  <a:srgbClr val="DDDDDD"/>
                </a:solidFill>
                <a:ea typeface="宋体" charset="-122"/>
              </a:rPr>
              <a:t>MapReduce</a:t>
            </a:r>
            <a:endParaRPr lang="en-US" altLang="zh-CN" dirty="0" smtClean="0">
              <a:solidFill>
                <a:srgbClr val="DDDDDD"/>
              </a:solidFill>
              <a:ea typeface="宋体" charset="-122"/>
            </a:endParaRPr>
          </a:p>
          <a:p>
            <a:pPr eaLnBrk="1" hangingPunct="1"/>
            <a:r>
              <a:rPr lang="en-US" altLang="zh-CN" dirty="0" smtClean="0">
                <a:solidFill>
                  <a:schemeClr val="hlink"/>
                </a:solidFill>
                <a:ea typeface="宋体" charset="-122"/>
              </a:rPr>
              <a:t>Pig</a:t>
            </a:r>
          </a:p>
          <a:p>
            <a:pPr eaLnBrk="1" hangingPunct="1"/>
            <a:r>
              <a:rPr lang="en-US" altLang="zh-CN" dirty="0">
                <a:solidFill>
                  <a:schemeClr val="accent2"/>
                </a:solidFill>
                <a:ea typeface="宋体" charset="-122"/>
              </a:rPr>
              <a:t>Hive</a:t>
            </a:r>
          </a:p>
          <a:p>
            <a:pPr eaLnBrk="1" hangingPunct="1"/>
            <a:r>
              <a:rPr lang="en-US" altLang="zh-CN" dirty="0" err="1" smtClean="0">
                <a:solidFill>
                  <a:schemeClr val="accent2"/>
                </a:solidFill>
                <a:ea typeface="宋体" charset="-122"/>
              </a:rPr>
              <a:t>HBase</a:t>
            </a:r>
            <a:endParaRPr lang="en-US" altLang="zh-CN" dirty="0">
              <a:solidFill>
                <a:schemeClr val="accent2"/>
              </a:solidFill>
              <a:ea typeface="宋体" charset="-122"/>
            </a:endParaRPr>
          </a:p>
          <a:p>
            <a:pPr eaLnBrk="1" hangingPunct="1"/>
            <a:r>
              <a:rPr lang="en-US" altLang="zh-CN" dirty="0" err="1" smtClean="0">
                <a:solidFill>
                  <a:schemeClr val="accent2"/>
                </a:solidFill>
                <a:ea typeface="宋体" charset="-122"/>
              </a:rPr>
              <a:t>ZooKeeper</a:t>
            </a:r>
            <a:endParaRPr lang="en-US" altLang="zh-CN" dirty="0" smtClean="0">
              <a:solidFill>
                <a:schemeClr val="accent2"/>
              </a:solidFill>
              <a:ea typeface="宋体" charset="-122"/>
            </a:endParaRPr>
          </a:p>
          <a:p>
            <a:pPr eaLnBrk="1" hangingPunct="1"/>
            <a:r>
              <a:rPr lang="en-US" altLang="zh-CN" dirty="0" err="1" smtClean="0">
                <a:solidFill>
                  <a:schemeClr val="accent2"/>
                </a:solidFill>
                <a:ea typeface="宋体" charset="-122"/>
              </a:rPr>
              <a:t>Sqoop</a:t>
            </a:r>
            <a:endParaRPr lang="en-US" altLang="zh-CN" dirty="0" smtClean="0">
              <a:solidFill>
                <a:schemeClr val="accent2"/>
              </a:solidFill>
              <a:ea typeface="宋体" charset="-122"/>
            </a:endParaRPr>
          </a:p>
        </p:txBody>
      </p:sp>
      <p:sp>
        <p:nvSpPr>
          <p:cNvPr id="54169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smtClean="0">
                <a:solidFill>
                  <a:schemeClr val="accent4"/>
                </a:solidFill>
                <a:latin typeface="+mj-ea"/>
              </a:rPr>
              <a:t>对比</a:t>
            </a:r>
            <a:endParaRPr>
              <a:solidFill>
                <a:schemeClr val="accent4"/>
              </a:solidFill>
              <a:latin typeface="+mj-ea"/>
            </a:endParaRPr>
          </a:p>
        </p:txBody>
      </p:sp>
      <p:sp>
        <p:nvSpPr>
          <p:cNvPr id="44034" name="Rectangle 4"/>
          <p:cNvSpPr>
            <a:spLocks noGrp="1" noChangeArrowheads="1"/>
          </p:cNvSpPr>
          <p:nvPr>
            <p:ph idx="1"/>
          </p:nvPr>
        </p:nvSpPr>
        <p:spPr/>
        <p:txBody>
          <a:bodyPr/>
          <a:lstStyle/>
          <a:p>
            <a:pPr eaLnBrk="1" hangingPunct="1"/>
            <a:r>
              <a:rPr lang="zh-CN" altLang="en-US" smtClean="0">
                <a:ea typeface="宋体" charset="-122"/>
              </a:rPr>
              <a:t>客户端</a:t>
            </a:r>
            <a:r>
              <a:rPr lang="en-US" altLang="zh-CN" smtClean="0">
                <a:ea typeface="宋体" charset="-122"/>
              </a:rPr>
              <a:t>/</a:t>
            </a:r>
            <a:r>
              <a:rPr lang="zh-CN" altLang="en-US" smtClean="0">
                <a:ea typeface="宋体" charset="-122"/>
              </a:rPr>
              <a:t>服务器模型（</a:t>
            </a:r>
            <a:r>
              <a:rPr lang="en-US" altLang="zh-CN" smtClean="0">
                <a:ea typeface="宋体" charset="-122"/>
              </a:rPr>
              <a:t>Client–server model</a:t>
            </a:r>
            <a:r>
              <a:rPr lang="zh-CN" altLang="en-US" smtClean="0">
                <a:ea typeface="宋体" charset="-122"/>
              </a:rPr>
              <a:t>）</a:t>
            </a:r>
          </a:p>
          <a:p>
            <a:pPr lvl="1" eaLnBrk="1" hangingPunct="1">
              <a:buFont typeface="Arial" charset="0"/>
              <a:buChar char="–"/>
            </a:pPr>
            <a:r>
              <a:rPr lang="zh-CN" altLang="en-US" smtClean="0">
                <a:ea typeface="宋体" charset="-122"/>
              </a:rPr>
              <a:t>将应用分为服务提供者（服务器）和服务请求者（客户端），广泛用于分布式应用</a:t>
            </a:r>
            <a:endParaRPr lang="en-US" altLang="zh-CN" smtClean="0">
              <a:ea typeface="宋体" charset="-122"/>
            </a:endParaRPr>
          </a:p>
          <a:p>
            <a:pPr eaLnBrk="1" hangingPunct="1"/>
            <a:r>
              <a:rPr lang="zh-CN" altLang="en-US" smtClean="0">
                <a:ea typeface="宋体" charset="-122"/>
              </a:rPr>
              <a:t>网格计算（</a:t>
            </a:r>
            <a:r>
              <a:rPr lang="en-US" altLang="zh-CN" smtClean="0">
                <a:ea typeface="宋体" charset="-122"/>
              </a:rPr>
              <a:t>Grid Computing</a:t>
            </a:r>
            <a:r>
              <a:rPr lang="zh-CN" altLang="en-US" smtClean="0">
                <a:ea typeface="宋体" charset="-122"/>
              </a:rPr>
              <a:t>）</a:t>
            </a:r>
            <a:endParaRPr lang="en-US" altLang="zh-CN" smtClean="0">
              <a:ea typeface="宋体" charset="-122"/>
            </a:endParaRPr>
          </a:p>
          <a:p>
            <a:pPr lvl="1" eaLnBrk="1" hangingPunct="1">
              <a:buFont typeface="Arial" charset="0"/>
              <a:buChar char="–"/>
            </a:pPr>
            <a:r>
              <a:rPr lang="zh-CN" altLang="en-US" smtClean="0">
                <a:ea typeface="宋体" charset="-122"/>
              </a:rPr>
              <a:t>一种并行分布式运算形式，由网络中的一簇松耦合的计算机协同完成一个大的任务</a:t>
            </a:r>
            <a:endParaRPr lang="en-US" altLang="zh-CN" smtClean="0">
              <a:ea typeface="宋体" charset="-122"/>
            </a:endParaRPr>
          </a:p>
          <a:p>
            <a:pPr eaLnBrk="1" hangingPunct="1"/>
            <a:r>
              <a:rPr lang="zh-CN" altLang="zh-CN" smtClean="0">
                <a:ea typeface="宋体" charset="-122"/>
              </a:rPr>
              <a:t>效用计算</a:t>
            </a:r>
            <a:r>
              <a:rPr lang="zh-CN" altLang="en-US" smtClean="0">
                <a:ea typeface="宋体" charset="-122"/>
              </a:rPr>
              <a:t>（</a:t>
            </a:r>
            <a:r>
              <a:rPr lang="en-US" altLang="zh-CN" smtClean="0">
                <a:ea typeface="宋体" charset="-122"/>
              </a:rPr>
              <a:t>Utility Computing</a:t>
            </a:r>
            <a:r>
              <a:rPr lang="zh-CN" altLang="en-US" smtClean="0">
                <a:ea typeface="宋体" charset="-122"/>
              </a:rPr>
              <a:t>）</a:t>
            </a:r>
            <a:endParaRPr lang="en-US" altLang="zh-CN" smtClean="0">
              <a:ea typeface="宋体" charset="-122"/>
            </a:endParaRPr>
          </a:p>
          <a:p>
            <a:pPr lvl="1" eaLnBrk="1" hangingPunct="1">
              <a:buFont typeface="Arial" charset="0"/>
              <a:buChar char="–"/>
            </a:pPr>
            <a:r>
              <a:rPr lang="en-US" altLang="zh-CN" smtClean="0">
                <a:ea typeface="宋体" charset="-122"/>
              </a:rPr>
              <a:t>IT</a:t>
            </a:r>
            <a:r>
              <a:rPr lang="zh-CN" altLang="zh-CN" smtClean="0">
                <a:ea typeface="宋体" charset="-122"/>
              </a:rPr>
              <a:t>资源的一种打包和计费方式，比如按照计算、存储分别计量费用，像传统的电力等公共设施一样</a:t>
            </a:r>
            <a:endParaRPr lang="en-US" altLang="zh-CN" smtClean="0">
              <a:ea typeface="宋体" charset="-122"/>
            </a:endParaRPr>
          </a:p>
          <a:p>
            <a:pPr eaLnBrk="1" hangingPunct="1"/>
            <a:r>
              <a:rPr lang="zh-CN" altLang="en-US" smtClean="0">
                <a:ea typeface="宋体" charset="-122"/>
              </a:rPr>
              <a:t>大型机</a:t>
            </a:r>
            <a:endParaRPr lang="en-US" altLang="zh-CN" smtClean="0">
              <a:ea typeface="宋体" charset="-122"/>
            </a:endParaRPr>
          </a:p>
          <a:p>
            <a:pPr eaLnBrk="1" hangingPunct="1"/>
            <a:r>
              <a:rPr lang="en-US" altLang="zh-CN" smtClean="0">
                <a:ea typeface="宋体" charset="-122"/>
              </a:rPr>
              <a:t>P2P</a:t>
            </a:r>
          </a:p>
          <a:p>
            <a:pPr lvl="1" eaLnBrk="1" hangingPunct="1">
              <a:buFont typeface="Arial" charset="0"/>
              <a:buChar char="–"/>
            </a:pPr>
            <a:r>
              <a:rPr lang="zh-CN" altLang="en-US" smtClean="0">
                <a:ea typeface="宋体" charset="-122"/>
              </a:rPr>
              <a:t>去中心化的分布式架构，每个参与者既是资源的消费者也是提供者（相对与客户端</a:t>
            </a:r>
            <a:r>
              <a:rPr lang="en-US" altLang="zh-CN" smtClean="0">
                <a:ea typeface="宋体" charset="-122"/>
              </a:rPr>
              <a:t>/</a:t>
            </a:r>
            <a:r>
              <a:rPr lang="zh-CN" altLang="en-US" smtClean="0">
                <a:ea typeface="宋体" charset="-122"/>
              </a:rPr>
              <a:t>服务器模型）</a:t>
            </a:r>
            <a:endParaRPr lang="en-US" altLang="zh-CN" smtClean="0">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Pig</a:t>
            </a:r>
            <a:endParaRPr lang="zh-CN" altLang="en-US" dirty="0"/>
          </a:p>
        </p:txBody>
      </p:sp>
      <p:sp>
        <p:nvSpPr>
          <p:cNvPr id="3" name="内容占位符 2"/>
          <p:cNvSpPr>
            <a:spLocks noGrp="1"/>
          </p:cNvSpPr>
          <p:nvPr>
            <p:ph idx="1"/>
          </p:nvPr>
        </p:nvSpPr>
        <p:spPr/>
        <p:txBody>
          <a:bodyPr/>
          <a:lstStyle/>
          <a:p>
            <a:r>
              <a:rPr lang="zh-CN" altLang="en-US" dirty="0" smtClean="0"/>
              <a:t>为大型数据处理提供高层次的抽象</a:t>
            </a:r>
            <a:endParaRPr lang="en-US" altLang="zh-CN" dirty="0" smtClean="0"/>
          </a:p>
          <a:p>
            <a:r>
              <a:rPr lang="zh-CN" altLang="en-US" dirty="0" smtClean="0"/>
              <a:t>并行编程语言和运行时</a:t>
            </a:r>
            <a:endParaRPr lang="en-US" altLang="zh-CN" dirty="0" smtClean="0"/>
          </a:p>
          <a:p>
            <a:r>
              <a:rPr lang="zh-CN" altLang="en-US" dirty="0" smtClean="0"/>
              <a:t>探索大规模数据集的脚本语言，简单地挖掘大规模数据集</a:t>
            </a:r>
            <a:endParaRPr lang="en-US" altLang="zh-CN" dirty="0" smtClean="0"/>
          </a:p>
          <a:p>
            <a:r>
              <a:rPr lang="zh-CN" altLang="en-US" dirty="0" smtClean="0"/>
              <a:t>用</a:t>
            </a:r>
            <a:r>
              <a:rPr lang="en-US" altLang="zh-CN" dirty="0" smtClean="0"/>
              <a:t>UDF</a:t>
            </a:r>
            <a:r>
              <a:rPr lang="zh-CN" altLang="en-US" dirty="0" smtClean="0"/>
              <a:t>定制数据的载入、存储、过滤、分组、连接过程</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50</a:t>
            </a:fld>
            <a:endParaRPr lang="en-US" altLang="zh-CN"/>
          </a:p>
        </p:txBody>
      </p:sp>
    </p:spTree>
    <p:extLst>
      <p:ext uri="{BB962C8B-B14F-4D97-AF65-F5344CB8AC3E}">
        <p14:creationId xmlns:p14="http://schemas.microsoft.com/office/powerpoint/2010/main" val="4112965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与数据库比较</a:t>
            </a:r>
            <a:endParaRPr lang="zh-CN" altLang="en-US" dirty="0"/>
          </a:p>
        </p:txBody>
      </p:sp>
      <p:sp>
        <p:nvSpPr>
          <p:cNvPr id="3" name="内容占位符 2"/>
          <p:cNvSpPr>
            <a:spLocks noGrp="1"/>
          </p:cNvSpPr>
          <p:nvPr>
            <p:ph idx="1"/>
          </p:nvPr>
        </p:nvSpPr>
        <p:spPr/>
        <p:txBody>
          <a:bodyPr/>
          <a:lstStyle/>
          <a:p>
            <a:r>
              <a:rPr lang="en-US" altLang="zh-CN" dirty="0" smtClean="0"/>
              <a:t>Pig Latin</a:t>
            </a:r>
            <a:r>
              <a:rPr lang="zh-CN" altLang="en-US" dirty="0" smtClean="0"/>
              <a:t>数据流编程语言</a:t>
            </a:r>
            <a:endParaRPr lang="en-US" altLang="zh-CN" dirty="0" smtClean="0"/>
          </a:p>
          <a:p>
            <a:r>
              <a:rPr lang="en-US" altLang="zh-CN" dirty="0" smtClean="0"/>
              <a:t>SQL</a:t>
            </a:r>
            <a:r>
              <a:rPr lang="zh-CN" altLang="en-US" dirty="0" smtClean="0"/>
              <a:t>描述型编程语言</a:t>
            </a:r>
            <a:endParaRPr lang="en-US" altLang="zh-CN" dirty="0" smtClean="0"/>
          </a:p>
          <a:p>
            <a:r>
              <a:rPr lang="en-US" altLang="zh-CN" dirty="0" smtClean="0"/>
              <a:t>RDBMS</a:t>
            </a:r>
            <a:r>
              <a:rPr lang="zh-CN" altLang="en-US" dirty="0" smtClean="0"/>
              <a:t>严格定义模式</a:t>
            </a:r>
            <a:endParaRPr lang="en-US" altLang="zh-CN" dirty="0" smtClean="0"/>
          </a:p>
          <a:p>
            <a:r>
              <a:rPr lang="en-US" altLang="zh-CN" dirty="0" smtClean="0"/>
              <a:t>Pig</a:t>
            </a:r>
            <a:r>
              <a:rPr lang="zh-CN" altLang="en-US" dirty="0" smtClean="0"/>
              <a:t>对复杂、嵌套数据结构支持</a:t>
            </a:r>
            <a:endParaRPr lang="en-US" altLang="zh-CN" dirty="0" smtClean="0"/>
          </a:p>
          <a:p>
            <a:r>
              <a:rPr lang="en-US" altLang="zh-CN" dirty="0" smtClean="0"/>
              <a:t>SQL</a:t>
            </a:r>
            <a:r>
              <a:rPr lang="zh-CN" altLang="en-US" dirty="0" smtClean="0"/>
              <a:t>平面数据类型</a:t>
            </a:r>
            <a:endParaRPr lang="en-US" altLang="zh-CN" dirty="0" smtClean="0"/>
          </a:p>
          <a:p>
            <a:r>
              <a:rPr lang="en-US" altLang="zh-CN" dirty="0" smtClean="0"/>
              <a:t>Pig</a:t>
            </a:r>
            <a:r>
              <a:rPr lang="zh-CN" altLang="en-US" dirty="0" smtClean="0"/>
              <a:t>不支持事务和索引，随机读和在线低延迟查询</a:t>
            </a:r>
            <a:endParaRPr lang="en-US" altLang="zh-CN" dirty="0" smtClean="0"/>
          </a:p>
          <a:p>
            <a:r>
              <a:rPr lang="zh-CN" altLang="en-US" dirty="0" smtClean="0"/>
              <a:t>批量和流式写操作</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51</a:t>
            </a:fld>
            <a:endParaRPr lang="en-US" altLang="zh-CN"/>
          </a:p>
        </p:txBody>
      </p:sp>
    </p:spTree>
    <p:extLst>
      <p:ext uri="{BB962C8B-B14F-4D97-AF65-F5344CB8AC3E}">
        <p14:creationId xmlns:p14="http://schemas.microsoft.com/office/powerpoint/2010/main" val="640611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灯片编号占位符 3"/>
          <p:cNvSpPr>
            <a:spLocks noGrp="1"/>
          </p:cNvSpPr>
          <p:nvPr>
            <p:ph type="sldNum" sz="quarter" idx="10"/>
          </p:nvPr>
        </p:nvSpPr>
        <p:spPr>
          <a:noFill/>
          <a:ln>
            <a:miter lim="800000"/>
            <a:headEnd/>
            <a:tailEnd/>
          </a:ln>
        </p:spPr>
        <p:txBody>
          <a:bodyPr/>
          <a:lstStyle/>
          <a:p>
            <a:fld id="{64675352-7DBA-43E6-91EA-DC0AB78C7EC2}" type="slidenum">
              <a:rPr lang="zh-CN" altLang="en-US" smtClean="0">
                <a:solidFill>
                  <a:srgbClr val="B2B2B2"/>
                </a:solidFill>
              </a:rPr>
              <a:pPr/>
              <a:t>52</a:t>
            </a:fld>
            <a:endParaRPr lang="en-US" altLang="zh-CN" smtClean="0">
              <a:solidFill>
                <a:srgbClr val="B2B2B2"/>
              </a:solidFill>
            </a:endParaRPr>
          </a:p>
        </p:txBody>
      </p:sp>
      <p:sp>
        <p:nvSpPr>
          <p:cNvPr id="541698" name="Rectangle 2"/>
          <p:cNvSpPr>
            <a:spLocks noGrp="1" noChangeArrowheads="1"/>
          </p:cNvSpPr>
          <p:nvPr>
            <p:ph type="body" idx="1"/>
          </p:nvPr>
        </p:nvSpPr>
        <p:spPr>
          <a:xfrm>
            <a:off x="533400" y="1219200"/>
            <a:ext cx="7848600" cy="4953000"/>
          </a:xfrm>
        </p:spPr>
        <p:txBody>
          <a:bodyPr/>
          <a:lstStyle/>
          <a:p>
            <a:pPr eaLnBrk="1" hangingPunct="1"/>
            <a:r>
              <a:rPr lang="en-US" altLang="zh-CN" dirty="0" err="1" smtClean="0">
                <a:solidFill>
                  <a:srgbClr val="DDDDDD"/>
                </a:solidFill>
                <a:ea typeface="宋体" charset="-122"/>
              </a:rPr>
              <a:t>Hadoop</a:t>
            </a:r>
            <a:r>
              <a:rPr lang="zh-CN" altLang="en-US" dirty="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smtClean="0">
                <a:solidFill>
                  <a:srgbClr val="DDDDDD"/>
                </a:solidFill>
                <a:ea typeface="宋体" charset="-122"/>
              </a:rPr>
              <a:t>HDFS</a:t>
            </a:r>
          </a:p>
          <a:p>
            <a:pPr eaLnBrk="1" hangingPunct="1"/>
            <a:r>
              <a:rPr lang="en-US" altLang="zh-CN" dirty="0" err="1" smtClean="0">
                <a:solidFill>
                  <a:srgbClr val="DDDDDD"/>
                </a:solidFill>
                <a:ea typeface="宋体" charset="-122"/>
              </a:rPr>
              <a:t>MapReduce</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Pig</a:t>
            </a:r>
          </a:p>
          <a:p>
            <a:pPr eaLnBrk="1" hangingPunct="1"/>
            <a:r>
              <a:rPr lang="en-US" altLang="zh-CN" dirty="0">
                <a:solidFill>
                  <a:schemeClr val="hlink"/>
                </a:solidFill>
                <a:ea typeface="宋体" charset="-122"/>
              </a:rPr>
              <a:t>Hive</a:t>
            </a:r>
          </a:p>
          <a:p>
            <a:pPr eaLnBrk="1" hangingPunct="1"/>
            <a:r>
              <a:rPr lang="en-US" altLang="zh-CN" dirty="0" err="1" smtClean="0">
                <a:solidFill>
                  <a:schemeClr val="accent2"/>
                </a:solidFill>
                <a:ea typeface="宋体" charset="-122"/>
              </a:rPr>
              <a:t>HBase</a:t>
            </a:r>
            <a:endParaRPr lang="en-US" altLang="zh-CN" dirty="0">
              <a:solidFill>
                <a:schemeClr val="accent2"/>
              </a:solidFill>
              <a:ea typeface="宋体" charset="-122"/>
            </a:endParaRPr>
          </a:p>
          <a:p>
            <a:pPr eaLnBrk="1" hangingPunct="1"/>
            <a:r>
              <a:rPr lang="en-US" altLang="zh-CN" dirty="0" err="1" smtClean="0">
                <a:solidFill>
                  <a:schemeClr val="accent2"/>
                </a:solidFill>
                <a:ea typeface="宋体" charset="-122"/>
              </a:rPr>
              <a:t>ZooKeeper</a:t>
            </a:r>
            <a:endParaRPr lang="en-US" altLang="zh-CN" dirty="0" smtClean="0">
              <a:solidFill>
                <a:schemeClr val="accent2"/>
              </a:solidFill>
              <a:ea typeface="宋体" charset="-122"/>
            </a:endParaRPr>
          </a:p>
          <a:p>
            <a:pPr eaLnBrk="1" hangingPunct="1"/>
            <a:r>
              <a:rPr lang="en-US" altLang="zh-CN" dirty="0" err="1" smtClean="0">
                <a:solidFill>
                  <a:schemeClr val="accent2"/>
                </a:solidFill>
                <a:ea typeface="宋体" charset="-122"/>
              </a:rPr>
              <a:t>Sqoop</a:t>
            </a:r>
            <a:endParaRPr lang="en-US" altLang="zh-CN" dirty="0" smtClean="0">
              <a:solidFill>
                <a:schemeClr val="accent2"/>
              </a:solidFill>
              <a:ea typeface="宋体" charset="-122"/>
            </a:endParaRPr>
          </a:p>
        </p:txBody>
      </p:sp>
      <p:sp>
        <p:nvSpPr>
          <p:cNvPr id="54169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1798835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endParaRPr lang="zh-CN" altLang="en-US" dirty="0"/>
          </a:p>
        </p:txBody>
      </p:sp>
      <p:sp>
        <p:nvSpPr>
          <p:cNvPr id="3" name="内容占位符 2"/>
          <p:cNvSpPr>
            <a:spLocks noGrp="1"/>
          </p:cNvSpPr>
          <p:nvPr>
            <p:ph idx="1"/>
          </p:nvPr>
        </p:nvSpPr>
        <p:spPr/>
        <p:txBody>
          <a:bodyPr/>
          <a:lstStyle/>
          <a:p>
            <a:r>
              <a:rPr lang="zh-CN" altLang="en-US" dirty="0" smtClean="0"/>
              <a:t>建立在</a:t>
            </a:r>
            <a:r>
              <a:rPr lang="en-US" altLang="zh-CN" dirty="0" err="1" smtClean="0"/>
              <a:t>Hadoop</a:t>
            </a:r>
            <a:r>
              <a:rPr lang="zh-CN" altLang="en-US" dirty="0" smtClean="0"/>
              <a:t>上的数据仓库框架</a:t>
            </a:r>
            <a:endParaRPr lang="en-US" altLang="zh-CN" dirty="0" smtClean="0"/>
          </a:p>
          <a:p>
            <a:r>
              <a:rPr lang="zh-CN" altLang="en-US" dirty="0" smtClean="0"/>
              <a:t>目的是让精于</a:t>
            </a:r>
            <a:r>
              <a:rPr lang="en-US" altLang="zh-CN" dirty="0" smtClean="0"/>
              <a:t>SQL</a:t>
            </a:r>
            <a:r>
              <a:rPr lang="zh-CN" altLang="en-US" dirty="0" smtClean="0"/>
              <a:t>的分析师能够在</a:t>
            </a:r>
            <a:r>
              <a:rPr lang="en-US" altLang="zh-CN" dirty="0" smtClean="0"/>
              <a:t>HDFS</a:t>
            </a:r>
            <a:r>
              <a:rPr lang="zh-CN" altLang="en-US" dirty="0" smtClean="0"/>
              <a:t>上的大规模数据集上运行查询</a:t>
            </a:r>
            <a:endParaRPr lang="en-US" altLang="zh-CN" dirty="0" smtClean="0"/>
          </a:p>
          <a:p>
            <a:r>
              <a:rPr lang="zh-CN" altLang="en-US" dirty="0" smtClean="0"/>
              <a:t>信息平台</a:t>
            </a:r>
            <a:endParaRPr lang="en-US" altLang="zh-CN" dirty="0" smtClean="0"/>
          </a:p>
          <a:p>
            <a:pPr lvl="1"/>
            <a:r>
              <a:rPr lang="zh-CN" altLang="en-US" dirty="0" smtClean="0"/>
              <a:t>企业摄取、处理、生成信息</a:t>
            </a:r>
            <a:endParaRPr lang="en-US" altLang="zh-CN" dirty="0" smtClean="0"/>
          </a:p>
          <a:p>
            <a:pPr lvl="1"/>
            <a:r>
              <a:rPr lang="zh-CN" altLang="en-US" dirty="0" smtClean="0"/>
              <a:t>帮助加速从经验数据中学习</a:t>
            </a:r>
            <a:endParaRPr lang="en-US" altLang="zh-CN" dirty="0" smtClean="0"/>
          </a:p>
          <a:p>
            <a:r>
              <a:rPr lang="zh-CN" altLang="en-US" dirty="0" smtClean="0"/>
              <a:t>开发复杂的机器学习算法</a:t>
            </a:r>
            <a:endParaRPr lang="en-US" altLang="zh-CN"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53</a:t>
            </a:fld>
            <a:endParaRPr lang="en-US" altLang="zh-CN"/>
          </a:p>
        </p:txBody>
      </p:sp>
    </p:spTree>
    <p:extLst>
      <p:ext uri="{BB962C8B-B14F-4D97-AF65-F5344CB8AC3E}">
        <p14:creationId xmlns:p14="http://schemas.microsoft.com/office/powerpoint/2010/main" val="627811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体系结构</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54</a:t>
            </a:fld>
            <a:endParaRPr lang="en-US" altLang="zh-CN"/>
          </a:p>
        </p:txBody>
      </p:sp>
      <p:pic>
        <p:nvPicPr>
          <p:cNvPr id="51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800225"/>
            <a:ext cx="68675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524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使用方式</a:t>
            </a:r>
            <a:endParaRPr lang="zh-CN" altLang="en-US" dirty="0"/>
          </a:p>
        </p:txBody>
      </p:sp>
      <p:sp>
        <p:nvSpPr>
          <p:cNvPr id="6" name="内容占位符 5"/>
          <p:cNvSpPr>
            <a:spLocks noGrp="1"/>
          </p:cNvSpPr>
          <p:nvPr>
            <p:ph idx="1"/>
          </p:nvPr>
        </p:nvSpPr>
        <p:spPr/>
        <p:txBody>
          <a:bodyPr/>
          <a:lstStyle/>
          <a:p>
            <a:r>
              <a:rPr lang="en-US" altLang="zh-CN" dirty="0" smtClean="0"/>
              <a:t>CLI</a:t>
            </a:r>
          </a:p>
          <a:p>
            <a:r>
              <a:rPr lang="en-US" altLang="zh-CN" dirty="0" smtClean="0"/>
              <a:t>JAVA</a:t>
            </a:r>
          </a:p>
          <a:p>
            <a:pPr lvl="1"/>
            <a:r>
              <a:rPr lang="en-US" altLang="zh-CN" dirty="0" smtClean="0"/>
              <a:t>UDF</a:t>
            </a:r>
            <a:r>
              <a:rPr lang="zh-CN" altLang="en-US" dirty="0" smtClean="0"/>
              <a:t>，</a:t>
            </a:r>
            <a:r>
              <a:rPr lang="en-US" altLang="zh-CN" dirty="0" smtClean="0"/>
              <a:t>UDAF</a:t>
            </a:r>
            <a:r>
              <a:rPr lang="zh-CN" altLang="en-US" dirty="0" smtClean="0"/>
              <a:t>，</a:t>
            </a:r>
            <a:r>
              <a:rPr lang="en-US" altLang="zh-CN" dirty="0" smtClean="0"/>
              <a:t>UDTF</a:t>
            </a:r>
          </a:p>
          <a:p>
            <a:r>
              <a:rPr lang="zh-CN" altLang="en-US" dirty="0" smtClean="0"/>
              <a:t>其他语言</a:t>
            </a:r>
            <a:endParaRPr lang="en-US" altLang="zh-CN" dirty="0" smtClean="0"/>
          </a:p>
          <a:p>
            <a:pPr lvl="1"/>
            <a:r>
              <a:rPr lang="zh-CN" altLang="en-US" dirty="0" smtClean="0"/>
              <a:t>外部脚本</a:t>
            </a:r>
            <a:endParaRPr lang="en-US" altLang="zh-CN" dirty="0" smtClean="0"/>
          </a:p>
          <a:p>
            <a:pPr lvl="2"/>
            <a:r>
              <a:rPr lang="en-US" altLang="zh-CN" dirty="0" err="1" smtClean="0"/>
              <a:t>Hadoop</a:t>
            </a:r>
            <a:r>
              <a:rPr lang="en-US" altLang="zh-CN" dirty="0" smtClean="0"/>
              <a:t> Streaming</a:t>
            </a:r>
            <a:r>
              <a:rPr lang="zh-CN" altLang="en-US" dirty="0" smtClean="0"/>
              <a:t>，</a:t>
            </a:r>
            <a:r>
              <a:rPr lang="en-US" altLang="zh-CN" dirty="0" smtClean="0"/>
              <a:t>TRANSFORM</a:t>
            </a:r>
            <a:r>
              <a:rPr lang="zh-CN" altLang="en-US" dirty="0" smtClean="0"/>
              <a:t>，</a:t>
            </a:r>
            <a:r>
              <a:rPr lang="en-US" altLang="zh-CN" dirty="0" smtClean="0"/>
              <a:t>MAP</a:t>
            </a:r>
            <a:r>
              <a:rPr lang="zh-CN" altLang="en-US" dirty="0" smtClean="0"/>
              <a:t>，</a:t>
            </a:r>
            <a:r>
              <a:rPr lang="en-US" altLang="zh-CN" dirty="0" smtClean="0"/>
              <a:t>REDUCE</a:t>
            </a:r>
            <a:r>
              <a:rPr lang="zh-CN" altLang="en-US" dirty="0" smtClean="0"/>
              <a:t>子语句</a:t>
            </a:r>
            <a:endParaRPr lang="en-US" altLang="zh-CN" dirty="0" smtClean="0"/>
          </a:p>
          <a:p>
            <a:pPr lvl="1"/>
            <a:r>
              <a:rPr lang="en-US" altLang="zh-CN" dirty="0" smtClean="0"/>
              <a:t>Thrift</a:t>
            </a:r>
            <a:r>
              <a:rPr lang="zh-CN" altLang="en-US" dirty="0" smtClean="0"/>
              <a:t>客户端</a:t>
            </a:r>
            <a:endParaRPr lang="en-US" altLang="zh-CN" dirty="0" smtClean="0"/>
          </a:p>
          <a:p>
            <a:pPr lvl="1"/>
            <a:r>
              <a:rPr lang="en-US" altLang="zh-CN" dirty="0" smtClean="0"/>
              <a:t>JDBC</a:t>
            </a:r>
            <a:r>
              <a:rPr lang="zh-CN" altLang="en-US" dirty="0" smtClean="0"/>
              <a:t>驱动</a:t>
            </a:r>
            <a:endParaRPr lang="en-US" altLang="zh-CN" dirty="0" smtClean="0"/>
          </a:p>
          <a:p>
            <a:pPr lvl="1"/>
            <a:r>
              <a:rPr lang="en-US" altLang="zh-CN" dirty="0" smtClean="0"/>
              <a:t>ODBC</a:t>
            </a:r>
            <a:r>
              <a:rPr lang="zh-CN" altLang="en-US" dirty="0" smtClean="0"/>
              <a:t>驱动</a:t>
            </a:r>
            <a:endParaRPr lang="en-US" altLang="zh-CN" dirty="0" smtClean="0"/>
          </a:p>
        </p:txBody>
      </p:sp>
      <p:sp>
        <p:nvSpPr>
          <p:cNvPr id="5" name="灯片编号占位符 4"/>
          <p:cNvSpPr>
            <a:spLocks noGrp="1"/>
          </p:cNvSpPr>
          <p:nvPr>
            <p:ph type="sldNum" sz="quarter" idx="10"/>
          </p:nvPr>
        </p:nvSpPr>
        <p:spPr/>
        <p:txBody>
          <a:bodyPr/>
          <a:lstStyle/>
          <a:p>
            <a:pPr>
              <a:defRPr/>
            </a:pPr>
            <a:fld id="{C791CBE3-D789-4F22-B90A-5519DB9AB97D}" type="slidenum">
              <a:rPr lang="zh-CN" altLang="en-US" smtClean="0"/>
              <a:pPr>
                <a:defRPr/>
              </a:pPr>
              <a:t>55</a:t>
            </a:fld>
            <a:endParaRPr lang="en-US" altLang="zh-CN"/>
          </a:p>
        </p:txBody>
      </p:sp>
    </p:spTree>
    <p:extLst>
      <p:ext uri="{BB962C8B-B14F-4D97-AF65-F5344CB8AC3E}">
        <p14:creationId xmlns:p14="http://schemas.microsoft.com/office/powerpoint/2010/main" val="1677233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存储格式</a:t>
            </a:r>
            <a:endParaRPr lang="zh-CN" altLang="en-US" b="0" dirty="0"/>
          </a:p>
        </p:txBody>
      </p:sp>
      <p:sp>
        <p:nvSpPr>
          <p:cNvPr id="7" name="内容占位符 6"/>
          <p:cNvSpPr>
            <a:spLocks noGrp="1"/>
          </p:cNvSpPr>
          <p:nvPr>
            <p:ph sz="half" idx="1"/>
          </p:nvPr>
        </p:nvSpPr>
        <p:spPr>
          <a:xfrm>
            <a:off x="401638" y="1714500"/>
            <a:ext cx="3484562" cy="4000500"/>
          </a:xfrm>
        </p:spPr>
        <p:txBody>
          <a:bodyPr/>
          <a:lstStyle/>
          <a:p>
            <a:r>
              <a:rPr lang="en-US" altLang="zh-CN" dirty="0" smtClean="0"/>
              <a:t>CTRL-A</a:t>
            </a:r>
            <a:r>
              <a:rPr lang="zh-CN" altLang="en-US" dirty="0" smtClean="0"/>
              <a:t>分割的文本</a:t>
            </a:r>
            <a:endParaRPr lang="en-US" altLang="zh-CN" dirty="0" smtClean="0"/>
          </a:p>
          <a:p>
            <a:r>
              <a:rPr lang="zh-CN" altLang="en-US" dirty="0" smtClean="0"/>
              <a:t>顺序文件</a:t>
            </a:r>
            <a:endParaRPr lang="en-US" altLang="zh-CN" dirty="0" smtClean="0"/>
          </a:p>
          <a:p>
            <a:r>
              <a:rPr lang="en-US" altLang="zh-CN" dirty="0" err="1"/>
              <a:t>RCFile</a:t>
            </a:r>
            <a:endParaRPr lang="zh-CN" altLang="en-US" dirty="0"/>
          </a:p>
        </p:txBody>
      </p:sp>
      <p:sp>
        <p:nvSpPr>
          <p:cNvPr id="8" name="内容占位符 7"/>
          <p:cNvSpPr>
            <a:spLocks noGrp="1"/>
          </p:cNvSpPr>
          <p:nvPr>
            <p:ph sz="half" idx="2"/>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56</a:t>
            </a:fld>
            <a:endParaRPr lang="en-US" altLang="zh-CN"/>
          </a:p>
        </p:txBody>
      </p:sp>
      <p:pic>
        <p:nvPicPr>
          <p:cNvPr id="520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5441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234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与传统数据库比较</a:t>
            </a:r>
            <a:endParaRPr lang="zh-CN" altLang="en-US" dirty="0"/>
          </a:p>
        </p:txBody>
      </p:sp>
      <p:sp>
        <p:nvSpPr>
          <p:cNvPr id="3" name="内容占位符 2"/>
          <p:cNvSpPr>
            <a:spLocks noGrp="1"/>
          </p:cNvSpPr>
          <p:nvPr>
            <p:ph idx="1"/>
          </p:nvPr>
        </p:nvSpPr>
        <p:spPr/>
        <p:txBody>
          <a:bodyPr/>
          <a:lstStyle/>
          <a:p>
            <a:r>
              <a:rPr lang="zh-CN" altLang="en-US" dirty="0" smtClean="0"/>
              <a:t>读时模式</a:t>
            </a:r>
            <a:r>
              <a:rPr lang="en-US" altLang="zh-CN" dirty="0" err="1" smtClean="0"/>
              <a:t>vs</a:t>
            </a:r>
            <a:r>
              <a:rPr lang="zh-CN" altLang="en-US" dirty="0" smtClean="0"/>
              <a:t>写时模式</a:t>
            </a:r>
            <a:endParaRPr lang="en-US" altLang="zh-CN" dirty="0" smtClean="0"/>
          </a:p>
          <a:p>
            <a:r>
              <a:rPr lang="zh-CN" altLang="en-US" dirty="0" smtClean="0"/>
              <a:t>更新、事务和索引</a:t>
            </a:r>
            <a:endParaRPr lang="en-US" altLang="zh-CN" dirty="0" smtClean="0"/>
          </a:p>
          <a:p>
            <a:r>
              <a:rPr lang="en-US" altLang="zh-CN" dirty="0" err="1" smtClean="0"/>
              <a:t>HiveQL</a:t>
            </a:r>
            <a:endParaRPr lang="en-US" altLang="zh-CN" dirty="0" smtClean="0"/>
          </a:p>
          <a:p>
            <a:r>
              <a:rPr lang="zh-CN" altLang="en-US" dirty="0" smtClean="0"/>
              <a:t>不支持低延迟查询</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57</a:t>
            </a:fld>
            <a:endParaRPr lang="en-US" altLang="zh-CN"/>
          </a:p>
        </p:txBody>
      </p:sp>
    </p:spTree>
    <p:extLst>
      <p:ext uri="{BB962C8B-B14F-4D97-AF65-F5344CB8AC3E}">
        <p14:creationId xmlns:p14="http://schemas.microsoft.com/office/powerpoint/2010/main" val="27670586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57200" y="228600"/>
            <a:ext cx="8229600" cy="7620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lang="zh-CN" altLang="en-US" sz="3600" b="0" dirty="0">
                <a:solidFill>
                  <a:srgbClr val="4E4E53"/>
                </a:solidFill>
                <a:effectLst>
                  <a:outerShdw blurRad="38100" dist="38100" dir="2700000" algn="tl">
                    <a:srgbClr val="000000">
                      <a:alpha val="43137"/>
                    </a:srgbClr>
                  </a:outerShdw>
                </a:effectLst>
                <a:ea typeface="黑体" pitchFamily="2" charset="-122"/>
                <a:cs typeface="+mj-cs"/>
              </a:defRPr>
            </a:lvl1pPr>
            <a:lvl2pPr eaLnBrk="0" hangingPunct="0">
              <a:defRPr sz="3600">
                <a:solidFill>
                  <a:srgbClr val="4E4E53"/>
                </a:solidFill>
              </a:defRPr>
            </a:lvl2pPr>
            <a:lvl3pPr eaLnBrk="0" hangingPunct="0">
              <a:defRPr sz="3600">
                <a:solidFill>
                  <a:srgbClr val="4E4E53"/>
                </a:solidFill>
              </a:defRPr>
            </a:lvl3pPr>
            <a:lvl4pPr eaLnBrk="0" hangingPunct="0">
              <a:defRPr sz="3600">
                <a:solidFill>
                  <a:srgbClr val="4E4E53"/>
                </a:solidFill>
              </a:defRPr>
            </a:lvl4pPr>
            <a:lvl5pPr eaLnBrk="0" hangingPunct="0">
              <a:defRPr sz="3600">
                <a:solidFill>
                  <a:srgbClr val="4E4E53"/>
                </a:solidFill>
              </a:defRPr>
            </a:lvl5pPr>
            <a:lvl6pPr marL="457200" fontAlgn="base">
              <a:spcBef>
                <a:spcPct val="0"/>
              </a:spcBef>
              <a:spcAft>
                <a:spcPct val="0"/>
              </a:spcAft>
              <a:defRPr sz="2800">
                <a:solidFill>
                  <a:schemeClr val="tx2"/>
                </a:solidFill>
              </a:defRPr>
            </a:lvl6pPr>
            <a:lvl7pPr marL="914400" fontAlgn="base">
              <a:spcBef>
                <a:spcPct val="0"/>
              </a:spcBef>
              <a:spcAft>
                <a:spcPct val="0"/>
              </a:spcAft>
              <a:defRPr sz="2800">
                <a:solidFill>
                  <a:schemeClr val="tx2"/>
                </a:solidFill>
              </a:defRPr>
            </a:lvl7pPr>
            <a:lvl8pPr marL="1371600" fontAlgn="base">
              <a:spcBef>
                <a:spcPct val="0"/>
              </a:spcBef>
              <a:spcAft>
                <a:spcPct val="0"/>
              </a:spcAft>
              <a:defRPr sz="2800">
                <a:solidFill>
                  <a:schemeClr val="tx2"/>
                </a:solidFill>
              </a:defRPr>
            </a:lvl8pPr>
            <a:lvl9pPr marL="1828800" fontAlgn="base">
              <a:spcBef>
                <a:spcPct val="0"/>
              </a:spcBef>
              <a:spcAft>
                <a:spcPct val="0"/>
              </a:spcAft>
              <a:defRPr sz="2800">
                <a:solidFill>
                  <a:schemeClr val="tx2"/>
                </a:solidFill>
              </a:defRPr>
            </a:lvl9pPr>
          </a:lstStyle>
          <a:p>
            <a:r>
              <a:rPr lang="zh-CN" altLang="en-US" dirty="0"/>
              <a:t>数据仓库应用</a:t>
            </a:r>
          </a:p>
        </p:txBody>
      </p:sp>
      <p:sp>
        <p:nvSpPr>
          <p:cNvPr id="56324" name="Rectangle 4"/>
          <p:cNvSpPr>
            <a:spLocks noChangeArrowheads="1"/>
          </p:cNvSpPr>
          <p:nvPr/>
        </p:nvSpPr>
        <p:spPr bwMode="auto">
          <a:xfrm>
            <a:off x="555625" y="1371600"/>
            <a:ext cx="8054975" cy="4876800"/>
          </a:xfrm>
          <a:prstGeom prst="rect">
            <a:avLst/>
          </a:prstGeom>
          <a:noFill/>
          <a:ln>
            <a:noFill/>
          </a:ln>
          <a:effectLst/>
          <a:extLst/>
        </p:spPr>
        <p:txBody>
          <a:bodyPr/>
          <a:lstStyle/>
          <a:p>
            <a:pPr marL="273050" indent="-273050">
              <a:lnSpc>
                <a:spcPct val="90000"/>
              </a:lnSpc>
              <a:spcBef>
                <a:spcPct val="50000"/>
              </a:spcBef>
              <a:buClr>
                <a:srgbClr val="006B9C"/>
              </a:buClr>
              <a:buSzPct val="60000"/>
              <a:buFont typeface="Wingdings" pitchFamily="2" charset="2"/>
              <a:buChar char="n"/>
              <a:defRPr/>
            </a:pPr>
            <a:r>
              <a:rPr lang="zh-CN" altLang="en-US" sz="2400" dirty="0">
                <a:solidFill>
                  <a:srgbClr val="5D5D63"/>
                </a:solidFill>
                <a:latin typeface="Tahoma" pitchFamily="34" charset="0"/>
                <a:cs typeface="Tahoma" pitchFamily="34" charset="0"/>
              </a:rPr>
              <a:t>适合开发复杂的机器学习算法</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信号识别</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信号分析</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离线分析</a:t>
            </a:r>
          </a:p>
          <a:p>
            <a:pPr marL="273050" indent="-273050">
              <a:lnSpc>
                <a:spcPct val="90000"/>
              </a:lnSpc>
              <a:spcBef>
                <a:spcPct val="50000"/>
              </a:spcBef>
              <a:buClr>
                <a:srgbClr val="006B9C"/>
              </a:buClr>
              <a:buSzPct val="60000"/>
              <a:buFont typeface="Wingdings" pitchFamily="2" charset="2"/>
              <a:buChar char="n"/>
              <a:defRPr/>
            </a:pPr>
            <a:r>
              <a:rPr lang="zh-CN" altLang="en-US" sz="2400" dirty="0">
                <a:solidFill>
                  <a:srgbClr val="5D5D63"/>
                </a:solidFill>
                <a:latin typeface="Tahoma" pitchFamily="34" charset="0"/>
                <a:cs typeface="Tahoma" pitchFamily="34" charset="0"/>
              </a:rPr>
              <a:t>统计大数据量的历史频谱数据，进行数据分析</a:t>
            </a:r>
            <a:endParaRPr lang="en-US" altLang="zh-CN" sz="2400" dirty="0">
              <a:solidFill>
                <a:srgbClr val="5D5D63"/>
              </a:solidFill>
              <a:latin typeface="Tahoma" pitchFamily="34" charset="0"/>
              <a:cs typeface="Tahoma" pitchFamily="34" charset="0"/>
            </a:endParaRPr>
          </a:p>
          <a:p>
            <a:pPr marL="273050" indent="-273050">
              <a:lnSpc>
                <a:spcPct val="90000"/>
              </a:lnSpc>
              <a:spcBef>
                <a:spcPct val="50000"/>
              </a:spcBef>
              <a:buClr>
                <a:srgbClr val="006B9C"/>
              </a:buClr>
              <a:buSzPct val="60000"/>
              <a:buFont typeface="Wingdings" pitchFamily="2" charset="2"/>
              <a:buChar char="n"/>
              <a:defRPr/>
            </a:pPr>
            <a:r>
              <a:rPr lang="zh-CN" altLang="en-US" sz="2400" dirty="0">
                <a:solidFill>
                  <a:srgbClr val="5D5D63"/>
                </a:solidFill>
                <a:latin typeface="Tahoma" pitchFamily="34" charset="0"/>
                <a:cs typeface="Tahoma" pitchFamily="34" charset="0"/>
              </a:rPr>
              <a:t>即时分析与反馈</a:t>
            </a:r>
          </a:p>
          <a:p>
            <a:pPr marL="273050" indent="-273050">
              <a:lnSpc>
                <a:spcPct val="90000"/>
              </a:lnSpc>
              <a:spcBef>
                <a:spcPct val="50000"/>
              </a:spcBef>
              <a:buClr>
                <a:srgbClr val="006B9C"/>
              </a:buClr>
              <a:buSzPct val="60000"/>
              <a:buFont typeface="Wingdings" pitchFamily="2" charset="2"/>
              <a:buChar char="n"/>
              <a:defRPr/>
            </a:pPr>
            <a:r>
              <a:rPr lang="zh-CN" altLang="en-US" sz="2400" dirty="0">
                <a:solidFill>
                  <a:srgbClr val="5D5D63"/>
                </a:solidFill>
                <a:latin typeface="Tahoma" pitchFamily="34" charset="0"/>
                <a:cs typeface="Tahoma" pitchFamily="34" charset="0"/>
              </a:rPr>
              <a:t>数据挖掘</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地理数据与频谱数据的融合</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融合多个监测站数据进行联合监测</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多时间段的历史频谱数据比对</a:t>
            </a:r>
            <a:endParaRPr lang="en-US" altLang="zh-CN" sz="2000" dirty="0">
              <a:solidFill>
                <a:srgbClr val="5D5D63"/>
              </a:solidFill>
              <a:latin typeface="Arial"/>
            </a:endParaRP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为不同行业提供不同的数据分析结果</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电波传播分析</a:t>
            </a:r>
          </a:p>
          <a:p>
            <a:pPr marL="628650" lvl="1" indent="-282575">
              <a:lnSpc>
                <a:spcPct val="90000"/>
              </a:lnSpc>
              <a:spcBef>
                <a:spcPct val="25000"/>
              </a:spcBef>
              <a:buClr>
                <a:srgbClr val="006B9C"/>
              </a:buClr>
              <a:buFont typeface="Arial" pitchFamily="34" charset="0"/>
              <a:buChar char="–"/>
              <a:defRPr/>
            </a:pPr>
            <a:r>
              <a:rPr lang="zh-CN" altLang="en-US" sz="2000" dirty="0">
                <a:solidFill>
                  <a:srgbClr val="5D5D63"/>
                </a:solidFill>
                <a:latin typeface="Arial"/>
              </a:rPr>
              <a:t>通过数据分析优化监测站部署等等</a:t>
            </a:r>
          </a:p>
        </p:txBody>
      </p:sp>
      <p:sp>
        <p:nvSpPr>
          <p:cNvPr id="4" name="灯片编号占位符 3"/>
          <p:cNvSpPr>
            <a:spLocks noGrp="1"/>
          </p:cNvSpPr>
          <p:nvPr>
            <p:ph type="sldNum" sz="quarter" idx="10"/>
          </p:nvPr>
        </p:nvSpPr>
        <p:spPr>
          <a:xfrm>
            <a:off x="390525" y="6523038"/>
            <a:ext cx="2133600" cy="247650"/>
          </a:xfrm>
          <a:noFill/>
          <a:ln>
            <a:miter lim="800000"/>
            <a:headEnd/>
            <a:tailEnd/>
          </a:ln>
        </p:spPr>
        <p:txBody>
          <a:bodyPr/>
          <a:lstStyle/>
          <a:p>
            <a:fld id="{05DD6EFB-5FAC-4A76-8B52-368B56AE33F8}" type="slidenum">
              <a:rPr lang="zh-CN" altLang="en-US" smtClean="0"/>
              <a:pPr/>
              <a:t>58</a:t>
            </a:fld>
            <a:endParaRPr lang="en-US" altLang="zh-CN" smtClean="0"/>
          </a:p>
        </p:txBody>
      </p:sp>
    </p:spTree>
    <p:extLst>
      <p:ext uri="{BB962C8B-B14F-4D97-AF65-F5344CB8AC3E}">
        <p14:creationId xmlns:p14="http://schemas.microsoft.com/office/powerpoint/2010/main" val="86699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灯片编号占位符 3"/>
          <p:cNvSpPr>
            <a:spLocks noGrp="1"/>
          </p:cNvSpPr>
          <p:nvPr>
            <p:ph type="sldNum" sz="quarter" idx="10"/>
          </p:nvPr>
        </p:nvSpPr>
        <p:spPr>
          <a:noFill/>
          <a:ln>
            <a:miter lim="800000"/>
            <a:headEnd/>
            <a:tailEnd/>
          </a:ln>
        </p:spPr>
        <p:txBody>
          <a:bodyPr/>
          <a:lstStyle/>
          <a:p>
            <a:fld id="{64675352-7DBA-43E6-91EA-DC0AB78C7EC2}" type="slidenum">
              <a:rPr lang="zh-CN" altLang="en-US" smtClean="0">
                <a:solidFill>
                  <a:srgbClr val="B2B2B2"/>
                </a:solidFill>
              </a:rPr>
              <a:pPr/>
              <a:t>59</a:t>
            </a:fld>
            <a:endParaRPr lang="en-US" altLang="zh-CN" smtClean="0">
              <a:solidFill>
                <a:srgbClr val="B2B2B2"/>
              </a:solidFill>
            </a:endParaRPr>
          </a:p>
        </p:txBody>
      </p:sp>
      <p:sp>
        <p:nvSpPr>
          <p:cNvPr id="541698" name="Rectangle 2"/>
          <p:cNvSpPr>
            <a:spLocks noGrp="1" noChangeArrowheads="1"/>
          </p:cNvSpPr>
          <p:nvPr>
            <p:ph type="body" idx="1"/>
          </p:nvPr>
        </p:nvSpPr>
        <p:spPr>
          <a:xfrm>
            <a:off x="533400" y="1219200"/>
            <a:ext cx="7848600" cy="4953000"/>
          </a:xfrm>
        </p:spPr>
        <p:txBody>
          <a:bodyPr/>
          <a:lstStyle/>
          <a:p>
            <a:pPr eaLnBrk="1" hangingPunct="1"/>
            <a:r>
              <a:rPr lang="en-US" altLang="zh-CN" dirty="0" err="1" smtClean="0">
                <a:solidFill>
                  <a:srgbClr val="DDDDDD"/>
                </a:solidFill>
                <a:ea typeface="宋体" charset="-122"/>
              </a:rPr>
              <a:t>Hadoop</a:t>
            </a:r>
            <a:r>
              <a:rPr lang="zh-CN" altLang="en-US" dirty="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HDFS </a:t>
            </a:r>
            <a:endParaRPr lang="en-US" altLang="zh-CN" dirty="0" smtClean="0">
              <a:solidFill>
                <a:srgbClr val="DDDDDD"/>
              </a:solidFill>
              <a:ea typeface="宋体" charset="-122"/>
            </a:endParaRPr>
          </a:p>
          <a:p>
            <a:pPr eaLnBrk="1" hangingPunct="1"/>
            <a:r>
              <a:rPr lang="en-US" altLang="zh-CN" dirty="0" err="1" smtClean="0">
                <a:solidFill>
                  <a:srgbClr val="DDDDDD"/>
                </a:solidFill>
                <a:ea typeface="宋体" charset="-122"/>
              </a:rPr>
              <a:t>MapReduce</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Pig</a:t>
            </a:r>
          </a:p>
          <a:p>
            <a:pPr eaLnBrk="1" hangingPunct="1"/>
            <a:r>
              <a:rPr lang="en-US" altLang="zh-CN" dirty="0">
                <a:solidFill>
                  <a:srgbClr val="DDDDDD"/>
                </a:solidFill>
                <a:ea typeface="宋体" charset="-122"/>
              </a:rPr>
              <a:t>Hive</a:t>
            </a:r>
          </a:p>
          <a:p>
            <a:pPr eaLnBrk="1" hangingPunct="1"/>
            <a:r>
              <a:rPr lang="en-US" altLang="zh-CN" dirty="0" err="1">
                <a:solidFill>
                  <a:schemeClr val="hlink"/>
                </a:solidFill>
                <a:ea typeface="宋体" charset="-122"/>
              </a:rPr>
              <a:t>HBase</a:t>
            </a:r>
            <a:endParaRPr lang="en-US" altLang="zh-CN" dirty="0">
              <a:solidFill>
                <a:schemeClr val="hlink"/>
              </a:solidFill>
              <a:ea typeface="宋体" charset="-122"/>
            </a:endParaRPr>
          </a:p>
          <a:p>
            <a:pPr eaLnBrk="1" hangingPunct="1"/>
            <a:r>
              <a:rPr lang="en-US" altLang="zh-CN" dirty="0" err="1" smtClean="0">
                <a:solidFill>
                  <a:schemeClr val="accent2"/>
                </a:solidFill>
                <a:ea typeface="宋体" charset="-122"/>
              </a:rPr>
              <a:t>ZooKeeper</a:t>
            </a:r>
            <a:endParaRPr lang="en-US" altLang="zh-CN" dirty="0" smtClean="0">
              <a:solidFill>
                <a:schemeClr val="accent2"/>
              </a:solidFill>
              <a:ea typeface="宋体" charset="-122"/>
            </a:endParaRPr>
          </a:p>
          <a:p>
            <a:pPr eaLnBrk="1" hangingPunct="1"/>
            <a:r>
              <a:rPr lang="en-US" altLang="zh-CN" dirty="0" err="1" smtClean="0">
                <a:solidFill>
                  <a:schemeClr val="accent2"/>
                </a:solidFill>
                <a:ea typeface="宋体" charset="-122"/>
              </a:rPr>
              <a:t>Sqoop</a:t>
            </a:r>
            <a:endParaRPr lang="en-US" altLang="zh-CN" dirty="0" smtClean="0">
              <a:solidFill>
                <a:schemeClr val="accent2"/>
              </a:solidFill>
              <a:ea typeface="宋体" charset="-122"/>
            </a:endParaRPr>
          </a:p>
        </p:txBody>
      </p:sp>
      <p:sp>
        <p:nvSpPr>
          <p:cNvPr id="54169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72157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b="0" smtClean="0">
                <a:effectLst>
                  <a:outerShdw blurRad="38100" dist="38100" dir="2700000" algn="tl">
                    <a:srgbClr val="C0C0C0"/>
                  </a:outerShdw>
                </a:effectLst>
              </a:rPr>
              <a:t>云计算</a:t>
            </a:r>
            <a:r>
              <a:rPr lang="en-US" altLang="zh-CN" b="0" smtClean="0">
                <a:effectLst>
                  <a:outerShdw blurRad="38100" dist="38100" dir="2700000" algn="tl">
                    <a:srgbClr val="C0C0C0"/>
                  </a:outerShdw>
                </a:effectLst>
              </a:rPr>
              <a:t>—</a:t>
            </a:r>
            <a:r>
              <a:rPr b="0" smtClean="0">
                <a:effectLst>
                  <a:outerShdw blurRad="38100" dist="38100" dir="2700000" algn="tl">
                    <a:srgbClr val="C0C0C0"/>
                  </a:outerShdw>
                </a:effectLst>
              </a:rPr>
              <a:t>定义</a:t>
            </a:r>
          </a:p>
        </p:txBody>
      </p:sp>
      <p:sp>
        <p:nvSpPr>
          <p:cNvPr id="46082" name="内容占位符 2"/>
          <p:cNvSpPr>
            <a:spLocks noGrp="1"/>
          </p:cNvSpPr>
          <p:nvPr>
            <p:ph sz="half" idx="1"/>
          </p:nvPr>
        </p:nvSpPr>
        <p:spPr/>
        <p:txBody>
          <a:bodyPr/>
          <a:lstStyle/>
          <a:p>
            <a:pPr eaLnBrk="1" hangingPunct="1"/>
            <a:r>
              <a:rPr lang="zh-CN" altLang="zh-CN" sz="2000" smtClean="0">
                <a:ea typeface="宋体" charset="-122"/>
              </a:rPr>
              <a:t>广义云计算是指服务的交付和使用模式，通过网络以按需、易扩展的方式获得所需的</a:t>
            </a:r>
            <a:r>
              <a:rPr lang="zh-CN" altLang="en-US" sz="2000" smtClean="0">
                <a:ea typeface="宋体" charset="-122"/>
              </a:rPr>
              <a:t>资源（硬件、平台、软件）和</a:t>
            </a:r>
            <a:r>
              <a:rPr lang="zh-CN" altLang="zh-CN" sz="2000" smtClean="0">
                <a:ea typeface="宋体" charset="-122"/>
              </a:rPr>
              <a:t>服务。服务可以是</a:t>
            </a:r>
            <a:r>
              <a:rPr lang="en-US" altLang="zh-CN" sz="2000" smtClean="0">
                <a:ea typeface="宋体" charset="-122"/>
              </a:rPr>
              <a:t>IT</a:t>
            </a:r>
            <a:r>
              <a:rPr lang="zh-CN" altLang="zh-CN" sz="2000" smtClean="0">
                <a:ea typeface="宋体" charset="-122"/>
              </a:rPr>
              <a:t>和软件、互联网相关的，也可以是任意其他的服务。</a:t>
            </a:r>
            <a:endParaRPr lang="en-US" altLang="zh-CN" sz="2000" smtClean="0">
              <a:ea typeface="宋体" charset="-122"/>
            </a:endParaRPr>
          </a:p>
          <a:p>
            <a:pPr eaLnBrk="1" hangingPunct="1"/>
            <a:r>
              <a:rPr lang="zh-CN" altLang="en-US" sz="2000" smtClean="0">
                <a:ea typeface="宋体" charset="-122"/>
              </a:rPr>
              <a:t>云计算是网格计算、分布式计算、并行计算、效用计算、网络存储、虚拟化、负载均衡等传统计算机技术和网络技术发展融合的产物。</a:t>
            </a:r>
          </a:p>
          <a:p>
            <a:pPr eaLnBrk="1" hangingPunct="1"/>
            <a:r>
              <a:rPr lang="zh-CN" altLang="en-US" sz="2000" smtClean="0">
                <a:ea typeface="宋体" charset="-122"/>
              </a:rPr>
              <a:t>像水电一样使用</a:t>
            </a:r>
            <a:r>
              <a:rPr lang="en-US" altLang="zh-CN" sz="2000" smtClean="0">
                <a:ea typeface="宋体" charset="-122"/>
              </a:rPr>
              <a:t>IT</a:t>
            </a:r>
            <a:r>
              <a:rPr lang="zh-CN" altLang="en-US" sz="2000" smtClean="0">
                <a:ea typeface="宋体" charset="-122"/>
              </a:rPr>
              <a:t>基础设施。</a:t>
            </a:r>
          </a:p>
        </p:txBody>
      </p:sp>
      <p:pic>
        <p:nvPicPr>
          <p:cNvPr id="46083" name="内容占位符 5"/>
          <p:cNvPicPr>
            <a:picLocks noGrp="1" noChangeAspect="1"/>
          </p:cNvPicPr>
          <p:nvPr>
            <p:ph sz="half" idx="2"/>
          </p:nvPr>
        </p:nvPicPr>
        <p:blipFill>
          <a:blip r:embed="rId3"/>
          <a:srcRect/>
          <a:stretch>
            <a:fillRect/>
          </a:stretch>
        </p:blipFill>
        <p:spPr>
          <a:xfrm>
            <a:off x="4656138" y="1695450"/>
            <a:ext cx="4102100" cy="3714750"/>
          </a:xfrm>
        </p:spPr>
      </p:pic>
      <p:sp>
        <p:nvSpPr>
          <p:cNvPr id="46084" name="灯片编号占位符 3"/>
          <p:cNvSpPr>
            <a:spLocks noGrp="1"/>
          </p:cNvSpPr>
          <p:nvPr>
            <p:ph type="sldNum" sz="quarter" idx="10"/>
          </p:nvPr>
        </p:nvSpPr>
        <p:spPr>
          <a:noFill/>
          <a:ln>
            <a:miter lim="800000"/>
            <a:headEnd/>
            <a:tailEnd/>
          </a:ln>
        </p:spPr>
        <p:txBody>
          <a:bodyPr/>
          <a:lstStyle/>
          <a:p>
            <a:fld id="{38555C4D-8AAE-4BCD-B556-ACA7F6181304}" type="slidenum">
              <a:rPr lang="zh-CN" altLang="en-US" smtClean="0"/>
              <a:pPr/>
              <a:t>6</a:t>
            </a:fld>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动机</a:t>
            </a:r>
            <a:endParaRPr lang="zh-CN" altLang="en-US" dirty="0"/>
          </a:p>
        </p:txBody>
      </p:sp>
      <p:sp>
        <p:nvSpPr>
          <p:cNvPr id="3" name="内容占位符 2"/>
          <p:cNvSpPr>
            <a:spLocks noGrp="1"/>
          </p:cNvSpPr>
          <p:nvPr>
            <p:ph idx="1"/>
          </p:nvPr>
        </p:nvSpPr>
        <p:spPr/>
        <p:txBody>
          <a:bodyPr/>
          <a:lstStyle/>
          <a:p>
            <a:r>
              <a:rPr lang="zh-CN" altLang="en-US" dirty="0" smtClean="0"/>
              <a:t>从</a:t>
            </a:r>
            <a:r>
              <a:rPr lang="en-US" altLang="zh-CN" dirty="0" smtClean="0"/>
              <a:t>Google</a:t>
            </a:r>
            <a:r>
              <a:rPr lang="zh-CN" altLang="en-US" dirty="0" smtClean="0"/>
              <a:t>的</a:t>
            </a:r>
            <a:r>
              <a:rPr lang="en-US" altLang="zh-CN" dirty="0" err="1" smtClean="0"/>
              <a:t>Bigtable</a:t>
            </a:r>
            <a:r>
              <a:rPr lang="zh-CN" altLang="en-US" dirty="0" smtClean="0"/>
              <a:t>来</a:t>
            </a:r>
            <a:endParaRPr lang="en-US" altLang="zh-CN" dirty="0" smtClean="0"/>
          </a:p>
          <a:p>
            <a:r>
              <a:rPr lang="zh-CN" altLang="en-US" dirty="0" smtClean="0"/>
              <a:t>分布式、面向列的数据存储系统</a:t>
            </a:r>
            <a:endParaRPr lang="en-US" altLang="zh-CN" dirty="0" smtClean="0"/>
          </a:p>
          <a:p>
            <a:r>
              <a:rPr lang="zh-CN" altLang="en-US" dirty="0" smtClean="0"/>
              <a:t>实时地随机读</a:t>
            </a:r>
            <a:r>
              <a:rPr lang="en-US" altLang="zh-CN" dirty="0" smtClean="0"/>
              <a:t>/</a:t>
            </a:r>
            <a:r>
              <a:rPr lang="zh-CN" altLang="en-US" dirty="0" smtClean="0"/>
              <a:t>写超大规模数据集</a:t>
            </a:r>
            <a:endParaRPr lang="en-US" altLang="zh-CN" dirty="0" smtClean="0"/>
          </a:p>
          <a:p>
            <a:pPr lvl="1"/>
            <a:r>
              <a:rPr lang="zh-CN" altLang="en-US" dirty="0" smtClean="0"/>
              <a:t>数十亿行</a:t>
            </a:r>
            <a:endParaRPr lang="en-US" altLang="zh-CN" dirty="0" smtClean="0"/>
          </a:p>
          <a:p>
            <a:pPr lvl="1"/>
            <a:r>
              <a:rPr lang="zh-CN" altLang="en-US" dirty="0" smtClean="0"/>
              <a:t>数百万列</a:t>
            </a:r>
            <a:endParaRPr lang="en-US" altLang="zh-CN" dirty="0" smtClean="0"/>
          </a:p>
          <a:p>
            <a:pPr lvl="1"/>
            <a:r>
              <a:rPr lang="zh-CN" altLang="en-US" dirty="0" smtClean="0"/>
              <a:t>水平分区，在</a:t>
            </a:r>
            <a:r>
              <a:rPr lang="en-US" altLang="zh-CN" dirty="0" smtClean="0"/>
              <a:t>Node</a:t>
            </a:r>
            <a:r>
              <a:rPr lang="zh-CN" altLang="en-US" dirty="0" smtClean="0"/>
              <a:t>上自动复制</a:t>
            </a:r>
            <a:endParaRPr lang="en-US" altLang="zh-CN" dirty="0" smtClean="0"/>
          </a:p>
          <a:p>
            <a:r>
              <a:rPr lang="zh-CN" altLang="en-US" dirty="0" smtClean="0"/>
              <a:t>存储半结构化数据</a:t>
            </a:r>
            <a:endParaRPr lang="en-US" altLang="zh-CN"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60</a:t>
            </a:fld>
            <a:endParaRPr lang="en-US" altLang="zh-CN"/>
          </a:p>
        </p:txBody>
      </p:sp>
    </p:spTree>
    <p:extLst>
      <p:ext uri="{BB962C8B-B14F-4D97-AF65-F5344CB8AC3E}">
        <p14:creationId xmlns:p14="http://schemas.microsoft.com/office/powerpoint/2010/main" val="2197968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基本数据模型</a:t>
            </a:r>
            <a:endParaRPr lang="zh-CN" altLang="en-US" dirty="0"/>
          </a:p>
        </p:txBody>
      </p:sp>
      <p:sp>
        <p:nvSpPr>
          <p:cNvPr id="3" name="内容占位符 2"/>
          <p:cNvSpPr>
            <a:spLocks noGrp="1"/>
          </p:cNvSpPr>
          <p:nvPr>
            <p:ph idx="1"/>
          </p:nvPr>
        </p:nvSpPr>
        <p:spPr/>
        <p:txBody>
          <a:bodyPr/>
          <a:lstStyle/>
          <a:p>
            <a:r>
              <a:rPr lang="zh-CN" altLang="en-US" dirty="0" smtClean="0"/>
              <a:t>分布式、多维度的稀疏表</a:t>
            </a:r>
            <a:endParaRPr lang="en-US" altLang="zh-CN" dirty="0" smtClean="0"/>
          </a:p>
          <a:p>
            <a:pPr lvl="1"/>
            <a:r>
              <a:rPr lang="en-US" altLang="zh-CN" dirty="0"/>
              <a:t>(row, column, timestamp) → cell </a:t>
            </a:r>
            <a:r>
              <a:rPr lang="en-US" altLang="zh-CN" dirty="0" smtClean="0"/>
              <a:t>contents</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行按照字符顺序排列</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61</a:t>
            </a:fld>
            <a:endParaRPr lang="en-US" altLang="zh-CN"/>
          </a:p>
        </p:txBody>
      </p:sp>
      <p:sp>
        <p:nvSpPr>
          <p:cNvPr id="5" name="矩形 4"/>
          <p:cNvSpPr/>
          <p:nvPr/>
        </p:nvSpPr>
        <p:spPr bwMode="auto">
          <a:xfrm>
            <a:off x="2743200" y="2743200"/>
            <a:ext cx="4114800" cy="2438400"/>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5689949" y="2328446"/>
            <a:ext cx="1061509" cy="338554"/>
          </a:xfrm>
          <a:prstGeom prst="rect">
            <a:avLst/>
          </a:prstGeom>
          <a:noFill/>
        </p:spPr>
        <p:txBody>
          <a:bodyPr wrap="none" rtlCol="0">
            <a:spAutoFit/>
          </a:bodyPr>
          <a:lstStyle/>
          <a:p>
            <a:r>
              <a:rPr lang="en-US" altLang="zh-CN" dirty="0" smtClean="0">
                <a:solidFill>
                  <a:schemeClr val="accent2"/>
                </a:solidFill>
              </a:rPr>
              <a:t>Columns</a:t>
            </a:r>
            <a:endParaRPr lang="zh-CN" altLang="en-US" dirty="0">
              <a:solidFill>
                <a:schemeClr val="accent2"/>
              </a:solidFill>
            </a:endParaRPr>
          </a:p>
        </p:txBody>
      </p:sp>
      <p:sp>
        <p:nvSpPr>
          <p:cNvPr id="7" name="TextBox 6"/>
          <p:cNvSpPr txBox="1"/>
          <p:nvPr/>
        </p:nvSpPr>
        <p:spPr>
          <a:xfrm>
            <a:off x="1752600" y="2819400"/>
            <a:ext cx="731290" cy="338554"/>
          </a:xfrm>
          <a:prstGeom prst="rect">
            <a:avLst/>
          </a:prstGeom>
          <a:noFill/>
        </p:spPr>
        <p:txBody>
          <a:bodyPr wrap="none" rtlCol="0">
            <a:spAutoFit/>
          </a:bodyPr>
          <a:lstStyle/>
          <a:p>
            <a:r>
              <a:rPr lang="en-US" altLang="zh-CN" dirty="0" smtClean="0">
                <a:solidFill>
                  <a:schemeClr val="accent2"/>
                </a:solidFill>
              </a:rPr>
              <a:t>Rows</a:t>
            </a:r>
            <a:endParaRPr lang="zh-CN" altLang="en-US" dirty="0">
              <a:solidFill>
                <a:schemeClr val="accent2"/>
              </a:solidFill>
            </a:endParaRPr>
          </a:p>
        </p:txBody>
      </p:sp>
      <p:cxnSp>
        <p:nvCxnSpPr>
          <p:cNvPr id="9" name="直接连接符 8"/>
          <p:cNvCxnSpPr/>
          <p:nvPr/>
        </p:nvCxnSpPr>
        <p:spPr bwMode="auto">
          <a:xfrm>
            <a:off x="2743200" y="3429000"/>
            <a:ext cx="4114800" cy="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743200" y="4419600"/>
            <a:ext cx="4114800" cy="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038600" y="2743200"/>
            <a:ext cx="0" cy="24384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5562600" y="2743200"/>
            <a:ext cx="0" cy="24384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4415043" y="2328446"/>
            <a:ext cx="766557" cy="338554"/>
          </a:xfrm>
          <a:prstGeom prst="rect">
            <a:avLst/>
          </a:prstGeom>
          <a:noFill/>
        </p:spPr>
        <p:txBody>
          <a:bodyPr wrap="none" rtlCol="0">
            <a:spAutoFit/>
          </a:bodyPr>
          <a:lstStyle/>
          <a:p>
            <a:r>
              <a:rPr lang="en-US" altLang="zh-CN" dirty="0" smtClean="0">
                <a:solidFill>
                  <a:schemeClr val="accent1"/>
                </a:solidFill>
              </a:rPr>
              <a:t>IF_FQ</a:t>
            </a:r>
            <a:endParaRPr lang="zh-CN" altLang="en-US" dirty="0">
              <a:solidFill>
                <a:schemeClr val="accent1"/>
              </a:solidFill>
            </a:endParaRPr>
          </a:p>
        </p:txBody>
      </p:sp>
      <p:sp>
        <p:nvSpPr>
          <p:cNvPr id="17" name="TextBox 16"/>
          <p:cNvSpPr txBox="1"/>
          <p:nvPr/>
        </p:nvSpPr>
        <p:spPr>
          <a:xfrm>
            <a:off x="1638295" y="3852446"/>
            <a:ext cx="952505" cy="338554"/>
          </a:xfrm>
          <a:prstGeom prst="rect">
            <a:avLst/>
          </a:prstGeom>
          <a:noFill/>
        </p:spPr>
        <p:txBody>
          <a:bodyPr wrap="none" rtlCol="0">
            <a:spAutoFit/>
          </a:bodyPr>
          <a:lstStyle/>
          <a:p>
            <a:r>
              <a:rPr lang="en-US" altLang="zh-CN" dirty="0" smtClean="0">
                <a:solidFill>
                  <a:schemeClr val="accent1"/>
                </a:solidFill>
              </a:rPr>
              <a:t>A</a:t>
            </a:r>
            <a:r>
              <a:rPr lang="zh-CN" altLang="en-US" dirty="0" smtClean="0">
                <a:solidFill>
                  <a:schemeClr val="accent1"/>
                </a:solidFill>
              </a:rPr>
              <a:t>监测站</a:t>
            </a:r>
            <a:endParaRPr lang="zh-CN" altLang="en-US" dirty="0">
              <a:solidFill>
                <a:schemeClr val="accent1"/>
              </a:solidFill>
            </a:endParaRPr>
          </a:p>
        </p:txBody>
      </p:sp>
      <p:sp>
        <p:nvSpPr>
          <p:cNvPr id="19" name="TextBox 18"/>
          <p:cNvSpPr txBox="1"/>
          <p:nvPr/>
        </p:nvSpPr>
        <p:spPr>
          <a:xfrm>
            <a:off x="5638800" y="4081046"/>
            <a:ext cx="481222" cy="338554"/>
          </a:xfrm>
          <a:prstGeom prst="rect">
            <a:avLst/>
          </a:prstGeom>
          <a:noFill/>
        </p:spPr>
        <p:txBody>
          <a:bodyPr wrap="none" rtlCol="0">
            <a:spAutoFit/>
          </a:bodyPr>
          <a:lstStyle/>
          <a:p>
            <a:r>
              <a:rPr lang="en-US" altLang="zh-CN" dirty="0" smtClean="0">
                <a:solidFill>
                  <a:schemeClr val="accent1"/>
                </a:solidFill>
              </a:rPr>
              <a:t>t17</a:t>
            </a:r>
            <a:endParaRPr lang="zh-CN" altLang="en-US" dirty="0">
              <a:solidFill>
                <a:schemeClr val="accent1"/>
              </a:solidFill>
            </a:endParaRPr>
          </a:p>
        </p:txBody>
      </p:sp>
      <p:sp>
        <p:nvSpPr>
          <p:cNvPr id="25" name="TextBox 24"/>
          <p:cNvSpPr txBox="1"/>
          <p:nvPr/>
        </p:nvSpPr>
        <p:spPr>
          <a:xfrm>
            <a:off x="4339188" y="3623846"/>
            <a:ext cx="1223412" cy="338554"/>
          </a:xfrm>
          <a:prstGeom prst="rect">
            <a:avLst/>
          </a:prstGeom>
          <a:solidFill>
            <a:schemeClr val="bg2"/>
          </a:solidFill>
          <a:ln>
            <a:solidFill>
              <a:schemeClr val="tx1"/>
            </a:solidFill>
          </a:ln>
        </p:spPr>
        <p:txBody>
          <a:bodyPr wrap="none" rtlCol="0">
            <a:spAutoFit/>
          </a:bodyPr>
          <a:lstStyle/>
          <a:p>
            <a:r>
              <a:rPr lang="en-US" altLang="zh-CN" dirty="0" smtClean="0">
                <a:solidFill>
                  <a:schemeClr val="accent4"/>
                </a:solidFill>
              </a:rPr>
              <a:t>                  </a:t>
            </a:r>
            <a:endParaRPr lang="zh-CN" altLang="en-US" dirty="0">
              <a:solidFill>
                <a:schemeClr val="accent4"/>
              </a:solidFill>
            </a:endParaRPr>
          </a:p>
        </p:txBody>
      </p:sp>
      <p:sp>
        <p:nvSpPr>
          <p:cNvPr id="24" name="TextBox 23"/>
          <p:cNvSpPr txBox="1"/>
          <p:nvPr/>
        </p:nvSpPr>
        <p:spPr>
          <a:xfrm>
            <a:off x="4191000" y="3852446"/>
            <a:ext cx="1223412" cy="338554"/>
          </a:xfrm>
          <a:prstGeom prst="rect">
            <a:avLst/>
          </a:prstGeom>
          <a:solidFill>
            <a:schemeClr val="bg2"/>
          </a:solidFill>
          <a:ln>
            <a:solidFill>
              <a:schemeClr val="tx1"/>
            </a:solidFill>
          </a:ln>
        </p:spPr>
        <p:txBody>
          <a:bodyPr wrap="none" rtlCol="0">
            <a:spAutoFit/>
          </a:bodyPr>
          <a:lstStyle/>
          <a:p>
            <a:r>
              <a:rPr lang="en-US" altLang="zh-CN" dirty="0" smtClean="0">
                <a:solidFill>
                  <a:schemeClr val="accent4"/>
                </a:solidFill>
              </a:rPr>
              <a:t>                  </a:t>
            </a:r>
            <a:endParaRPr lang="zh-CN" altLang="en-US" dirty="0">
              <a:solidFill>
                <a:schemeClr val="accent4"/>
              </a:solidFill>
            </a:endParaRPr>
          </a:p>
        </p:txBody>
      </p:sp>
      <p:sp>
        <p:nvSpPr>
          <p:cNvPr id="23" name="TextBox 22"/>
          <p:cNvSpPr txBox="1"/>
          <p:nvPr/>
        </p:nvSpPr>
        <p:spPr>
          <a:xfrm>
            <a:off x="5181600" y="4419600"/>
            <a:ext cx="1378391" cy="338554"/>
          </a:xfrm>
          <a:prstGeom prst="rect">
            <a:avLst/>
          </a:prstGeom>
          <a:noFill/>
        </p:spPr>
        <p:txBody>
          <a:bodyPr wrap="none" rtlCol="0">
            <a:spAutoFit/>
          </a:bodyPr>
          <a:lstStyle/>
          <a:p>
            <a:r>
              <a:rPr lang="en-US" altLang="zh-CN" dirty="0" smtClean="0">
                <a:solidFill>
                  <a:schemeClr val="accent2"/>
                </a:solidFill>
              </a:rPr>
              <a:t>Timestamps</a:t>
            </a:r>
            <a:endParaRPr lang="zh-CN" altLang="en-US" dirty="0">
              <a:solidFill>
                <a:schemeClr val="accent2"/>
              </a:solidFill>
            </a:endParaRPr>
          </a:p>
        </p:txBody>
      </p:sp>
      <p:sp>
        <p:nvSpPr>
          <p:cNvPr id="18" name="TextBox 17"/>
          <p:cNvSpPr txBox="1"/>
          <p:nvPr/>
        </p:nvSpPr>
        <p:spPr>
          <a:xfrm>
            <a:off x="4038600" y="4081046"/>
            <a:ext cx="1244251" cy="338554"/>
          </a:xfrm>
          <a:prstGeom prst="rect">
            <a:avLst/>
          </a:prstGeom>
          <a:solidFill>
            <a:schemeClr val="bg2"/>
          </a:solidFill>
          <a:ln>
            <a:solidFill>
              <a:schemeClr val="tx1"/>
            </a:solidFill>
          </a:ln>
        </p:spPr>
        <p:txBody>
          <a:bodyPr wrap="none" rtlCol="0">
            <a:spAutoFit/>
          </a:bodyPr>
          <a:lstStyle/>
          <a:p>
            <a:r>
              <a:rPr lang="en-US" altLang="zh-CN" dirty="0" smtClean="0">
                <a:solidFill>
                  <a:schemeClr val="accent4"/>
                </a:solidFill>
              </a:rPr>
              <a:t>FFT data…</a:t>
            </a:r>
            <a:endParaRPr lang="zh-CN" altLang="en-US" dirty="0">
              <a:solidFill>
                <a:schemeClr val="accent4"/>
              </a:solidFill>
            </a:endParaRPr>
          </a:p>
        </p:txBody>
      </p:sp>
      <p:cxnSp>
        <p:nvCxnSpPr>
          <p:cNvPr id="22" name="直接箭头连接符 21"/>
          <p:cNvCxnSpPr>
            <a:stCxn id="19" idx="1"/>
            <a:endCxn id="18" idx="3"/>
          </p:cNvCxnSpPr>
          <p:nvPr/>
        </p:nvCxnSpPr>
        <p:spPr bwMode="auto">
          <a:xfrm flipH="1">
            <a:off x="5282851" y="4250323"/>
            <a:ext cx="355949" cy="0"/>
          </a:xfrm>
          <a:prstGeom prst="straightConnector1">
            <a:avLst/>
          </a:prstGeom>
          <a:solidFill>
            <a:schemeClr val="accent1"/>
          </a:solidFill>
          <a:ln w="190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5791200" y="3852446"/>
            <a:ext cx="469872" cy="338554"/>
          </a:xfrm>
          <a:prstGeom prst="rect">
            <a:avLst/>
          </a:prstGeom>
          <a:noFill/>
        </p:spPr>
        <p:txBody>
          <a:bodyPr wrap="none" rtlCol="0">
            <a:spAutoFit/>
          </a:bodyPr>
          <a:lstStyle/>
          <a:p>
            <a:r>
              <a:rPr lang="en-US" altLang="zh-CN" dirty="0" smtClean="0">
                <a:solidFill>
                  <a:schemeClr val="accent1"/>
                </a:solidFill>
              </a:rPr>
              <a:t>t11</a:t>
            </a:r>
            <a:endParaRPr lang="zh-CN" altLang="en-US" dirty="0">
              <a:solidFill>
                <a:schemeClr val="accent1"/>
              </a:solidFill>
            </a:endParaRPr>
          </a:p>
        </p:txBody>
      </p:sp>
      <p:cxnSp>
        <p:nvCxnSpPr>
          <p:cNvPr id="27" name="直接箭头连接符 26"/>
          <p:cNvCxnSpPr/>
          <p:nvPr/>
        </p:nvCxnSpPr>
        <p:spPr bwMode="auto">
          <a:xfrm flipH="1">
            <a:off x="5435252" y="4038600"/>
            <a:ext cx="355948" cy="0"/>
          </a:xfrm>
          <a:prstGeom prst="straightConnector1">
            <a:avLst/>
          </a:prstGeom>
          <a:solidFill>
            <a:schemeClr val="accent1"/>
          </a:solidFill>
          <a:ln w="190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5919578" y="3623846"/>
            <a:ext cx="367408" cy="338554"/>
          </a:xfrm>
          <a:prstGeom prst="rect">
            <a:avLst/>
          </a:prstGeom>
          <a:noFill/>
        </p:spPr>
        <p:txBody>
          <a:bodyPr wrap="none" rtlCol="0">
            <a:spAutoFit/>
          </a:bodyPr>
          <a:lstStyle/>
          <a:p>
            <a:r>
              <a:rPr lang="en-US" altLang="zh-CN" dirty="0" smtClean="0">
                <a:solidFill>
                  <a:schemeClr val="accent1"/>
                </a:solidFill>
              </a:rPr>
              <a:t>t3</a:t>
            </a:r>
            <a:endParaRPr lang="zh-CN" altLang="en-US" dirty="0">
              <a:solidFill>
                <a:schemeClr val="accent1"/>
              </a:solidFill>
            </a:endParaRPr>
          </a:p>
        </p:txBody>
      </p:sp>
      <p:cxnSp>
        <p:nvCxnSpPr>
          <p:cNvPr id="29" name="直接箭头连接符 28"/>
          <p:cNvCxnSpPr/>
          <p:nvPr/>
        </p:nvCxnSpPr>
        <p:spPr bwMode="auto">
          <a:xfrm flipH="1">
            <a:off x="5563630" y="3810000"/>
            <a:ext cx="355948" cy="0"/>
          </a:xfrm>
          <a:prstGeom prst="straightConnector1">
            <a:avLst/>
          </a:prstGeom>
          <a:solidFill>
            <a:schemeClr val="accent1"/>
          </a:solidFill>
          <a:ln w="190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2590800" y="4038600"/>
            <a:ext cx="838200" cy="0"/>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a:stCxn id="16" idx="2"/>
          </p:cNvCxnSpPr>
          <p:nvPr/>
        </p:nvCxnSpPr>
        <p:spPr bwMode="auto">
          <a:xfrm flipH="1">
            <a:off x="4798321" y="2667000"/>
            <a:ext cx="1" cy="490954"/>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2305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6" grpId="0"/>
      <p:bldP spid="17" grpId="0"/>
      <p:bldP spid="19" grpId="0"/>
      <p:bldP spid="25" grpId="0" animBg="1"/>
      <p:bldP spid="24" grpId="0" animBg="1"/>
      <p:bldP spid="23" grpId="0"/>
      <p:bldP spid="18" grpId="0" animBg="1"/>
      <p:bldP spid="26" grpId="0"/>
      <p:bldP spid="2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表和分区</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solidFill>
                  <a:srgbClr val="B2B2B2"/>
                </a:solidFill>
              </a:rPr>
              <a:pPr>
                <a:defRPr/>
              </a:pPr>
              <a:t>62</a:t>
            </a:fld>
            <a:endParaRPr lang="en-US" altLang="zh-CN">
              <a:solidFill>
                <a:srgbClr val="B2B2B2"/>
              </a:solidFill>
            </a:endParaRPr>
          </a:p>
        </p:txBody>
      </p:sp>
      <p:sp>
        <p:nvSpPr>
          <p:cNvPr id="5" name="矩形 4"/>
          <p:cNvSpPr/>
          <p:nvPr/>
        </p:nvSpPr>
        <p:spPr bwMode="auto">
          <a:xfrm>
            <a:off x="2019304" y="1524000"/>
            <a:ext cx="5372095" cy="1109246"/>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cxnSp>
        <p:nvCxnSpPr>
          <p:cNvPr id="9" name="直接连接符 8"/>
          <p:cNvCxnSpPr/>
          <p:nvPr/>
        </p:nvCxnSpPr>
        <p:spPr bwMode="auto">
          <a:xfrm flipV="1">
            <a:off x="2019304" y="1902024"/>
            <a:ext cx="5372095" cy="297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057405" y="2212777"/>
            <a:ext cx="5333994" cy="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607004" y="1515308"/>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57150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4719843" y="914400"/>
            <a:ext cx="766557" cy="338554"/>
          </a:xfrm>
          <a:prstGeom prst="rect">
            <a:avLst/>
          </a:prstGeom>
          <a:noFill/>
        </p:spPr>
        <p:txBody>
          <a:bodyPr wrap="none" rtlCol="0">
            <a:spAutoFit/>
          </a:bodyPr>
          <a:lstStyle/>
          <a:p>
            <a:r>
              <a:rPr lang="en-US" altLang="zh-CN" dirty="0" smtClean="0">
                <a:solidFill>
                  <a:srgbClr val="006B9C"/>
                </a:solidFill>
              </a:rPr>
              <a:t>IF_FQ</a:t>
            </a:r>
            <a:endParaRPr lang="zh-CN" altLang="en-US" dirty="0">
              <a:solidFill>
                <a:srgbClr val="006B9C"/>
              </a:solidFill>
            </a:endParaRPr>
          </a:p>
        </p:txBody>
      </p:sp>
      <p:sp>
        <p:nvSpPr>
          <p:cNvPr id="17" name="TextBox 16"/>
          <p:cNvSpPr txBox="1"/>
          <p:nvPr/>
        </p:nvSpPr>
        <p:spPr>
          <a:xfrm>
            <a:off x="838200" y="1947446"/>
            <a:ext cx="952505" cy="338554"/>
          </a:xfrm>
          <a:prstGeom prst="rect">
            <a:avLst/>
          </a:prstGeom>
          <a:noFill/>
        </p:spPr>
        <p:txBody>
          <a:bodyPr wrap="none" rtlCol="0">
            <a:spAutoFit/>
          </a:bodyPr>
          <a:lstStyle/>
          <a:p>
            <a:r>
              <a:rPr lang="en-US" altLang="zh-CN" dirty="0" smtClean="0">
                <a:solidFill>
                  <a:srgbClr val="006B9C"/>
                </a:solidFill>
              </a:rPr>
              <a:t>B</a:t>
            </a:r>
            <a:r>
              <a:rPr lang="zh-CN" altLang="en-US" dirty="0" smtClean="0">
                <a:solidFill>
                  <a:srgbClr val="006B9C"/>
                </a:solidFill>
              </a:rPr>
              <a:t>监测站</a:t>
            </a:r>
            <a:endParaRPr lang="zh-CN" altLang="en-US" dirty="0">
              <a:solidFill>
                <a:srgbClr val="006B9C"/>
              </a:solidFill>
            </a:endParaRPr>
          </a:p>
        </p:txBody>
      </p:sp>
      <p:sp>
        <p:nvSpPr>
          <p:cNvPr id="18" name="TextBox 17"/>
          <p:cNvSpPr txBox="1"/>
          <p:nvPr/>
        </p:nvSpPr>
        <p:spPr>
          <a:xfrm>
            <a:off x="4607004" y="1905000"/>
            <a:ext cx="1107996" cy="307777"/>
          </a:xfrm>
          <a:prstGeom prst="rect">
            <a:avLst/>
          </a:prstGeom>
          <a:solidFill>
            <a:schemeClr val="bg2"/>
          </a:solidFill>
          <a:ln>
            <a:solidFill>
              <a:schemeClr val="tx1"/>
            </a:solidFill>
          </a:ln>
        </p:spPr>
        <p:txBody>
          <a:bodyPr wrap="none" rtlCol="0">
            <a:spAutoFit/>
          </a:bodyPr>
          <a:lstStyle/>
          <a:p>
            <a:r>
              <a:rPr lang="en-US" altLang="zh-CN" sz="1400" dirty="0" smtClean="0">
                <a:solidFill>
                  <a:srgbClr val="4E4E53"/>
                </a:solidFill>
              </a:rPr>
              <a:t>FFT data…</a:t>
            </a:r>
            <a:endParaRPr lang="zh-CN" altLang="en-US" sz="1400" dirty="0">
              <a:solidFill>
                <a:srgbClr val="4E4E53"/>
              </a:solidFill>
            </a:endParaRPr>
          </a:p>
        </p:txBody>
      </p:sp>
      <p:cxnSp>
        <p:nvCxnSpPr>
          <p:cNvPr id="30" name="直接连接符 29"/>
          <p:cNvCxnSpPr/>
          <p:nvPr/>
        </p:nvCxnSpPr>
        <p:spPr bwMode="auto">
          <a:xfrm>
            <a:off x="29718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38862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18394" y="914400"/>
            <a:ext cx="1220206" cy="338554"/>
          </a:xfrm>
          <a:prstGeom prst="rect">
            <a:avLst/>
          </a:prstGeom>
          <a:noFill/>
        </p:spPr>
        <p:txBody>
          <a:bodyPr wrap="none" rtlCol="0">
            <a:spAutoFit/>
          </a:bodyPr>
          <a:lstStyle/>
          <a:p>
            <a:r>
              <a:rPr lang="en-US" altLang="zh-CN" dirty="0" smtClean="0">
                <a:solidFill>
                  <a:srgbClr val="006B9C"/>
                </a:solidFill>
              </a:rPr>
              <a:t>Frequency</a:t>
            </a:r>
            <a:endParaRPr lang="zh-CN" altLang="en-US" dirty="0">
              <a:solidFill>
                <a:srgbClr val="006B9C"/>
              </a:solidFill>
            </a:endParaRPr>
          </a:p>
        </p:txBody>
      </p:sp>
      <p:sp>
        <p:nvSpPr>
          <p:cNvPr id="38" name="TextBox 37"/>
          <p:cNvSpPr txBox="1"/>
          <p:nvPr/>
        </p:nvSpPr>
        <p:spPr>
          <a:xfrm>
            <a:off x="2971800" y="1902023"/>
            <a:ext cx="914400" cy="307777"/>
          </a:xfrm>
          <a:prstGeom prst="rect">
            <a:avLst/>
          </a:prstGeom>
          <a:solidFill>
            <a:schemeClr val="bg2"/>
          </a:solidFill>
          <a:ln>
            <a:solidFill>
              <a:schemeClr val="tx1"/>
            </a:solidFill>
          </a:ln>
        </p:spPr>
        <p:txBody>
          <a:bodyPr wrap="square" rtlCol="0">
            <a:spAutoFit/>
          </a:bodyPr>
          <a:lstStyle/>
          <a:p>
            <a:r>
              <a:rPr lang="en-US" altLang="zh-CN" sz="1400" dirty="0" smtClean="0">
                <a:solidFill>
                  <a:srgbClr val="4E4E53"/>
                </a:solidFill>
              </a:rPr>
              <a:t>123MHz</a:t>
            </a:r>
          </a:p>
        </p:txBody>
      </p:sp>
      <p:cxnSp>
        <p:nvCxnSpPr>
          <p:cNvPr id="39" name="直接箭头连接符 38"/>
          <p:cNvCxnSpPr>
            <a:stCxn id="16" idx="2"/>
          </p:cNvCxnSpPr>
          <p:nvPr/>
        </p:nvCxnSpPr>
        <p:spPr bwMode="auto">
          <a:xfrm>
            <a:off x="5103122" y="1252954"/>
            <a:ext cx="2278" cy="575846"/>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17" idx="3"/>
          </p:cNvCxnSpPr>
          <p:nvPr/>
        </p:nvCxnSpPr>
        <p:spPr bwMode="auto">
          <a:xfrm>
            <a:off x="1790705" y="2116723"/>
            <a:ext cx="381000" cy="0"/>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a:stCxn id="35" idx="2"/>
          </p:cNvCxnSpPr>
          <p:nvPr/>
        </p:nvCxnSpPr>
        <p:spPr bwMode="auto">
          <a:xfrm>
            <a:off x="3428497" y="1252954"/>
            <a:ext cx="503" cy="575846"/>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838200" y="1566446"/>
            <a:ext cx="952505" cy="338554"/>
          </a:xfrm>
          <a:prstGeom prst="rect">
            <a:avLst/>
          </a:prstGeom>
          <a:noFill/>
        </p:spPr>
        <p:txBody>
          <a:bodyPr wrap="none" rtlCol="0">
            <a:spAutoFit/>
          </a:bodyPr>
          <a:lstStyle/>
          <a:p>
            <a:r>
              <a:rPr lang="en-US" altLang="zh-CN" dirty="0" smtClean="0">
                <a:solidFill>
                  <a:srgbClr val="006B9C"/>
                </a:solidFill>
              </a:rPr>
              <a:t>A</a:t>
            </a:r>
            <a:r>
              <a:rPr lang="zh-CN" altLang="en-US" dirty="0" smtClean="0">
                <a:solidFill>
                  <a:srgbClr val="006B9C"/>
                </a:solidFill>
              </a:rPr>
              <a:t>监测站</a:t>
            </a:r>
            <a:endParaRPr lang="zh-CN" altLang="en-US" dirty="0">
              <a:solidFill>
                <a:srgbClr val="006B9C"/>
              </a:solidFill>
            </a:endParaRPr>
          </a:p>
        </p:txBody>
      </p:sp>
      <p:sp>
        <p:nvSpPr>
          <p:cNvPr id="51" name="TextBox 50"/>
          <p:cNvSpPr txBox="1"/>
          <p:nvPr/>
        </p:nvSpPr>
        <p:spPr>
          <a:xfrm>
            <a:off x="838200" y="2286000"/>
            <a:ext cx="952505" cy="338554"/>
          </a:xfrm>
          <a:prstGeom prst="rect">
            <a:avLst/>
          </a:prstGeom>
          <a:noFill/>
        </p:spPr>
        <p:txBody>
          <a:bodyPr wrap="none" rtlCol="0">
            <a:spAutoFit/>
          </a:bodyPr>
          <a:lstStyle/>
          <a:p>
            <a:r>
              <a:rPr lang="en-US" altLang="zh-CN" dirty="0">
                <a:solidFill>
                  <a:srgbClr val="006B9C"/>
                </a:solidFill>
              </a:rPr>
              <a:t>C</a:t>
            </a:r>
            <a:r>
              <a:rPr lang="zh-CN" altLang="en-US" dirty="0" smtClean="0">
                <a:solidFill>
                  <a:srgbClr val="006B9C"/>
                </a:solidFill>
              </a:rPr>
              <a:t>监测站</a:t>
            </a:r>
            <a:endParaRPr lang="zh-CN" altLang="en-US" dirty="0">
              <a:solidFill>
                <a:srgbClr val="006B9C"/>
              </a:solidFill>
            </a:endParaRPr>
          </a:p>
        </p:txBody>
      </p:sp>
      <p:sp>
        <p:nvSpPr>
          <p:cNvPr id="57" name="矩形 56"/>
          <p:cNvSpPr/>
          <p:nvPr/>
        </p:nvSpPr>
        <p:spPr bwMode="auto">
          <a:xfrm>
            <a:off x="2019304" y="3361492"/>
            <a:ext cx="5372095" cy="2557046"/>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cxnSp>
        <p:nvCxnSpPr>
          <p:cNvPr id="60" name="直接连接符 59"/>
          <p:cNvCxnSpPr/>
          <p:nvPr/>
        </p:nvCxnSpPr>
        <p:spPr bwMode="auto">
          <a:xfrm>
            <a:off x="4607004" y="3352800"/>
            <a:ext cx="0" cy="2565738"/>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5715000" y="3361492"/>
            <a:ext cx="0" cy="2557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1143000" y="4394538"/>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cxnSp>
        <p:nvCxnSpPr>
          <p:cNvPr id="65" name="直接连接符 64"/>
          <p:cNvCxnSpPr/>
          <p:nvPr/>
        </p:nvCxnSpPr>
        <p:spPr bwMode="auto">
          <a:xfrm>
            <a:off x="2971800" y="3361492"/>
            <a:ext cx="0" cy="2557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65"/>
          <p:cNvCxnSpPr/>
          <p:nvPr/>
        </p:nvCxnSpPr>
        <p:spPr bwMode="auto">
          <a:xfrm>
            <a:off x="3886200" y="3361492"/>
            <a:ext cx="0" cy="2557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838200" y="3403938"/>
            <a:ext cx="998991" cy="338554"/>
          </a:xfrm>
          <a:prstGeom prst="rect">
            <a:avLst/>
          </a:prstGeom>
          <a:noFill/>
        </p:spPr>
        <p:txBody>
          <a:bodyPr wrap="none" rtlCol="0">
            <a:spAutoFit/>
          </a:bodyPr>
          <a:lstStyle/>
          <a:p>
            <a:r>
              <a:rPr lang="en-US" altLang="zh-CN" dirty="0">
                <a:solidFill>
                  <a:srgbClr val="006B9C"/>
                </a:solidFill>
              </a:rPr>
              <a:t>W</a:t>
            </a:r>
            <a:r>
              <a:rPr lang="zh-CN" altLang="en-US" dirty="0" smtClean="0">
                <a:solidFill>
                  <a:srgbClr val="006B9C"/>
                </a:solidFill>
              </a:rPr>
              <a:t>监测站</a:t>
            </a:r>
            <a:endParaRPr lang="zh-CN" altLang="en-US" dirty="0">
              <a:solidFill>
                <a:srgbClr val="006B9C"/>
              </a:solidFill>
            </a:endParaRPr>
          </a:p>
        </p:txBody>
      </p:sp>
      <p:sp>
        <p:nvSpPr>
          <p:cNvPr id="74" name="TextBox 73"/>
          <p:cNvSpPr txBox="1"/>
          <p:nvPr/>
        </p:nvSpPr>
        <p:spPr>
          <a:xfrm>
            <a:off x="838200" y="5579984"/>
            <a:ext cx="930063" cy="338554"/>
          </a:xfrm>
          <a:prstGeom prst="rect">
            <a:avLst/>
          </a:prstGeom>
          <a:noFill/>
        </p:spPr>
        <p:txBody>
          <a:bodyPr wrap="none" rtlCol="0">
            <a:spAutoFit/>
          </a:bodyPr>
          <a:lstStyle/>
          <a:p>
            <a:r>
              <a:rPr lang="en-US" altLang="zh-CN" dirty="0" smtClean="0">
                <a:solidFill>
                  <a:srgbClr val="006B9C"/>
                </a:solidFill>
              </a:rPr>
              <a:t>Z</a:t>
            </a:r>
            <a:r>
              <a:rPr lang="zh-CN" altLang="en-US" dirty="0" smtClean="0">
                <a:solidFill>
                  <a:srgbClr val="006B9C"/>
                </a:solidFill>
              </a:rPr>
              <a:t>监测站</a:t>
            </a:r>
            <a:endParaRPr lang="zh-CN" altLang="en-US" dirty="0">
              <a:solidFill>
                <a:srgbClr val="006B9C"/>
              </a:solidFill>
            </a:endParaRPr>
          </a:p>
        </p:txBody>
      </p:sp>
      <p:sp>
        <p:nvSpPr>
          <p:cNvPr id="80" name="TextBox 79"/>
          <p:cNvSpPr txBox="1"/>
          <p:nvPr/>
        </p:nvSpPr>
        <p:spPr>
          <a:xfrm>
            <a:off x="4038600" y="2785646"/>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sp>
        <p:nvSpPr>
          <p:cNvPr id="81" name="矩形 80"/>
          <p:cNvSpPr/>
          <p:nvPr/>
        </p:nvSpPr>
        <p:spPr bwMode="auto">
          <a:xfrm>
            <a:off x="1913391" y="1388477"/>
            <a:ext cx="5630409" cy="1354723"/>
          </a:xfrm>
          <a:prstGeom prst="rect">
            <a:avLst/>
          </a:prstGeom>
          <a:noFill/>
          <a:ln w="19050" cap="flat" cmpd="sng" algn="ctr">
            <a:solidFill>
              <a:schemeClr val="accent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2" name="矩形 81"/>
          <p:cNvSpPr/>
          <p:nvPr/>
        </p:nvSpPr>
        <p:spPr bwMode="auto">
          <a:xfrm>
            <a:off x="1905000" y="3276600"/>
            <a:ext cx="5630409" cy="2743200"/>
          </a:xfrm>
          <a:prstGeom prst="rect">
            <a:avLst/>
          </a:prstGeom>
          <a:noFill/>
          <a:ln w="19050" cap="flat" cmpd="sng" algn="ctr">
            <a:solidFill>
              <a:schemeClr val="accent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3" name="TextBox 82"/>
          <p:cNvSpPr txBox="1"/>
          <p:nvPr/>
        </p:nvSpPr>
        <p:spPr>
          <a:xfrm>
            <a:off x="7687809" y="2819400"/>
            <a:ext cx="878767" cy="338554"/>
          </a:xfrm>
          <a:prstGeom prst="rect">
            <a:avLst/>
          </a:prstGeom>
          <a:noFill/>
        </p:spPr>
        <p:txBody>
          <a:bodyPr wrap="none" rtlCol="0">
            <a:spAutoFit/>
          </a:bodyPr>
          <a:lstStyle/>
          <a:p>
            <a:r>
              <a:rPr lang="en-US" altLang="zh-CN" dirty="0" smtClean="0">
                <a:solidFill>
                  <a:schemeClr val="accent2"/>
                </a:solidFill>
              </a:rPr>
              <a:t>Region</a:t>
            </a:r>
            <a:endParaRPr lang="zh-CN" altLang="en-US" dirty="0">
              <a:solidFill>
                <a:schemeClr val="accent2"/>
              </a:solidFill>
            </a:endParaRPr>
          </a:p>
        </p:txBody>
      </p:sp>
    </p:spTree>
    <p:extLst>
      <p:ext uri="{BB962C8B-B14F-4D97-AF65-F5344CB8AC3E}">
        <p14:creationId xmlns:p14="http://schemas.microsoft.com/office/powerpoint/2010/main" val="285277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表和分区</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solidFill>
                  <a:srgbClr val="B2B2B2"/>
                </a:solidFill>
              </a:rPr>
              <a:pPr>
                <a:defRPr/>
              </a:pPr>
              <a:t>63</a:t>
            </a:fld>
            <a:endParaRPr lang="en-US" altLang="zh-CN">
              <a:solidFill>
                <a:srgbClr val="B2B2B2"/>
              </a:solidFill>
            </a:endParaRPr>
          </a:p>
        </p:txBody>
      </p:sp>
      <p:sp>
        <p:nvSpPr>
          <p:cNvPr id="5" name="矩形 4"/>
          <p:cNvSpPr/>
          <p:nvPr/>
        </p:nvSpPr>
        <p:spPr bwMode="auto">
          <a:xfrm>
            <a:off x="2019304" y="1524000"/>
            <a:ext cx="5372095" cy="1109246"/>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cxnSp>
        <p:nvCxnSpPr>
          <p:cNvPr id="9" name="直接连接符 8"/>
          <p:cNvCxnSpPr/>
          <p:nvPr/>
        </p:nvCxnSpPr>
        <p:spPr bwMode="auto">
          <a:xfrm flipV="1">
            <a:off x="2019304" y="1902024"/>
            <a:ext cx="5372095" cy="297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057405" y="2212777"/>
            <a:ext cx="5333994" cy="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607004" y="1515308"/>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57150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4719843" y="914400"/>
            <a:ext cx="766557" cy="338554"/>
          </a:xfrm>
          <a:prstGeom prst="rect">
            <a:avLst/>
          </a:prstGeom>
          <a:noFill/>
        </p:spPr>
        <p:txBody>
          <a:bodyPr wrap="none" rtlCol="0">
            <a:spAutoFit/>
          </a:bodyPr>
          <a:lstStyle/>
          <a:p>
            <a:r>
              <a:rPr lang="en-US" altLang="zh-CN" dirty="0" smtClean="0">
                <a:solidFill>
                  <a:srgbClr val="006B9C"/>
                </a:solidFill>
              </a:rPr>
              <a:t>IF_FQ</a:t>
            </a:r>
            <a:endParaRPr lang="zh-CN" altLang="en-US" dirty="0">
              <a:solidFill>
                <a:srgbClr val="006B9C"/>
              </a:solidFill>
            </a:endParaRPr>
          </a:p>
        </p:txBody>
      </p:sp>
      <p:sp>
        <p:nvSpPr>
          <p:cNvPr id="17" name="TextBox 16"/>
          <p:cNvSpPr txBox="1"/>
          <p:nvPr/>
        </p:nvSpPr>
        <p:spPr>
          <a:xfrm>
            <a:off x="838200" y="1947446"/>
            <a:ext cx="952505" cy="338554"/>
          </a:xfrm>
          <a:prstGeom prst="rect">
            <a:avLst/>
          </a:prstGeom>
          <a:noFill/>
        </p:spPr>
        <p:txBody>
          <a:bodyPr wrap="none" rtlCol="0">
            <a:spAutoFit/>
          </a:bodyPr>
          <a:lstStyle/>
          <a:p>
            <a:r>
              <a:rPr lang="en-US" altLang="zh-CN" dirty="0" smtClean="0">
                <a:solidFill>
                  <a:srgbClr val="006B9C"/>
                </a:solidFill>
              </a:rPr>
              <a:t>B</a:t>
            </a:r>
            <a:r>
              <a:rPr lang="zh-CN" altLang="en-US" dirty="0" smtClean="0">
                <a:solidFill>
                  <a:srgbClr val="006B9C"/>
                </a:solidFill>
              </a:rPr>
              <a:t>监测站</a:t>
            </a:r>
            <a:endParaRPr lang="zh-CN" altLang="en-US" dirty="0">
              <a:solidFill>
                <a:srgbClr val="006B9C"/>
              </a:solidFill>
            </a:endParaRPr>
          </a:p>
        </p:txBody>
      </p:sp>
      <p:sp>
        <p:nvSpPr>
          <p:cNvPr id="18" name="TextBox 17"/>
          <p:cNvSpPr txBox="1"/>
          <p:nvPr/>
        </p:nvSpPr>
        <p:spPr>
          <a:xfrm>
            <a:off x="4607004" y="1905000"/>
            <a:ext cx="1107996" cy="307777"/>
          </a:xfrm>
          <a:prstGeom prst="rect">
            <a:avLst/>
          </a:prstGeom>
          <a:solidFill>
            <a:schemeClr val="bg2"/>
          </a:solidFill>
          <a:ln>
            <a:solidFill>
              <a:schemeClr val="tx1"/>
            </a:solidFill>
          </a:ln>
        </p:spPr>
        <p:txBody>
          <a:bodyPr wrap="none" rtlCol="0">
            <a:spAutoFit/>
          </a:bodyPr>
          <a:lstStyle/>
          <a:p>
            <a:r>
              <a:rPr lang="en-US" altLang="zh-CN" sz="1400" dirty="0" smtClean="0">
                <a:solidFill>
                  <a:srgbClr val="4E4E53"/>
                </a:solidFill>
              </a:rPr>
              <a:t>FFT data…</a:t>
            </a:r>
            <a:endParaRPr lang="zh-CN" altLang="en-US" sz="1400" dirty="0">
              <a:solidFill>
                <a:srgbClr val="4E4E53"/>
              </a:solidFill>
            </a:endParaRPr>
          </a:p>
        </p:txBody>
      </p:sp>
      <p:cxnSp>
        <p:nvCxnSpPr>
          <p:cNvPr id="30" name="直接连接符 29"/>
          <p:cNvCxnSpPr/>
          <p:nvPr/>
        </p:nvCxnSpPr>
        <p:spPr bwMode="auto">
          <a:xfrm>
            <a:off x="29718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3886200" y="1524000"/>
            <a:ext cx="0" cy="11092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18394" y="914400"/>
            <a:ext cx="1220206" cy="338554"/>
          </a:xfrm>
          <a:prstGeom prst="rect">
            <a:avLst/>
          </a:prstGeom>
          <a:noFill/>
        </p:spPr>
        <p:txBody>
          <a:bodyPr wrap="none" rtlCol="0">
            <a:spAutoFit/>
          </a:bodyPr>
          <a:lstStyle/>
          <a:p>
            <a:r>
              <a:rPr lang="en-US" altLang="zh-CN" dirty="0" smtClean="0">
                <a:solidFill>
                  <a:srgbClr val="006B9C"/>
                </a:solidFill>
              </a:rPr>
              <a:t>Frequency</a:t>
            </a:r>
            <a:endParaRPr lang="zh-CN" altLang="en-US" dirty="0">
              <a:solidFill>
                <a:srgbClr val="006B9C"/>
              </a:solidFill>
            </a:endParaRPr>
          </a:p>
        </p:txBody>
      </p:sp>
      <p:sp>
        <p:nvSpPr>
          <p:cNvPr id="38" name="TextBox 37"/>
          <p:cNvSpPr txBox="1"/>
          <p:nvPr/>
        </p:nvSpPr>
        <p:spPr>
          <a:xfrm>
            <a:off x="2971800" y="1902023"/>
            <a:ext cx="914400" cy="307777"/>
          </a:xfrm>
          <a:prstGeom prst="rect">
            <a:avLst/>
          </a:prstGeom>
          <a:solidFill>
            <a:schemeClr val="bg2"/>
          </a:solidFill>
          <a:ln>
            <a:solidFill>
              <a:schemeClr val="tx1"/>
            </a:solidFill>
          </a:ln>
        </p:spPr>
        <p:txBody>
          <a:bodyPr wrap="square" rtlCol="0">
            <a:spAutoFit/>
          </a:bodyPr>
          <a:lstStyle/>
          <a:p>
            <a:r>
              <a:rPr lang="en-US" altLang="zh-CN" sz="1400" dirty="0" smtClean="0">
                <a:solidFill>
                  <a:srgbClr val="4E4E53"/>
                </a:solidFill>
              </a:rPr>
              <a:t>123MHz</a:t>
            </a:r>
          </a:p>
        </p:txBody>
      </p:sp>
      <p:cxnSp>
        <p:nvCxnSpPr>
          <p:cNvPr id="39" name="直接箭头连接符 38"/>
          <p:cNvCxnSpPr>
            <a:stCxn id="16" idx="2"/>
          </p:cNvCxnSpPr>
          <p:nvPr/>
        </p:nvCxnSpPr>
        <p:spPr bwMode="auto">
          <a:xfrm>
            <a:off x="5103122" y="1252954"/>
            <a:ext cx="2278" cy="575846"/>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17" idx="3"/>
          </p:cNvCxnSpPr>
          <p:nvPr/>
        </p:nvCxnSpPr>
        <p:spPr bwMode="auto">
          <a:xfrm>
            <a:off x="1790705" y="2116723"/>
            <a:ext cx="381000" cy="0"/>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a:stCxn id="35" idx="2"/>
          </p:cNvCxnSpPr>
          <p:nvPr/>
        </p:nvCxnSpPr>
        <p:spPr bwMode="auto">
          <a:xfrm>
            <a:off x="3428497" y="1252954"/>
            <a:ext cx="503" cy="575846"/>
          </a:xfrm>
          <a:prstGeom prst="straightConnector1">
            <a:avLst/>
          </a:prstGeom>
          <a:solidFill>
            <a:schemeClr val="accent1"/>
          </a:solidFill>
          <a:ln w="190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838200" y="1566446"/>
            <a:ext cx="952505" cy="338554"/>
          </a:xfrm>
          <a:prstGeom prst="rect">
            <a:avLst/>
          </a:prstGeom>
          <a:noFill/>
        </p:spPr>
        <p:txBody>
          <a:bodyPr wrap="none" rtlCol="0">
            <a:spAutoFit/>
          </a:bodyPr>
          <a:lstStyle/>
          <a:p>
            <a:r>
              <a:rPr lang="en-US" altLang="zh-CN" dirty="0" smtClean="0">
                <a:solidFill>
                  <a:srgbClr val="006B9C"/>
                </a:solidFill>
              </a:rPr>
              <a:t>A</a:t>
            </a:r>
            <a:r>
              <a:rPr lang="zh-CN" altLang="en-US" dirty="0" smtClean="0">
                <a:solidFill>
                  <a:srgbClr val="006B9C"/>
                </a:solidFill>
              </a:rPr>
              <a:t>监测站</a:t>
            </a:r>
            <a:endParaRPr lang="zh-CN" altLang="en-US" dirty="0">
              <a:solidFill>
                <a:srgbClr val="006B9C"/>
              </a:solidFill>
            </a:endParaRPr>
          </a:p>
        </p:txBody>
      </p:sp>
      <p:sp>
        <p:nvSpPr>
          <p:cNvPr id="51" name="TextBox 50"/>
          <p:cNvSpPr txBox="1"/>
          <p:nvPr/>
        </p:nvSpPr>
        <p:spPr>
          <a:xfrm>
            <a:off x="838200" y="2286000"/>
            <a:ext cx="952505" cy="338554"/>
          </a:xfrm>
          <a:prstGeom prst="rect">
            <a:avLst/>
          </a:prstGeom>
          <a:noFill/>
        </p:spPr>
        <p:txBody>
          <a:bodyPr wrap="none" rtlCol="0">
            <a:spAutoFit/>
          </a:bodyPr>
          <a:lstStyle/>
          <a:p>
            <a:r>
              <a:rPr lang="en-US" altLang="zh-CN" dirty="0">
                <a:solidFill>
                  <a:srgbClr val="006B9C"/>
                </a:solidFill>
              </a:rPr>
              <a:t>C</a:t>
            </a:r>
            <a:r>
              <a:rPr lang="zh-CN" altLang="en-US" dirty="0" smtClean="0">
                <a:solidFill>
                  <a:srgbClr val="006B9C"/>
                </a:solidFill>
              </a:rPr>
              <a:t>监测站</a:t>
            </a:r>
            <a:endParaRPr lang="zh-CN" altLang="en-US" dirty="0">
              <a:solidFill>
                <a:srgbClr val="006B9C"/>
              </a:solidFill>
            </a:endParaRPr>
          </a:p>
        </p:txBody>
      </p:sp>
      <p:sp>
        <p:nvSpPr>
          <p:cNvPr id="57" name="矩形 56"/>
          <p:cNvSpPr/>
          <p:nvPr/>
        </p:nvSpPr>
        <p:spPr bwMode="auto">
          <a:xfrm>
            <a:off x="2019304" y="3361492"/>
            <a:ext cx="5372095" cy="1033046"/>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cxnSp>
        <p:nvCxnSpPr>
          <p:cNvPr id="60" name="直接连接符 59"/>
          <p:cNvCxnSpPr/>
          <p:nvPr/>
        </p:nvCxnSpPr>
        <p:spPr bwMode="auto">
          <a:xfrm>
            <a:off x="4607004" y="3352800"/>
            <a:ext cx="0" cy="1041738"/>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5715000" y="3361492"/>
            <a:ext cx="0" cy="1033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1143000" y="4462046"/>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cxnSp>
        <p:nvCxnSpPr>
          <p:cNvPr id="65" name="直接连接符 64"/>
          <p:cNvCxnSpPr/>
          <p:nvPr/>
        </p:nvCxnSpPr>
        <p:spPr bwMode="auto">
          <a:xfrm>
            <a:off x="2971800" y="3361492"/>
            <a:ext cx="0" cy="1033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65"/>
          <p:cNvCxnSpPr/>
          <p:nvPr/>
        </p:nvCxnSpPr>
        <p:spPr bwMode="auto">
          <a:xfrm>
            <a:off x="3886200" y="3361492"/>
            <a:ext cx="0" cy="1033046"/>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838200" y="3403938"/>
            <a:ext cx="998991" cy="338554"/>
          </a:xfrm>
          <a:prstGeom prst="rect">
            <a:avLst/>
          </a:prstGeom>
          <a:noFill/>
        </p:spPr>
        <p:txBody>
          <a:bodyPr wrap="none" rtlCol="0">
            <a:spAutoFit/>
          </a:bodyPr>
          <a:lstStyle/>
          <a:p>
            <a:r>
              <a:rPr lang="en-US" altLang="zh-CN" dirty="0">
                <a:solidFill>
                  <a:srgbClr val="006B9C"/>
                </a:solidFill>
              </a:rPr>
              <a:t>W</a:t>
            </a:r>
            <a:r>
              <a:rPr lang="zh-CN" altLang="en-US" dirty="0" smtClean="0">
                <a:solidFill>
                  <a:srgbClr val="006B9C"/>
                </a:solidFill>
              </a:rPr>
              <a:t>监测站</a:t>
            </a:r>
            <a:endParaRPr lang="zh-CN" altLang="en-US" dirty="0">
              <a:solidFill>
                <a:srgbClr val="006B9C"/>
              </a:solidFill>
            </a:endParaRPr>
          </a:p>
        </p:txBody>
      </p:sp>
      <p:sp>
        <p:nvSpPr>
          <p:cNvPr id="74" name="TextBox 73"/>
          <p:cNvSpPr txBox="1"/>
          <p:nvPr/>
        </p:nvSpPr>
        <p:spPr>
          <a:xfrm>
            <a:off x="838200" y="5579984"/>
            <a:ext cx="930063" cy="338554"/>
          </a:xfrm>
          <a:prstGeom prst="rect">
            <a:avLst/>
          </a:prstGeom>
          <a:noFill/>
        </p:spPr>
        <p:txBody>
          <a:bodyPr wrap="none" rtlCol="0">
            <a:spAutoFit/>
          </a:bodyPr>
          <a:lstStyle/>
          <a:p>
            <a:r>
              <a:rPr lang="en-US" altLang="zh-CN" dirty="0" smtClean="0">
                <a:solidFill>
                  <a:srgbClr val="006B9C"/>
                </a:solidFill>
              </a:rPr>
              <a:t>Z</a:t>
            </a:r>
            <a:r>
              <a:rPr lang="zh-CN" altLang="en-US" dirty="0" smtClean="0">
                <a:solidFill>
                  <a:srgbClr val="006B9C"/>
                </a:solidFill>
              </a:rPr>
              <a:t>监测站</a:t>
            </a:r>
            <a:endParaRPr lang="zh-CN" altLang="en-US" dirty="0">
              <a:solidFill>
                <a:srgbClr val="006B9C"/>
              </a:solidFill>
            </a:endParaRPr>
          </a:p>
        </p:txBody>
      </p:sp>
      <p:sp>
        <p:nvSpPr>
          <p:cNvPr id="80" name="TextBox 79"/>
          <p:cNvSpPr txBox="1"/>
          <p:nvPr/>
        </p:nvSpPr>
        <p:spPr>
          <a:xfrm>
            <a:off x="4038600" y="2785646"/>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sp>
        <p:nvSpPr>
          <p:cNvPr id="81" name="矩形 80"/>
          <p:cNvSpPr/>
          <p:nvPr/>
        </p:nvSpPr>
        <p:spPr bwMode="auto">
          <a:xfrm>
            <a:off x="1913391" y="1388477"/>
            <a:ext cx="5630409" cy="1354723"/>
          </a:xfrm>
          <a:prstGeom prst="rect">
            <a:avLst/>
          </a:prstGeom>
          <a:noFill/>
          <a:ln w="19050" cap="flat" cmpd="sng" algn="ctr">
            <a:solidFill>
              <a:schemeClr val="accent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sp>
        <p:nvSpPr>
          <p:cNvPr id="82" name="矩形 81"/>
          <p:cNvSpPr/>
          <p:nvPr/>
        </p:nvSpPr>
        <p:spPr bwMode="auto">
          <a:xfrm>
            <a:off x="1905000" y="3284785"/>
            <a:ext cx="5630409" cy="1287215"/>
          </a:xfrm>
          <a:prstGeom prst="rect">
            <a:avLst/>
          </a:prstGeom>
          <a:noFill/>
          <a:ln w="19050" cap="flat" cmpd="sng" algn="ctr">
            <a:solidFill>
              <a:schemeClr val="accent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sp>
        <p:nvSpPr>
          <p:cNvPr id="83" name="TextBox 82"/>
          <p:cNvSpPr txBox="1"/>
          <p:nvPr/>
        </p:nvSpPr>
        <p:spPr>
          <a:xfrm>
            <a:off x="7687809" y="2819400"/>
            <a:ext cx="878767" cy="338554"/>
          </a:xfrm>
          <a:prstGeom prst="rect">
            <a:avLst/>
          </a:prstGeom>
          <a:noFill/>
        </p:spPr>
        <p:txBody>
          <a:bodyPr wrap="none" rtlCol="0">
            <a:spAutoFit/>
          </a:bodyPr>
          <a:lstStyle/>
          <a:p>
            <a:r>
              <a:rPr lang="en-US" altLang="zh-CN" dirty="0" smtClean="0">
                <a:solidFill>
                  <a:srgbClr val="A2AA06"/>
                </a:solidFill>
              </a:rPr>
              <a:t>Region</a:t>
            </a:r>
            <a:endParaRPr lang="zh-CN" altLang="en-US" dirty="0">
              <a:solidFill>
                <a:srgbClr val="A2AA06"/>
              </a:solidFill>
            </a:endParaRPr>
          </a:p>
        </p:txBody>
      </p:sp>
      <p:sp>
        <p:nvSpPr>
          <p:cNvPr id="34" name="矩形 33"/>
          <p:cNvSpPr/>
          <p:nvPr/>
        </p:nvSpPr>
        <p:spPr bwMode="auto">
          <a:xfrm>
            <a:off x="2019305" y="4953000"/>
            <a:ext cx="5372095" cy="1066800"/>
          </a:xfrm>
          <a:prstGeom prst="rect">
            <a:avLst/>
          </a:prstGeom>
          <a:solidFill>
            <a:schemeClr val="bg1"/>
          </a:solidFill>
          <a:ln w="9525" cap="flat" cmpd="sng" algn="ctr">
            <a:solidFill>
              <a:schemeClr val="accent4"/>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cxnSp>
        <p:nvCxnSpPr>
          <p:cNvPr id="40" name="直接连接符 39"/>
          <p:cNvCxnSpPr/>
          <p:nvPr/>
        </p:nvCxnSpPr>
        <p:spPr bwMode="auto">
          <a:xfrm>
            <a:off x="4607004" y="4953000"/>
            <a:ext cx="0" cy="10668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5715000" y="4953000"/>
            <a:ext cx="0" cy="10668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971800" y="4953000"/>
            <a:ext cx="0" cy="10668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3886200" y="4953000"/>
            <a:ext cx="0" cy="1066800"/>
          </a:xfrm>
          <a:prstGeom prst="line">
            <a:avLst/>
          </a:prstGeom>
          <a:solidFill>
            <a:schemeClr val="accent1"/>
          </a:solidFill>
          <a:ln w="9525" cap="flat" cmpd="sng" algn="ctr">
            <a:solidFill>
              <a:schemeClr val="accent4"/>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51"/>
          <p:cNvSpPr/>
          <p:nvPr/>
        </p:nvSpPr>
        <p:spPr bwMode="auto">
          <a:xfrm>
            <a:off x="1905000" y="4800600"/>
            <a:ext cx="5630409" cy="1371600"/>
          </a:xfrm>
          <a:prstGeom prst="rect">
            <a:avLst/>
          </a:prstGeom>
          <a:noFill/>
          <a:ln w="19050" cap="flat" cmpd="sng" algn="ctr">
            <a:solidFill>
              <a:schemeClr val="accent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zh-CN" altLang="en-US" smtClean="0">
              <a:solidFill>
                <a:srgbClr val="5D5D63"/>
              </a:solidFill>
            </a:endParaRPr>
          </a:p>
        </p:txBody>
      </p:sp>
      <p:sp>
        <p:nvSpPr>
          <p:cNvPr id="53" name="TextBox 52"/>
          <p:cNvSpPr txBox="1"/>
          <p:nvPr/>
        </p:nvSpPr>
        <p:spPr>
          <a:xfrm>
            <a:off x="838200" y="4157246"/>
            <a:ext cx="941283" cy="338554"/>
          </a:xfrm>
          <a:prstGeom prst="rect">
            <a:avLst/>
          </a:prstGeom>
          <a:noFill/>
        </p:spPr>
        <p:txBody>
          <a:bodyPr wrap="none" rtlCol="0">
            <a:spAutoFit/>
          </a:bodyPr>
          <a:lstStyle/>
          <a:p>
            <a:r>
              <a:rPr lang="en-US" altLang="zh-CN" dirty="0" smtClean="0">
                <a:solidFill>
                  <a:srgbClr val="006B9C"/>
                </a:solidFill>
              </a:rPr>
              <a:t>Y</a:t>
            </a:r>
            <a:r>
              <a:rPr lang="zh-CN" altLang="en-US" dirty="0" smtClean="0">
                <a:solidFill>
                  <a:srgbClr val="006B9C"/>
                </a:solidFill>
              </a:rPr>
              <a:t>监测站</a:t>
            </a:r>
            <a:endParaRPr lang="zh-CN" altLang="en-US" dirty="0">
              <a:solidFill>
                <a:srgbClr val="006B9C"/>
              </a:solidFill>
            </a:endParaRPr>
          </a:p>
        </p:txBody>
      </p:sp>
      <p:sp>
        <p:nvSpPr>
          <p:cNvPr id="54" name="TextBox 53"/>
          <p:cNvSpPr txBox="1"/>
          <p:nvPr/>
        </p:nvSpPr>
        <p:spPr>
          <a:xfrm>
            <a:off x="1143000" y="3733800"/>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sp>
        <p:nvSpPr>
          <p:cNvPr id="55" name="TextBox 54"/>
          <p:cNvSpPr txBox="1"/>
          <p:nvPr/>
        </p:nvSpPr>
        <p:spPr>
          <a:xfrm>
            <a:off x="762000" y="4843046"/>
            <a:ext cx="1112805" cy="338554"/>
          </a:xfrm>
          <a:prstGeom prst="rect">
            <a:avLst/>
          </a:prstGeom>
          <a:noFill/>
        </p:spPr>
        <p:txBody>
          <a:bodyPr wrap="none" rtlCol="0">
            <a:spAutoFit/>
          </a:bodyPr>
          <a:lstStyle/>
          <a:p>
            <a:r>
              <a:rPr lang="en-US" altLang="zh-CN" dirty="0" smtClean="0">
                <a:solidFill>
                  <a:srgbClr val="006B9C"/>
                </a:solidFill>
              </a:rPr>
              <a:t>Y</a:t>
            </a:r>
            <a:r>
              <a:rPr lang="zh-CN" altLang="en-US" dirty="0" smtClean="0">
                <a:solidFill>
                  <a:srgbClr val="006B9C"/>
                </a:solidFill>
              </a:rPr>
              <a:t>监测站</a:t>
            </a:r>
            <a:r>
              <a:rPr lang="en-US" altLang="zh-CN" dirty="0" smtClean="0">
                <a:solidFill>
                  <a:srgbClr val="006B9C"/>
                </a:solidFill>
              </a:rPr>
              <a:t>\0</a:t>
            </a:r>
            <a:endParaRPr lang="zh-CN" altLang="en-US" dirty="0">
              <a:solidFill>
                <a:srgbClr val="006B9C"/>
              </a:solidFill>
            </a:endParaRPr>
          </a:p>
        </p:txBody>
      </p:sp>
      <p:sp>
        <p:nvSpPr>
          <p:cNvPr id="56" name="TextBox 55"/>
          <p:cNvSpPr txBox="1"/>
          <p:nvPr/>
        </p:nvSpPr>
        <p:spPr>
          <a:xfrm>
            <a:off x="1143000" y="5181600"/>
            <a:ext cx="389850" cy="338554"/>
          </a:xfrm>
          <a:prstGeom prst="rect">
            <a:avLst/>
          </a:prstGeom>
          <a:noFill/>
        </p:spPr>
        <p:txBody>
          <a:bodyPr wrap="none" rtlCol="0">
            <a:spAutoFit/>
          </a:bodyPr>
          <a:lstStyle/>
          <a:p>
            <a:r>
              <a:rPr lang="en-US" altLang="zh-CN" dirty="0" smtClean="0">
                <a:solidFill>
                  <a:srgbClr val="006B9C"/>
                </a:solidFill>
              </a:rPr>
              <a:t>…</a:t>
            </a:r>
            <a:endParaRPr lang="zh-CN" altLang="en-US" dirty="0">
              <a:solidFill>
                <a:srgbClr val="006B9C"/>
              </a:solidFill>
            </a:endParaRPr>
          </a:p>
        </p:txBody>
      </p:sp>
    </p:spTree>
    <p:extLst>
      <p:ext uri="{BB962C8B-B14F-4D97-AF65-F5344CB8AC3E}">
        <p14:creationId xmlns:p14="http://schemas.microsoft.com/office/powerpoint/2010/main" val="1202033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系统架构</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64</a:t>
            </a:fld>
            <a:endParaRPr lang="en-US" altLang="zh-CN"/>
          </a:p>
        </p:txBody>
      </p:sp>
      <p:pic>
        <p:nvPicPr>
          <p:cNvPr id="521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1657350"/>
            <a:ext cx="44672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19400" y="1778913"/>
            <a:ext cx="1077539" cy="430887"/>
          </a:xfrm>
          <a:prstGeom prst="rect">
            <a:avLst/>
          </a:prstGeom>
          <a:noFill/>
        </p:spPr>
        <p:txBody>
          <a:bodyPr wrap="none" rtlCol="0">
            <a:spAutoFit/>
          </a:bodyPr>
          <a:lstStyle/>
          <a:p>
            <a:pPr algn="ctr"/>
            <a:r>
              <a:rPr lang="en-US" altLang="zh-CN" sz="1100" dirty="0" smtClean="0">
                <a:solidFill>
                  <a:schemeClr val="accent1"/>
                </a:solidFill>
              </a:rPr>
              <a:t>Metadata</a:t>
            </a:r>
            <a:r>
              <a:rPr lang="zh-CN" altLang="en-US" sz="1100" dirty="0" smtClean="0">
                <a:solidFill>
                  <a:schemeClr val="accent1"/>
                </a:solidFill>
              </a:rPr>
              <a:t>操作</a:t>
            </a:r>
            <a:endParaRPr lang="en-US" altLang="zh-CN" sz="1100" dirty="0" smtClean="0">
              <a:solidFill>
                <a:schemeClr val="accent1"/>
              </a:solidFill>
            </a:endParaRPr>
          </a:p>
          <a:p>
            <a:pPr algn="ctr"/>
            <a:r>
              <a:rPr lang="zh-CN" altLang="en-US" sz="1100" dirty="0" smtClean="0">
                <a:solidFill>
                  <a:schemeClr val="accent1"/>
                </a:solidFill>
              </a:rPr>
              <a:t>负载均衡</a:t>
            </a:r>
            <a:endParaRPr lang="zh-CN" altLang="en-US" sz="1100" dirty="0">
              <a:solidFill>
                <a:schemeClr val="accent1"/>
              </a:solidFill>
            </a:endParaRPr>
          </a:p>
        </p:txBody>
      </p:sp>
      <p:sp>
        <p:nvSpPr>
          <p:cNvPr id="7" name="TextBox 6"/>
          <p:cNvSpPr txBox="1"/>
          <p:nvPr/>
        </p:nvSpPr>
        <p:spPr>
          <a:xfrm>
            <a:off x="6096000" y="5741313"/>
            <a:ext cx="748923" cy="430887"/>
          </a:xfrm>
          <a:prstGeom prst="rect">
            <a:avLst/>
          </a:prstGeom>
          <a:noFill/>
        </p:spPr>
        <p:txBody>
          <a:bodyPr wrap="none" rtlCol="0">
            <a:spAutoFit/>
          </a:bodyPr>
          <a:lstStyle/>
          <a:p>
            <a:pPr algn="ctr"/>
            <a:r>
              <a:rPr lang="zh-CN" altLang="en-US" sz="1100" dirty="0" smtClean="0">
                <a:solidFill>
                  <a:schemeClr val="accent1"/>
                </a:solidFill>
              </a:rPr>
              <a:t>存储数据</a:t>
            </a:r>
            <a:endParaRPr lang="en-US" altLang="zh-CN" sz="1100" dirty="0" smtClean="0">
              <a:solidFill>
                <a:schemeClr val="accent1"/>
              </a:solidFill>
            </a:endParaRPr>
          </a:p>
          <a:p>
            <a:pPr algn="ctr"/>
            <a:r>
              <a:rPr lang="en-US" altLang="zh-CN" sz="1100" dirty="0" smtClean="0">
                <a:solidFill>
                  <a:schemeClr val="accent1"/>
                </a:solidFill>
              </a:rPr>
              <a:t>Log</a:t>
            </a:r>
            <a:endParaRPr lang="zh-CN" altLang="en-US" sz="1100" dirty="0">
              <a:solidFill>
                <a:schemeClr val="accent1"/>
              </a:solidFill>
            </a:endParaRPr>
          </a:p>
        </p:txBody>
      </p:sp>
      <p:sp>
        <p:nvSpPr>
          <p:cNvPr id="8" name="TextBox 7"/>
          <p:cNvSpPr txBox="1"/>
          <p:nvPr/>
        </p:nvSpPr>
        <p:spPr>
          <a:xfrm>
            <a:off x="6937030" y="1550313"/>
            <a:ext cx="1226618" cy="430887"/>
          </a:xfrm>
          <a:prstGeom prst="rect">
            <a:avLst/>
          </a:prstGeom>
          <a:noFill/>
        </p:spPr>
        <p:txBody>
          <a:bodyPr wrap="none" rtlCol="0">
            <a:spAutoFit/>
          </a:bodyPr>
          <a:lstStyle/>
          <a:p>
            <a:pPr algn="ctr"/>
            <a:r>
              <a:rPr lang="en-US" altLang="zh-CN" sz="1100" dirty="0" smtClean="0">
                <a:solidFill>
                  <a:schemeClr val="accent1"/>
                </a:solidFill>
              </a:rPr>
              <a:t>Holds Metadata</a:t>
            </a:r>
          </a:p>
          <a:p>
            <a:pPr algn="ctr"/>
            <a:r>
              <a:rPr lang="en-US" altLang="zh-CN" sz="1100" dirty="0" smtClean="0">
                <a:solidFill>
                  <a:schemeClr val="accent1"/>
                </a:solidFill>
              </a:rPr>
              <a:t>Mater-election</a:t>
            </a:r>
            <a:endParaRPr lang="zh-CN" altLang="en-US" sz="1100" dirty="0">
              <a:solidFill>
                <a:schemeClr val="accent1"/>
              </a:solidFill>
            </a:endParaRPr>
          </a:p>
        </p:txBody>
      </p:sp>
      <p:sp>
        <p:nvSpPr>
          <p:cNvPr id="6" name="矩形 5"/>
          <p:cNvSpPr/>
          <p:nvPr/>
        </p:nvSpPr>
        <p:spPr bwMode="auto">
          <a:xfrm>
            <a:off x="838200" y="3124200"/>
            <a:ext cx="1219200" cy="609600"/>
          </a:xfrm>
          <a:prstGeom prst="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Arial" charset="0"/>
                <a:cs typeface="Arial" charset="0"/>
              </a:rPr>
              <a:t>HBase</a:t>
            </a:r>
            <a:endParaRPr kumimoji="0" lang="en-US" altLang="zh-CN" sz="1600" b="1" i="0" u="none" strike="noStrike" cap="none" normalizeH="0" baseline="0" dirty="0" smtClean="0">
              <a:ln>
                <a:noFill/>
              </a:ln>
              <a:solidFill>
                <a:schemeClr val="bg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Arial" charset="0"/>
                <a:cs typeface="Arial" charset="0"/>
              </a:rPr>
              <a:t>客户端程序</a:t>
            </a:r>
          </a:p>
        </p:txBody>
      </p:sp>
      <p:cxnSp>
        <p:nvCxnSpPr>
          <p:cNvPr id="521221" name="直接箭头连接符 521220"/>
          <p:cNvCxnSpPr>
            <a:stCxn id="6" idx="3"/>
          </p:cNvCxnSpPr>
          <p:nvPr/>
        </p:nvCxnSpPr>
        <p:spPr bwMode="auto">
          <a:xfrm flipV="1">
            <a:off x="2057400" y="2590800"/>
            <a:ext cx="3886200" cy="838200"/>
          </a:xfrm>
          <a:prstGeom prst="straightConnector1">
            <a:avLst/>
          </a:prstGeom>
          <a:ln w="19050">
            <a:solidFill>
              <a:schemeClr val="accent1">
                <a:lumMod val="60000"/>
                <a:lumOff val="40000"/>
              </a:schemeClr>
            </a:solidFill>
            <a:headEnd type="none" w="med" len="med"/>
            <a:tailEnd type="triangle" w="lg" len="med"/>
          </a:ln>
          <a:extLst/>
        </p:spPr>
        <p:style>
          <a:lnRef idx="1">
            <a:schemeClr val="accent1"/>
          </a:lnRef>
          <a:fillRef idx="0">
            <a:schemeClr val="accent1"/>
          </a:fillRef>
          <a:effectRef idx="0">
            <a:schemeClr val="accent1"/>
          </a:effectRef>
          <a:fontRef idx="minor">
            <a:schemeClr val="tx1"/>
          </a:fontRef>
        </p:style>
      </p:cxnSp>
      <p:sp>
        <p:nvSpPr>
          <p:cNvPr id="521223" name="TextBox 521222"/>
          <p:cNvSpPr txBox="1"/>
          <p:nvPr/>
        </p:nvSpPr>
        <p:spPr>
          <a:xfrm rot="20817808">
            <a:off x="2438400" y="2895600"/>
            <a:ext cx="708848" cy="338554"/>
          </a:xfrm>
          <a:prstGeom prst="rect">
            <a:avLst/>
          </a:prstGeom>
          <a:noFill/>
        </p:spPr>
        <p:txBody>
          <a:bodyPr wrap="none" rtlCol="0">
            <a:spAutoFit/>
          </a:bodyPr>
          <a:lstStyle/>
          <a:p>
            <a:r>
              <a:rPr lang="en-US" altLang="zh-CN" dirty="0" smtClean="0">
                <a:solidFill>
                  <a:schemeClr val="accent1"/>
                </a:solidFill>
              </a:rPr>
              <a:t>Open</a:t>
            </a:r>
            <a:endParaRPr lang="zh-CN" altLang="en-US" dirty="0">
              <a:solidFill>
                <a:schemeClr val="accent1"/>
              </a:solidFill>
            </a:endParaRPr>
          </a:p>
        </p:txBody>
      </p:sp>
      <p:cxnSp>
        <p:nvCxnSpPr>
          <p:cNvPr id="40" name="直接箭头连接符 39"/>
          <p:cNvCxnSpPr/>
          <p:nvPr/>
        </p:nvCxnSpPr>
        <p:spPr bwMode="auto">
          <a:xfrm>
            <a:off x="2057400" y="3581400"/>
            <a:ext cx="3124200" cy="152400"/>
          </a:xfrm>
          <a:prstGeom prst="straightConnector1">
            <a:avLst/>
          </a:prstGeom>
          <a:ln w="19050">
            <a:solidFill>
              <a:schemeClr val="accent1">
                <a:lumMod val="60000"/>
                <a:lumOff val="40000"/>
              </a:schemeClr>
            </a:solidFill>
            <a:headEnd type="none" w="med" len="med"/>
            <a:tailEnd type="triangle" w="lg" len="med"/>
          </a:ln>
          <a:extLst/>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a:off x="2057400" y="3733800"/>
            <a:ext cx="1839539" cy="381000"/>
          </a:xfrm>
          <a:prstGeom prst="straightConnector1">
            <a:avLst/>
          </a:prstGeom>
          <a:ln w="19050">
            <a:solidFill>
              <a:schemeClr val="accent1">
                <a:lumMod val="60000"/>
                <a:lumOff val="40000"/>
              </a:schemeClr>
            </a:solidFill>
            <a:headEnd type="none" w="med" len="med"/>
            <a:tailEnd type="triangle" w="lg" len="med"/>
          </a:ln>
          <a:extLst/>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350562">
            <a:off x="2318547" y="3580786"/>
            <a:ext cx="1253356" cy="338554"/>
          </a:xfrm>
          <a:prstGeom prst="rect">
            <a:avLst/>
          </a:prstGeom>
          <a:noFill/>
        </p:spPr>
        <p:txBody>
          <a:bodyPr wrap="none" rtlCol="0">
            <a:spAutoFit/>
          </a:bodyPr>
          <a:lstStyle/>
          <a:p>
            <a:r>
              <a:rPr lang="en-US" altLang="zh-CN" dirty="0" smtClean="0">
                <a:solidFill>
                  <a:schemeClr val="accent1"/>
                </a:solidFill>
              </a:rPr>
              <a:t>Read/Write</a:t>
            </a:r>
            <a:endParaRPr lang="zh-CN" altLang="en-US" dirty="0">
              <a:solidFill>
                <a:schemeClr val="accent1"/>
              </a:solidFill>
            </a:endParaRPr>
          </a:p>
        </p:txBody>
      </p:sp>
      <p:cxnSp>
        <p:nvCxnSpPr>
          <p:cNvPr id="47" name="直接箭头连接符 46"/>
          <p:cNvCxnSpPr>
            <a:stCxn id="6" idx="0"/>
          </p:cNvCxnSpPr>
          <p:nvPr/>
        </p:nvCxnSpPr>
        <p:spPr bwMode="auto">
          <a:xfrm flipV="1">
            <a:off x="1447800" y="2209800"/>
            <a:ext cx="2362200" cy="914400"/>
          </a:xfrm>
          <a:prstGeom prst="straightConnector1">
            <a:avLst/>
          </a:prstGeom>
          <a:ln w="19050">
            <a:solidFill>
              <a:schemeClr val="accent1">
                <a:lumMod val="60000"/>
                <a:lumOff val="40000"/>
              </a:schemeClr>
            </a:solidFill>
            <a:headEnd type="none" w="med" len="med"/>
            <a:tailEnd type="triangle" w="lg" len="med"/>
          </a:ln>
          <a:ex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20274003">
            <a:off x="2060115" y="2361586"/>
            <a:ext cx="1066318" cy="338554"/>
          </a:xfrm>
          <a:prstGeom prst="rect">
            <a:avLst/>
          </a:prstGeom>
          <a:noFill/>
        </p:spPr>
        <p:txBody>
          <a:bodyPr wrap="none" rtlCol="0">
            <a:spAutoFit/>
          </a:bodyPr>
          <a:lstStyle/>
          <a:p>
            <a:r>
              <a:rPr lang="en-US" altLang="zh-CN" dirty="0" smtClean="0">
                <a:solidFill>
                  <a:schemeClr val="accent1"/>
                </a:solidFill>
              </a:rPr>
              <a:t>Meta</a:t>
            </a:r>
            <a:r>
              <a:rPr lang="zh-CN" altLang="en-US" dirty="0" smtClean="0">
                <a:solidFill>
                  <a:schemeClr val="accent1"/>
                </a:solidFill>
              </a:rPr>
              <a:t>操作</a:t>
            </a:r>
            <a:endParaRPr lang="zh-CN" altLang="en-US" dirty="0">
              <a:solidFill>
                <a:schemeClr val="accent1"/>
              </a:solidFill>
            </a:endParaRPr>
          </a:p>
        </p:txBody>
      </p:sp>
    </p:spTree>
    <p:extLst>
      <p:ext uri="{BB962C8B-B14F-4D97-AF65-F5344CB8AC3E}">
        <p14:creationId xmlns:p14="http://schemas.microsoft.com/office/powerpoint/2010/main" val="6501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12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12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6" grpId="0" animBg="1"/>
      <p:bldP spid="521223" grpId="0"/>
      <p:bldP spid="46" grpId="0"/>
      <p:bldP spid="5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smtClean="0"/>
              <a:t>没有真正的索引</a:t>
            </a:r>
            <a:endParaRPr lang="en-US" altLang="zh-CN" dirty="0" smtClean="0"/>
          </a:p>
          <a:p>
            <a:pPr lvl="1"/>
            <a:r>
              <a:rPr lang="zh-CN" altLang="en-US" dirty="0" smtClean="0"/>
              <a:t>行和列顺序存储，没有索引膨胀的问题，插入性能和表的大小无关</a:t>
            </a:r>
            <a:endParaRPr lang="en-US" altLang="zh-CN" dirty="0" smtClean="0"/>
          </a:p>
          <a:p>
            <a:r>
              <a:rPr lang="zh-CN" altLang="en-US" dirty="0" smtClean="0"/>
              <a:t>自动分区</a:t>
            </a:r>
            <a:endParaRPr lang="en-US" altLang="zh-CN" dirty="0" smtClean="0"/>
          </a:p>
          <a:p>
            <a:pPr lvl="1"/>
            <a:r>
              <a:rPr lang="zh-CN" altLang="en-US" dirty="0" smtClean="0"/>
              <a:t>表增长的时候，会自动分裂成区域，并分布到可用的节点上</a:t>
            </a:r>
            <a:endParaRPr lang="en-US" altLang="zh-CN" dirty="0" smtClean="0"/>
          </a:p>
          <a:p>
            <a:r>
              <a:rPr lang="zh-CN" altLang="en-US" dirty="0" smtClean="0"/>
              <a:t>线性扩展和对于新节点的自动处理</a:t>
            </a:r>
            <a:endParaRPr lang="en-US" altLang="zh-CN" dirty="0" smtClean="0"/>
          </a:p>
          <a:p>
            <a:pPr lvl="1"/>
            <a:r>
              <a:rPr lang="zh-CN" altLang="en-US" dirty="0" smtClean="0"/>
              <a:t>区域自动重新进行平衡，负载会均匀分布</a:t>
            </a:r>
            <a:endParaRPr lang="en-US" altLang="zh-CN" dirty="0" smtClean="0"/>
          </a:p>
          <a:p>
            <a:r>
              <a:rPr lang="zh-CN" altLang="en-US" dirty="0" smtClean="0"/>
              <a:t>普通商用硬件支持</a:t>
            </a:r>
            <a:endParaRPr lang="en-US" altLang="zh-CN" dirty="0" smtClean="0"/>
          </a:p>
          <a:p>
            <a:r>
              <a:rPr lang="zh-CN" altLang="en-US" dirty="0" smtClean="0"/>
              <a:t>容错</a:t>
            </a:r>
            <a:endParaRPr lang="en-US" altLang="zh-CN" dirty="0" smtClean="0"/>
          </a:p>
          <a:p>
            <a:r>
              <a:rPr lang="zh-CN" altLang="en-US" dirty="0" smtClean="0"/>
              <a:t>批处理</a:t>
            </a:r>
            <a:endParaRPr lang="en-US" altLang="zh-CN" dirty="0" smtClean="0"/>
          </a:p>
          <a:p>
            <a:r>
              <a:rPr lang="zh-CN" altLang="en-US" dirty="0" smtClean="0"/>
              <a:t>提供随机读写来解决</a:t>
            </a:r>
            <a:r>
              <a:rPr lang="en-US" altLang="zh-CN" dirty="0" err="1" smtClean="0"/>
              <a:t>Hadoop</a:t>
            </a:r>
            <a:r>
              <a:rPr lang="zh-CN" altLang="en-US" dirty="0" smtClean="0"/>
              <a:t>不能解决的问题</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65</a:t>
            </a:fld>
            <a:endParaRPr lang="en-US" altLang="zh-CN"/>
          </a:p>
        </p:txBody>
      </p:sp>
    </p:spTree>
    <p:extLst>
      <p:ext uri="{BB962C8B-B14F-4D97-AF65-F5344CB8AC3E}">
        <p14:creationId xmlns:p14="http://schemas.microsoft.com/office/powerpoint/2010/main" val="3179308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和</a:t>
            </a:r>
            <a:r>
              <a:rPr lang="en-US" altLang="zh-CN" dirty="0" smtClean="0"/>
              <a:t>RDBMS</a:t>
            </a:r>
            <a:r>
              <a:rPr lang="zh-CN" altLang="en-US" dirty="0" smtClean="0"/>
              <a:t>比较</a:t>
            </a:r>
            <a:endParaRPr lang="zh-CN" altLang="en-US" dirty="0"/>
          </a:p>
        </p:txBody>
      </p:sp>
      <p:sp>
        <p:nvSpPr>
          <p:cNvPr id="3" name="内容占位符 2"/>
          <p:cNvSpPr>
            <a:spLocks noGrp="1"/>
          </p:cNvSpPr>
          <p:nvPr>
            <p:ph idx="1"/>
          </p:nvPr>
        </p:nvSpPr>
        <p:spPr/>
        <p:txBody>
          <a:bodyPr/>
          <a:lstStyle/>
          <a:p>
            <a:r>
              <a:rPr lang="en-US" altLang="zh-CN" dirty="0" smtClean="0"/>
              <a:t>RDBMS</a:t>
            </a:r>
          </a:p>
          <a:p>
            <a:pPr lvl="1"/>
            <a:r>
              <a:rPr lang="zh-CN" altLang="en-US" dirty="0" smtClean="0"/>
              <a:t>模式固定、面向行</a:t>
            </a:r>
            <a:endParaRPr lang="en-US" altLang="zh-CN" dirty="0" smtClean="0"/>
          </a:p>
          <a:p>
            <a:pPr lvl="1"/>
            <a:r>
              <a:rPr lang="en-US" altLang="zh-CN" dirty="0" smtClean="0"/>
              <a:t>ACID</a:t>
            </a:r>
          </a:p>
          <a:p>
            <a:pPr lvl="1"/>
            <a:r>
              <a:rPr lang="zh-CN" altLang="en-US" dirty="0" smtClean="0"/>
              <a:t>复杂的 </a:t>
            </a:r>
            <a:r>
              <a:rPr lang="en-US" altLang="zh-CN" dirty="0" smtClean="0"/>
              <a:t>SQL</a:t>
            </a:r>
            <a:r>
              <a:rPr lang="zh-CN" altLang="en-US" dirty="0" smtClean="0"/>
              <a:t>查询引擎</a:t>
            </a:r>
            <a:endParaRPr lang="en-US" altLang="zh-CN" dirty="0" smtClean="0"/>
          </a:p>
          <a:p>
            <a:pPr lvl="1"/>
            <a:r>
              <a:rPr lang="zh-CN" altLang="en-US" dirty="0" smtClean="0"/>
              <a:t>事务一致性、参照完整性、数据抽象与物理存储层相对独立</a:t>
            </a:r>
            <a:endParaRPr lang="en-US" altLang="zh-CN" dirty="0" smtClean="0"/>
          </a:p>
          <a:p>
            <a:pPr lvl="1"/>
            <a:r>
              <a:rPr lang="zh-CN" altLang="en-US" dirty="0" smtClean="0"/>
              <a:t>索引</a:t>
            </a:r>
            <a:endParaRPr lang="en-US" altLang="zh-CN" dirty="0" smtClean="0"/>
          </a:p>
          <a:p>
            <a:pPr lvl="1"/>
            <a:r>
              <a:rPr lang="zh-CN" altLang="en-US" dirty="0" smtClean="0"/>
              <a:t>执行复杂的内连接和外连接</a:t>
            </a:r>
            <a:endParaRPr lang="en-US" altLang="zh-CN" dirty="0" smtClean="0"/>
          </a:p>
          <a:p>
            <a:r>
              <a:rPr lang="en-US" altLang="zh-CN" dirty="0" err="1" smtClean="0"/>
              <a:t>HBase</a:t>
            </a:r>
            <a:endParaRPr lang="en-US" altLang="zh-CN" dirty="0" smtClean="0"/>
          </a:p>
          <a:p>
            <a:pPr lvl="1"/>
            <a:r>
              <a:rPr lang="zh-CN" altLang="en-US" dirty="0" smtClean="0"/>
              <a:t>聚焦于可伸缩性问题</a:t>
            </a:r>
            <a:endParaRPr lang="en-US" altLang="zh-CN" dirty="0" smtClean="0"/>
          </a:p>
          <a:p>
            <a:pPr lvl="1"/>
            <a:r>
              <a:rPr lang="zh-CN" altLang="en-US" dirty="0" smtClean="0"/>
              <a:t>提供高效的数据结构的系列化、存储和检索</a:t>
            </a:r>
            <a:endParaRPr lang="en-US" altLang="zh-CN" dirty="0" smtClean="0"/>
          </a:p>
          <a:p>
            <a:pPr lvl="1"/>
            <a:r>
              <a:rPr lang="zh-CN" altLang="en-US" dirty="0" smtClean="0"/>
              <a:t>开发者选择以正确的方式使用这种存储和检索方式</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66</a:t>
            </a:fld>
            <a:endParaRPr lang="en-US" altLang="zh-CN"/>
          </a:p>
        </p:txBody>
      </p:sp>
    </p:spTree>
    <p:extLst>
      <p:ext uri="{BB962C8B-B14F-4D97-AF65-F5344CB8AC3E}">
        <p14:creationId xmlns:p14="http://schemas.microsoft.com/office/powerpoint/2010/main" val="3216155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灯片编号占位符 3"/>
          <p:cNvSpPr>
            <a:spLocks noGrp="1"/>
          </p:cNvSpPr>
          <p:nvPr>
            <p:ph type="sldNum" sz="quarter" idx="10"/>
          </p:nvPr>
        </p:nvSpPr>
        <p:spPr>
          <a:noFill/>
          <a:ln>
            <a:miter lim="800000"/>
            <a:headEnd/>
            <a:tailEnd/>
          </a:ln>
        </p:spPr>
        <p:txBody>
          <a:bodyPr/>
          <a:lstStyle/>
          <a:p>
            <a:fld id="{64675352-7DBA-43E6-91EA-DC0AB78C7EC2}" type="slidenum">
              <a:rPr lang="zh-CN" altLang="en-US" smtClean="0">
                <a:solidFill>
                  <a:srgbClr val="B2B2B2"/>
                </a:solidFill>
              </a:rPr>
              <a:pPr/>
              <a:t>67</a:t>
            </a:fld>
            <a:endParaRPr lang="en-US" altLang="zh-CN" smtClean="0">
              <a:solidFill>
                <a:srgbClr val="B2B2B2"/>
              </a:solidFill>
            </a:endParaRPr>
          </a:p>
        </p:txBody>
      </p:sp>
      <p:sp>
        <p:nvSpPr>
          <p:cNvPr id="541698" name="Rectangle 2"/>
          <p:cNvSpPr>
            <a:spLocks noGrp="1" noChangeArrowheads="1"/>
          </p:cNvSpPr>
          <p:nvPr>
            <p:ph type="body" idx="1"/>
          </p:nvPr>
        </p:nvSpPr>
        <p:spPr>
          <a:xfrm>
            <a:off x="533400" y="1219200"/>
            <a:ext cx="7848600" cy="4953000"/>
          </a:xfrm>
        </p:spPr>
        <p:txBody>
          <a:bodyPr/>
          <a:lstStyle/>
          <a:p>
            <a:pPr eaLnBrk="1" hangingPunct="1"/>
            <a:r>
              <a:rPr lang="en-US" altLang="zh-CN" dirty="0" err="1" smtClean="0">
                <a:solidFill>
                  <a:srgbClr val="DDDDDD"/>
                </a:solidFill>
                <a:ea typeface="宋体" charset="-122"/>
              </a:rPr>
              <a:t>Hadoop</a:t>
            </a:r>
            <a:r>
              <a:rPr lang="zh-CN" altLang="en-US" dirty="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HDFS </a:t>
            </a:r>
            <a:endParaRPr lang="en-US" altLang="zh-CN" dirty="0" smtClean="0">
              <a:solidFill>
                <a:srgbClr val="DDDDDD"/>
              </a:solidFill>
              <a:ea typeface="宋体" charset="-122"/>
            </a:endParaRPr>
          </a:p>
          <a:p>
            <a:pPr eaLnBrk="1" hangingPunct="1"/>
            <a:r>
              <a:rPr lang="en-US" altLang="zh-CN" dirty="0" err="1" smtClean="0">
                <a:solidFill>
                  <a:srgbClr val="DDDDDD"/>
                </a:solidFill>
                <a:ea typeface="宋体" charset="-122"/>
              </a:rPr>
              <a:t>MapReduce</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Pig</a:t>
            </a:r>
          </a:p>
          <a:p>
            <a:pPr eaLnBrk="1" hangingPunct="1"/>
            <a:r>
              <a:rPr lang="en-US" altLang="zh-CN" dirty="0">
                <a:solidFill>
                  <a:srgbClr val="DDDDDD"/>
                </a:solidFill>
                <a:ea typeface="宋体" charset="-122"/>
              </a:rPr>
              <a:t>Hive</a:t>
            </a:r>
          </a:p>
          <a:p>
            <a:pPr eaLnBrk="1" hangingPunct="1"/>
            <a:r>
              <a:rPr lang="en-US" altLang="zh-CN" dirty="0" err="1">
                <a:solidFill>
                  <a:srgbClr val="DDDDDD"/>
                </a:solidFill>
                <a:ea typeface="宋体" charset="-122"/>
              </a:rPr>
              <a:t>HBase</a:t>
            </a:r>
            <a:endParaRPr lang="en-US" altLang="zh-CN" dirty="0">
              <a:solidFill>
                <a:srgbClr val="DDDDDD"/>
              </a:solidFill>
              <a:ea typeface="宋体" charset="-122"/>
            </a:endParaRPr>
          </a:p>
          <a:p>
            <a:pPr eaLnBrk="1" hangingPunct="1"/>
            <a:r>
              <a:rPr lang="en-US" altLang="zh-CN" dirty="0" err="1" smtClean="0">
                <a:solidFill>
                  <a:schemeClr val="hlink"/>
                </a:solidFill>
                <a:ea typeface="宋体" charset="-122"/>
              </a:rPr>
              <a:t>ZooKeeper</a:t>
            </a:r>
            <a:endParaRPr lang="en-US" altLang="zh-CN" dirty="0">
              <a:solidFill>
                <a:schemeClr val="hlink"/>
              </a:solidFill>
              <a:ea typeface="宋体" charset="-122"/>
            </a:endParaRPr>
          </a:p>
          <a:p>
            <a:pPr eaLnBrk="1" hangingPunct="1"/>
            <a:r>
              <a:rPr lang="en-US" altLang="zh-CN" dirty="0" err="1" smtClean="0">
                <a:solidFill>
                  <a:schemeClr val="accent2"/>
                </a:solidFill>
                <a:ea typeface="宋体" charset="-122"/>
              </a:rPr>
              <a:t>Sqoop</a:t>
            </a:r>
            <a:endParaRPr lang="en-US" altLang="zh-CN" dirty="0" smtClean="0">
              <a:solidFill>
                <a:schemeClr val="accent2"/>
              </a:solidFill>
              <a:ea typeface="宋体" charset="-122"/>
            </a:endParaRPr>
          </a:p>
        </p:txBody>
      </p:sp>
      <p:sp>
        <p:nvSpPr>
          <p:cNvPr id="54169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13004150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ZooKeeper</a:t>
            </a:r>
            <a:r>
              <a:rPr lang="zh-CN" altLang="en-US" dirty="0" smtClean="0"/>
              <a:t>动机</a:t>
            </a:r>
            <a:endParaRPr lang="zh-CN" altLang="en-US" dirty="0"/>
          </a:p>
        </p:txBody>
      </p:sp>
      <p:sp>
        <p:nvSpPr>
          <p:cNvPr id="3" name="内容占位符 2"/>
          <p:cNvSpPr>
            <a:spLocks noGrp="1"/>
          </p:cNvSpPr>
          <p:nvPr>
            <p:ph idx="1"/>
          </p:nvPr>
        </p:nvSpPr>
        <p:spPr/>
        <p:txBody>
          <a:bodyPr/>
          <a:lstStyle/>
          <a:p>
            <a:r>
              <a:rPr lang="en-US" altLang="zh-CN" dirty="0" err="1" smtClean="0"/>
              <a:t>ZooKeeper</a:t>
            </a:r>
            <a:r>
              <a:rPr lang="zh-CN" altLang="en-US" dirty="0" smtClean="0"/>
              <a:t>是</a:t>
            </a:r>
            <a:r>
              <a:rPr lang="en-US" altLang="zh-CN" dirty="0" err="1" smtClean="0"/>
              <a:t>Hadoop</a:t>
            </a:r>
            <a:r>
              <a:rPr lang="zh-CN" altLang="en-US" dirty="0" smtClean="0"/>
              <a:t>的分布式协调服务</a:t>
            </a:r>
            <a:endParaRPr lang="en-US" altLang="zh-CN" dirty="0" smtClean="0"/>
          </a:p>
          <a:p>
            <a:r>
              <a:rPr lang="en-US" altLang="zh-CN" dirty="0"/>
              <a:t>Zookeeper</a:t>
            </a:r>
            <a:r>
              <a:rPr lang="zh-CN" altLang="en-US" dirty="0"/>
              <a:t>提供分布式一致性</a:t>
            </a:r>
            <a:endParaRPr lang="en-US" altLang="zh-CN" dirty="0" smtClean="0"/>
          </a:p>
          <a:p>
            <a:r>
              <a:rPr lang="zh-CN" altLang="en-US" dirty="0" smtClean="0"/>
              <a:t>部分失败是分布式系统固有的特征</a:t>
            </a:r>
            <a:endParaRPr lang="en-US" altLang="zh-CN" dirty="0" smtClean="0"/>
          </a:p>
          <a:p>
            <a:r>
              <a:rPr lang="en-US" altLang="zh-CN" dirty="0" err="1" smtClean="0"/>
              <a:t>ZooKeeper</a:t>
            </a:r>
            <a:r>
              <a:rPr lang="zh-CN" altLang="en-US" dirty="0" smtClean="0"/>
              <a:t>提供一组工具使你在构建分布式应用时能够对部分失败进行正确处理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68</a:t>
            </a:fld>
            <a:endParaRPr lang="en-US" altLang="zh-CN"/>
          </a:p>
        </p:txBody>
      </p:sp>
    </p:spTree>
    <p:extLst>
      <p:ext uri="{BB962C8B-B14F-4D97-AF65-F5344CB8AC3E}">
        <p14:creationId xmlns:p14="http://schemas.microsoft.com/office/powerpoint/2010/main" val="34273774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灯片编号占位符 3"/>
          <p:cNvSpPr>
            <a:spLocks noGrp="1"/>
          </p:cNvSpPr>
          <p:nvPr>
            <p:ph type="sldNum" sz="quarter" idx="10"/>
          </p:nvPr>
        </p:nvSpPr>
        <p:spPr>
          <a:noFill/>
          <a:ln>
            <a:miter lim="800000"/>
            <a:headEnd/>
            <a:tailEnd/>
          </a:ln>
        </p:spPr>
        <p:txBody>
          <a:bodyPr/>
          <a:lstStyle/>
          <a:p>
            <a:fld id="{64675352-7DBA-43E6-91EA-DC0AB78C7EC2}" type="slidenum">
              <a:rPr lang="zh-CN" altLang="en-US" smtClean="0">
                <a:solidFill>
                  <a:srgbClr val="B2B2B2"/>
                </a:solidFill>
              </a:rPr>
              <a:pPr/>
              <a:t>69</a:t>
            </a:fld>
            <a:endParaRPr lang="en-US" altLang="zh-CN" smtClean="0">
              <a:solidFill>
                <a:srgbClr val="B2B2B2"/>
              </a:solidFill>
            </a:endParaRPr>
          </a:p>
        </p:txBody>
      </p:sp>
      <p:sp>
        <p:nvSpPr>
          <p:cNvPr id="541698" name="Rectangle 2"/>
          <p:cNvSpPr>
            <a:spLocks noGrp="1" noChangeArrowheads="1"/>
          </p:cNvSpPr>
          <p:nvPr>
            <p:ph type="body" idx="1"/>
          </p:nvPr>
        </p:nvSpPr>
        <p:spPr>
          <a:xfrm>
            <a:off x="533400" y="1219200"/>
            <a:ext cx="7848600" cy="4953000"/>
          </a:xfrm>
        </p:spPr>
        <p:txBody>
          <a:bodyPr/>
          <a:lstStyle/>
          <a:p>
            <a:pPr eaLnBrk="1" hangingPunct="1"/>
            <a:r>
              <a:rPr lang="en-US" altLang="zh-CN" dirty="0" err="1" smtClean="0">
                <a:solidFill>
                  <a:srgbClr val="DDDDDD"/>
                </a:solidFill>
                <a:ea typeface="宋体" charset="-122"/>
              </a:rPr>
              <a:t>Hadoop</a:t>
            </a:r>
            <a:r>
              <a:rPr lang="zh-CN" altLang="en-US" dirty="0">
                <a:solidFill>
                  <a:srgbClr val="DDDDDD"/>
                </a:solidFill>
                <a:ea typeface="宋体" charset="-122"/>
              </a:rPr>
              <a:t>简介</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HDFS </a:t>
            </a:r>
            <a:endParaRPr lang="en-US" altLang="zh-CN" dirty="0" smtClean="0">
              <a:solidFill>
                <a:srgbClr val="DDDDDD"/>
              </a:solidFill>
              <a:ea typeface="宋体" charset="-122"/>
            </a:endParaRPr>
          </a:p>
          <a:p>
            <a:pPr eaLnBrk="1" hangingPunct="1"/>
            <a:r>
              <a:rPr lang="en-US" altLang="zh-CN" dirty="0" err="1" smtClean="0">
                <a:solidFill>
                  <a:srgbClr val="DDDDDD"/>
                </a:solidFill>
                <a:ea typeface="宋体" charset="-122"/>
              </a:rPr>
              <a:t>MapReduce</a:t>
            </a:r>
            <a:endParaRPr lang="en-US" altLang="zh-CN" dirty="0" smtClean="0">
              <a:solidFill>
                <a:srgbClr val="DDDDDD"/>
              </a:solidFill>
              <a:ea typeface="宋体" charset="-122"/>
            </a:endParaRPr>
          </a:p>
          <a:p>
            <a:pPr eaLnBrk="1" hangingPunct="1"/>
            <a:r>
              <a:rPr lang="en-US" altLang="zh-CN" dirty="0">
                <a:solidFill>
                  <a:srgbClr val="DDDDDD"/>
                </a:solidFill>
                <a:ea typeface="宋体" charset="-122"/>
              </a:rPr>
              <a:t>Pig</a:t>
            </a:r>
          </a:p>
          <a:p>
            <a:pPr eaLnBrk="1" hangingPunct="1"/>
            <a:r>
              <a:rPr lang="en-US" altLang="zh-CN" dirty="0">
                <a:solidFill>
                  <a:srgbClr val="DDDDDD"/>
                </a:solidFill>
                <a:ea typeface="宋体" charset="-122"/>
              </a:rPr>
              <a:t>Hive</a:t>
            </a:r>
          </a:p>
          <a:p>
            <a:pPr eaLnBrk="1" hangingPunct="1"/>
            <a:r>
              <a:rPr lang="en-US" altLang="zh-CN" dirty="0" err="1">
                <a:solidFill>
                  <a:srgbClr val="DDDDDD"/>
                </a:solidFill>
                <a:ea typeface="宋体" charset="-122"/>
              </a:rPr>
              <a:t>HBase</a:t>
            </a:r>
            <a:endParaRPr lang="en-US" altLang="zh-CN" dirty="0">
              <a:solidFill>
                <a:srgbClr val="DDDDDD"/>
              </a:solidFill>
              <a:ea typeface="宋体" charset="-122"/>
            </a:endParaRPr>
          </a:p>
          <a:p>
            <a:pPr eaLnBrk="1" hangingPunct="1"/>
            <a:r>
              <a:rPr lang="en-US" altLang="zh-CN" dirty="0" err="1">
                <a:solidFill>
                  <a:srgbClr val="DDDDDD"/>
                </a:solidFill>
                <a:ea typeface="宋体" charset="-122"/>
              </a:rPr>
              <a:t>ZooKeeper</a:t>
            </a:r>
            <a:endParaRPr lang="en-US" altLang="zh-CN" dirty="0">
              <a:solidFill>
                <a:srgbClr val="DDDDDD"/>
              </a:solidFill>
              <a:ea typeface="宋体" charset="-122"/>
            </a:endParaRPr>
          </a:p>
          <a:p>
            <a:pPr eaLnBrk="1" hangingPunct="1"/>
            <a:r>
              <a:rPr lang="en-US" altLang="zh-CN" dirty="0" err="1">
                <a:solidFill>
                  <a:schemeClr val="hlink"/>
                </a:solidFill>
                <a:ea typeface="宋体" charset="-122"/>
              </a:rPr>
              <a:t>Sqoop</a:t>
            </a:r>
            <a:endParaRPr lang="en-US" altLang="zh-CN" dirty="0">
              <a:solidFill>
                <a:schemeClr val="hlink"/>
              </a:solidFill>
              <a:ea typeface="宋体" charset="-122"/>
            </a:endParaRPr>
          </a:p>
        </p:txBody>
      </p:sp>
      <p:sp>
        <p:nvSpPr>
          <p:cNvPr id="541699"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1895326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smtClean="0">
                <a:effectLst>
                  <a:outerShdw blurRad="38100" dist="38100" dir="2700000" algn="tl">
                    <a:srgbClr val="C0C0C0"/>
                  </a:outerShdw>
                </a:effectLst>
              </a:rPr>
              <a:t>云计算</a:t>
            </a:r>
            <a:r>
              <a:rPr lang="en-US" altLang="zh-CN" smtClean="0">
                <a:effectLst>
                  <a:outerShdw blurRad="38100" dist="38100" dir="2700000" algn="tl">
                    <a:srgbClr val="C0C0C0"/>
                  </a:outerShdw>
                </a:effectLst>
              </a:rPr>
              <a:t>—</a:t>
            </a:r>
            <a:r>
              <a:rPr smtClean="0">
                <a:effectLst>
                  <a:outerShdw blurRad="38100" dist="38100" dir="2700000" algn="tl">
                    <a:srgbClr val="C0C0C0"/>
                  </a:outerShdw>
                </a:effectLst>
              </a:rPr>
              <a:t>特性</a:t>
            </a:r>
          </a:p>
        </p:txBody>
      </p:sp>
      <p:sp>
        <p:nvSpPr>
          <p:cNvPr id="47106" name="内容占位符 2"/>
          <p:cNvSpPr>
            <a:spLocks noGrp="1"/>
          </p:cNvSpPr>
          <p:nvPr>
            <p:ph idx="1"/>
          </p:nvPr>
        </p:nvSpPr>
        <p:spPr/>
        <p:txBody>
          <a:bodyPr/>
          <a:lstStyle/>
          <a:p>
            <a:pPr eaLnBrk="1" hangingPunct="1"/>
            <a:r>
              <a:rPr lang="zh-CN" altLang="en-US" sz="1800" smtClean="0">
                <a:ea typeface="宋体" charset="-122"/>
              </a:rPr>
              <a:t>敏捷：使用户得以快速的，低价格的获得计算资源</a:t>
            </a:r>
          </a:p>
          <a:p>
            <a:pPr eaLnBrk="1" hangingPunct="1"/>
            <a:r>
              <a:rPr lang="en-US" altLang="zh-CN" sz="1800" smtClean="0">
                <a:ea typeface="宋体" charset="-122"/>
              </a:rPr>
              <a:t>API</a:t>
            </a:r>
            <a:r>
              <a:rPr lang="zh-CN" altLang="en-US" sz="1800" smtClean="0">
                <a:ea typeface="宋体" charset="-122"/>
              </a:rPr>
              <a:t>：允许机器软件与云端软件的交互。云计算系统运用基于</a:t>
            </a:r>
            <a:r>
              <a:rPr lang="en-US" altLang="zh-CN" sz="1800" smtClean="0">
                <a:ea typeface="宋体" charset="-122"/>
              </a:rPr>
              <a:t>REST</a:t>
            </a:r>
            <a:r>
              <a:rPr lang="zh-CN" altLang="en-US" sz="1800" smtClean="0">
                <a:ea typeface="宋体" charset="-122"/>
              </a:rPr>
              <a:t>网络架构的</a:t>
            </a:r>
            <a:r>
              <a:rPr lang="en-US" altLang="zh-CN" sz="1800" smtClean="0">
                <a:ea typeface="宋体" charset="-122"/>
              </a:rPr>
              <a:t>API</a:t>
            </a:r>
            <a:endParaRPr lang="zh-CN" altLang="en-US" sz="1800" smtClean="0">
              <a:ea typeface="宋体" charset="-122"/>
            </a:endParaRPr>
          </a:p>
          <a:p>
            <a:pPr eaLnBrk="1" hangingPunct="1"/>
            <a:r>
              <a:rPr lang="zh-CN" altLang="en-US" sz="1800" smtClean="0">
                <a:ea typeface="宋体" charset="-122"/>
              </a:rPr>
              <a:t>降低费用</a:t>
            </a:r>
          </a:p>
          <a:p>
            <a:pPr eaLnBrk="1" hangingPunct="1"/>
            <a:r>
              <a:rPr lang="zh-CN" altLang="en-US" sz="1800" smtClean="0">
                <a:ea typeface="宋体" charset="-122"/>
              </a:rPr>
              <a:t>允许用户通过网页浏览器来获取资源而无需关注用户是通过何种设备或在何地，用户可以从任何地方进行连接 </a:t>
            </a:r>
          </a:p>
          <a:p>
            <a:pPr eaLnBrk="1" hangingPunct="1"/>
            <a:r>
              <a:rPr lang="zh-CN" altLang="en-US" sz="1800" smtClean="0">
                <a:ea typeface="宋体" charset="-122"/>
              </a:rPr>
              <a:t>租用的方式允许多个用户共享资源与消耗：资源的集中化使得费用更少；峰值负载能力增加；系统利用率增加（传统方式只有</a:t>
            </a:r>
            <a:r>
              <a:rPr lang="en-US" altLang="zh-CN" sz="1800" smtClean="0">
                <a:ea typeface="宋体" charset="-122"/>
              </a:rPr>
              <a:t>10-20%</a:t>
            </a:r>
            <a:r>
              <a:rPr lang="zh-CN" altLang="en-US" sz="1800" smtClean="0">
                <a:ea typeface="宋体" charset="-122"/>
              </a:rPr>
              <a:t>）</a:t>
            </a:r>
          </a:p>
          <a:p>
            <a:pPr eaLnBrk="1" hangingPunct="1"/>
            <a:r>
              <a:rPr lang="zh-CN" altLang="en-US" sz="1800" smtClean="0">
                <a:ea typeface="宋体" charset="-122"/>
              </a:rPr>
              <a:t>采用冗余方式，改进了可靠性</a:t>
            </a:r>
          </a:p>
          <a:p>
            <a:pPr eaLnBrk="1" hangingPunct="1"/>
            <a:r>
              <a:rPr lang="zh-CN" altLang="en-US" sz="1800" smtClean="0">
                <a:ea typeface="宋体" charset="-122"/>
              </a:rPr>
              <a:t>可扩展性：按需提供资源，</a:t>
            </a:r>
            <a:r>
              <a:rPr lang="zh-CN" altLang="zh-CN" sz="1800" smtClean="0">
                <a:ea typeface="宋体" charset="-122"/>
              </a:rPr>
              <a:t>实现动态的、可伸缩的扩展</a:t>
            </a:r>
            <a:endParaRPr lang="zh-CN" altLang="en-US" sz="1800" smtClean="0">
              <a:ea typeface="宋体" charset="-122"/>
            </a:endParaRPr>
          </a:p>
          <a:p>
            <a:pPr eaLnBrk="1" hangingPunct="1"/>
            <a:r>
              <a:rPr lang="zh-CN" altLang="en-US" sz="1800" smtClean="0">
                <a:ea typeface="宋体" charset="-122"/>
              </a:rPr>
              <a:t>使用</a:t>
            </a:r>
            <a:r>
              <a:rPr lang="en-US" altLang="zh-CN" sz="1800" smtClean="0">
                <a:ea typeface="宋体" charset="-122"/>
              </a:rPr>
              <a:t>web  services</a:t>
            </a:r>
            <a:r>
              <a:rPr lang="zh-CN" altLang="en-US" sz="1800" smtClean="0">
                <a:ea typeface="宋体" charset="-122"/>
              </a:rPr>
              <a:t>作为系统接口，建立一致以及松耦合的系统架构</a:t>
            </a:r>
          </a:p>
          <a:p>
            <a:pPr eaLnBrk="1" hangingPunct="1"/>
            <a:r>
              <a:rPr lang="zh-CN" altLang="en-US" sz="1800" smtClean="0">
                <a:ea typeface="宋体" charset="-122"/>
              </a:rPr>
              <a:t>数据集中化，比传统系统而言，安全性得到了提升</a:t>
            </a:r>
            <a:endParaRPr lang="en-US" altLang="zh-CN" sz="1800" smtClean="0">
              <a:ea typeface="宋体" charset="-122"/>
            </a:endParaRPr>
          </a:p>
          <a:p>
            <a:pPr eaLnBrk="1" hangingPunct="1"/>
            <a:r>
              <a:rPr lang="zh-CN" altLang="en-US" sz="1800" smtClean="0">
                <a:ea typeface="宋体" charset="-122"/>
              </a:rPr>
              <a:t>可维护性：用户端不需要安装应用，而且可以在不同的地方访问</a:t>
            </a:r>
          </a:p>
        </p:txBody>
      </p:sp>
      <p:sp>
        <p:nvSpPr>
          <p:cNvPr id="47107" name="灯片编号占位符 3"/>
          <p:cNvSpPr>
            <a:spLocks noGrp="1"/>
          </p:cNvSpPr>
          <p:nvPr>
            <p:ph type="sldNum" sz="quarter" idx="10"/>
          </p:nvPr>
        </p:nvSpPr>
        <p:spPr>
          <a:noFill/>
          <a:ln>
            <a:miter lim="800000"/>
            <a:headEnd/>
            <a:tailEnd/>
          </a:ln>
        </p:spPr>
        <p:txBody>
          <a:bodyPr/>
          <a:lstStyle/>
          <a:p>
            <a:fld id="{99E06C4C-8631-4F76-997A-34B49F3F539F}" type="slidenum">
              <a:rPr lang="zh-CN" altLang="en-US" smtClean="0"/>
              <a:pPr/>
              <a:t>7</a:t>
            </a:fld>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endParaRPr lang="zh-CN" altLang="en-US" dirty="0"/>
          </a:p>
        </p:txBody>
      </p:sp>
      <p:sp>
        <p:nvSpPr>
          <p:cNvPr id="3" name="内容占位符 2"/>
          <p:cNvSpPr>
            <a:spLocks noGrp="1"/>
          </p:cNvSpPr>
          <p:nvPr>
            <p:ph idx="1"/>
          </p:nvPr>
        </p:nvSpPr>
        <p:spPr/>
        <p:txBody>
          <a:bodyPr/>
          <a:lstStyle/>
          <a:p>
            <a:r>
              <a:rPr lang="zh-CN" altLang="en-US" dirty="0" smtClean="0"/>
              <a:t>允许用户将数据从</a:t>
            </a:r>
            <a:r>
              <a:rPr lang="en-US" altLang="zh-CN" dirty="0" smtClean="0"/>
              <a:t>RDBMS</a:t>
            </a:r>
            <a:r>
              <a:rPr lang="zh-CN" altLang="en-US" dirty="0" smtClean="0"/>
              <a:t>抽取到</a:t>
            </a:r>
            <a:r>
              <a:rPr lang="en-US" altLang="zh-CN" dirty="0" err="1" smtClean="0"/>
              <a:t>Hadoop</a:t>
            </a:r>
            <a:r>
              <a:rPr lang="zh-CN" altLang="en-US" dirty="0" smtClean="0"/>
              <a:t>中进行分析</a:t>
            </a:r>
            <a:endParaRPr lang="en-US" altLang="zh-CN" dirty="0" smtClean="0"/>
          </a:p>
          <a:p>
            <a:r>
              <a:rPr lang="zh-CN" altLang="en-US" dirty="0" smtClean="0"/>
              <a:t>分析的结果</a:t>
            </a:r>
            <a:r>
              <a:rPr lang="en-US" altLang="zh-CN" dirty="0" err="1" smtClean="0"/>
              <a:t>Sqoop</a:t>
            </a:r>
            <a:r>
              <a:rPr lang="zh-CN" altLang="en-US" dirty="0" smtClean="0"/>
              <a:t>导回数据库，给其他客户端使用</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70</a:t>
            </a:fld>
            <a:endParaRPr lang="en-US" altLang="zh-CN"/>
          </a:p>
        </p:txBody>
      </p:sp>
    </p:spTree>
    <p:extLst>
      <p:ext uri="{BB962C8B-B14F-4D97-AF65-F5344CB8AC3E}">
        <p14:creationId xmlns:p14="http://schemas.microsoft.com/office/powerpoint/2010/main" val="42225236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dirty="0" smtClean="0"/>
              <a:t>的导入过程</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71</a:t>
            </a:fld>
            <a:endParaRPr lang="en-US" altLang="zh-CN"/>
          </a:p>
        </p:txBody>
      </p:sp>
      <p:pic>
        <p:nvPicPr>
          <p:cNvPr id="522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809750"/>
            <a:ext cx="45148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5397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dirty="0" smtClean="0"/>
              <a:t>的导出过程</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72</a:t>
            </a:fld>
            <a:endParaRPr lang="en-US" altLang="zh-CN"/>
          </a:p>
        </p:txBody>
      </p:sp>
      <p:pic>
        <p:nvPicPr>
          <p:cNvPr id="523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1438275"/>
            <a:ext cx="43148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7076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a:spLocks noGrp="1"/>
          </p:cNvSpPr>
          <p:nvPr>
            <p:ph type="sldNum" sz="quarter" idx="10"/>
          </p:nvPr>
        </p:nvSpPr>
        <p:spPr>
          <a:noFill/>
          <a:ln>
            <a:miter lim="800000"/>
            <a:headEnd/>
            <a:tailEnd/>
          </a:ln>
        </p:spPr>
        <p:txBody>
          <a:bodyPr/>
          <a:lstStyle/>
          <a:p>
            <a:fld id="{54B22F50-F334-46DC-A7A1-AF60041F0AD1}" type="slidenum">
              <a:rPr lang="zh-CN" altLang="en-US" smtClean="0">
                <a:solidFill>
                  <a:srgbClr val="B2B2B2"/>
                </a:solidFill>
              </a:rPr>
              <a:pPr/>
              <a:t>73</a:t>
            </a:fld>
            <a:endParaRPr lang="en-US" altLang="zh-CN" smtClean="0">
              <a:solidFill>
                <a:srgbClr val="B2B2B2"/>
              </a:solidFill>
            </a:endParaRPr>
          </a:p>
        </p:txBody>
      </p:sp>
      <p:sp>
        <p:nvSpPr>
          <p:cNvPr id="51202" name="Rectangle 2"/>
          <p:cNvSpPr>
            <a:spLocks noGrp="1" noChangeArrowheads="1"/>
          </p:cNvSpPr>
          <p:nvPr>
            <p:ph type="body" idx="1"/>
          </p:nvPr>
        </p:nvSpPr>
        <p:spPr>
          <a:xfrm>
            <a:off x="533400" y="1219200"/>
            <a:ext cx="7848600" cy="4267200"/>
          </a:xfrm>
        </p:spPr>
        <p:txBody>
          <a:bodyPr/>
          <a:lstStyle/>
          <a:p>
            <a:pPr eaLnBrk="1" hangingPunct="1"/>
            <a:r>
              <a:rPr lang="zh-CN" altLang="en-US" dirty="0" smtClean="0">
                <a:solidFill>
                  <a:srgbClr val="DDDDDD"/>
                </a:solidFill>
                <a:ea typeface="宋体" charset="-122"/>
              </a:rPr>
              <a:t>什么是云计算</a:t>
            </a:r>
            <a:endParaRPr lang="en-US" altLang="zh-CN" dirty="0" smtClean="0">
              <a:solidFill>
                <a:srgbClr val="DDDDDD"/>
              </a:solidFill>
              <a:ea typeface="宋体" charset="-122"/>
            </a:endParaRPr>
          </a:p>
          <a:p>
            <a:pPr eaLnBrk="1" hangingPunct="1"/>
            <a:r>
              <a:rPr lang="zh-CN" altLang="en-US" dirty="0" smtClean="0">
                <a:solidFill>
                  <a:srgbClr val="DDDDDD"/>
                </a:solidFill>
                <a:ea typeface="宋体" charset="-122"/>
              </a:rPr>
              <a:t>数据中心</a:t>
            </a:r>
            <a:endParaRPr lang="en-US" altLang="zh-CN" dirty="0" smtClean="0">
              <a:solidFill>
                <a:srgbClr val="DDDDDD"/>
              </a:solidFill>
              <a:ea typeface="宋体" charset="-122"/>
            </a:endParaRPr>
          </a:p>
          <a:p>
            <a:pPr eaLnBrk="1" hangingPunct="1"/>
            <a:r>
              <a:rPr lang="en-US" altLang="zh-CN" dirty="0" err="1">
                <a:solidFill>
                  <a:srgbClr val="DDDDDD"/>
                </a:solidFill>
                <a:ea typeface="宋体" charset="-122"/>
              </a:rPr>
              <a:t>Hadoop</a:t>
            </a:r>
            <a:endParaRPr lang="en-US" altLang="zh-CN" dirty="0">
              <a:solidFill>
                <a:srgbClr val="DDDDDD"/>
              </a:solidFill>
              <a:ea typeface="宋体" charset="-122"/>
            </a:endParaRPr>
          </a:p>
          <a:p>
            <a:pPr eaLnBrk="1" hangingPunct="1"/>
            <a:r>
              <a:rPr lang="zh-CN" altLang="en-US" dirty="0" smtClean="0">
                <a:solidFill>
                  <a:schemeClr val="hlink"/>
                </a:solidFill>
                <a:ea typeface="宋体" charset="-122"/>
              </a:rPr>
              <a:t>频谱数据处理</a:t>
            </a:r>
            <a:r>
              <a:rPr lang="zh-CN" altLang="en-US" dirty="0">
                <a:solidFill>
                  <a:schemeClr val="hlink"/>
                </a:solidFill>
                <a:ea typeface="宋体" charset="-122"/>
              </a:rPr>
              <a:t>引擎</a:t>
            </a:r>
            <a:r>
              <a:rPr lang="zh-CN" altLang="en-US" dirty="0" smtClean="0">
                <a:solidFill>
                  <a:schemeClr val="hlink"/>
                </a:solidFill>
                <a:ea typeface="宋体" charset="-122"/>
              </a:rPr>
              <a:t>设计方案</a:t>
            </a:r>
            <a:endParaRPr lang="en-US" altLang="zh-CN" dirty="0">
              <a:solidFill>
                <a:schemeClr val="hlink"/>
              </a:solidFill>
              <a:ea typeface="宋体" charset="-122"/>
            </a:endParaRPr>
          </a:p>
        </p:txBody>
      </p:sp>
      <p:sp>
        <p:nvSpPr>
          <p:cNvPr id="51203" name="Text Box 3"/>
          <p:cNvSpPr txBox="1">
            <a:spLocks noChangeArrowheads="1"/>
          </p:cNvSpPr>
          <p:nvPr/>
        </p:nvSpPr>
        <p:spPr bwMode="auto">
          <a:xfrm>
            <a:off x="533400" y="304800"/>
            <a:ext cx="2971800" cy="579438"/>
          </a:xfrm>
          <a:prstGeom prst="rect">
            <a:avLst/>
          </a:prstGeom>
          <a:noFill/>
          <a:ln w="9525">
            <a:noFill/>
            <a:miter lim="800000"/>
            <a:headEnd/>
            <a:tailEnd/>
          </a:ln>
        </p:spPr>
        <p:txBody>
          <a:bodyPr>
            <a:spAutoFit/>
          </a:bodyPr>
          <a:lstStyle/>
          <a:p>
            <a:r>
              <a:rPr lang="en-US" altLang="zh-CN" sz="3200">
                <a:solidFill>
                  <a:srgbClr val="A2AA06"/>
                </a:solidFill>
              </a:rPr>
              <a:t>Agenda</a:t>
            </a:r>
          </a:p>
        </p:txBody>
      </p:sp>
    </p:spTree>
    <p:extLst>
      <p:ext uri="{BB962C8B-B14F-4D97-AF65-F5344CB8AC3E}">
        <p14:creationId xmlns:p14="http://schemas.microsoft.com/office/powerpoint/2010/main" val="21681721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目前存在的问题</a:t>
            </a:r>
            <a:endParaRPr lang="zh-CN" altLang="en-US" dirty="0"/>
          </a:p>
        </p:txBody>
      </p:sp>
      <p:sp>
        <p:nvSpPr>
          <p:cNvPr id="3" name="内容占位符 2"/>
          <p:cNvSpPr>
            <a:spLocks noGrp="1"/>
          </p:cNvSpPr>
          <p:nvPr>
            <p:ph idx="1"/>
          </p:nvPr>
        </p:nvSpPr>
        <p:spPr/>
        <p:txBody>
          <a:bodyPr/>
          <a:lstStyle/>
          <a:p>
            <a:r>
              <a:rPr lang="en-US" altLang="zh-CN" dirty="0" smtClean="0"/>
              <a:t>Oracle is</a:t>
            </a:r>
            <a:r>
              <a:rPr lang="zh-CN" altLang="en-US" dirty="0" smtClean="0"/>
              <a:t> </a:t>
            </a:r>
            <a:r>
              <a:rPr lang="en-US" altLang="zh-CN" dirty="0" smtClean="0"/>
              <a:t>stable, but …</a:t>
            </a:r>
          </a:p>
          <a:p>
            <a:pPr lvl="1"/>
            <a:r>
              <a:rPr lang="zh-CN" altLang="en-US" dirty="0" smtClean="0"/>
              <a:t>分布式支持问题</a:t>
            </a:r>
            <a:endParaRPr lang="en-US" altLang="zh-CN" dirty="0" smtClean="0"/>
          </a:p>
          <a:p>
            <a:pPr lvl="1"/>
            <a:r>
              <a:rPr lang="zh-CN" altLang="en-US" dirty="0" smtClean="0"/>
              <a:t>表的大小</a:t>
            </a:r>
            <a:endParaRPr lang="en-US" altLang="zh-CN" dirty="0" smtClean="0"/>
          </a:p>
          <a:p>
            <a:pPr lvl="1"/>
            <a:r>
              <a:rPr lang="zh-CN" altLang="en-US" dirty="0" smtClean="0"/>
              <a:t>模式固定</a:t>
            </a:r>
            <a:endParaRPr lang="en-US" altLang="zh-CN" dirty="0" smtClean="0"/>
          </a:p>
          <a:p>
            <a:r>
              <a:rPr lang="en-US" altLang="zh-CN" dirty="0" err="1" smtClean="0"/>
              <a:t>Hadoop</a:t>
            </a:r>
            <a:r>
              <a:rPr lang="en-US" altLang="zh-CN" dirty="0" smtClean="0"/>
              <a:t> is scalable, but …</a:t>
            </a:r>
          </a:p>
          <a:p>
            <a:pPr lvl="1"/>
            <a:r>
              <a:rPr lang="en-US" altLang="zh-CN" dirty="0" err="1" smtClean="0"/>
              <a:t>MapReduce</a:t>
            </a:r>
            <a:r>
              <a:rPr lang="zh-CN" altLang="en-US" dirty="0" smtClean="0"/>
              <a:t>复杂，实时性不好</a:t>
            </a:r>
            <a:endParaRPr lang="en-US" altLang="zh-CN" dirty="0" smtClean="0"/>
          </a:p>
          <a:p>
            <a:pPr lvl="1"/>
            <a:r>
              <a:rPr lang="zh-CN" altLang="en-US" dirty="0" smtClean="0"/>
              <a:t>不支持随机写</a:t>
            </a:r>
            <a:endParaRPr lang="en-US" altLang="zh-CN" dirty="0" smtClean="0"/>
          </a:p>
          <a:p>
            <a:pPr lvl="1"/>
            <a:r>
              <a:rPr lang="zh-CN" altLang="en-US" dirty="0" smtClean="0"/>
              <a:t>随机读支持不够</a:t>
            </a:r>
            <a:endParaRPr lang="en-US" altLang="zh-CN"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74</a:t>
            </a:fld>
            <a:endParaRPr lang="en-US" altLang="zh-CN"/>
          </a:p>
        </p:txBody>
      </p:sp>
    </p:spTree>
    <p:extLst>
      <p:ext uri="{BB962C8B-B14F-4D97-AF65-F5344CB8AC3E}">
        <p14:creationId xmlns:p14="http://schemas.microsoft.com/office/powerpoint/2010/main" val="2037004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目前存在的问题</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en-US" dirty="0" smtClean="0"/>
              <a:t>数据共享</a:t>
            </a:r>
            <a:endParaRPr lang="en-US" altLang="zh-CN" dirty="0"/>
          </a:p>
          <a:p>
            <a:r>
              <a:rPr lang="zh-CN" altLang="en-US" dirty="0" smtClean="0"/>
              <a:t>数据</a:t>
            </a:r>
            <a:r>
              <a:rPr lang="zh-CN" altLang="en-US" dirty="0"/>
              <a:t>导</a:t>
            </a:r>
            <a:r>
              <a:rPr lang="zh-CN" altLang="en-US" dirty="0" smtClean="0"/>
              <a:t>入</a:t>
            </a:r>
            <a:endParaRPr lang="en-US" altLang="zh-CN" dirty="0" smtClean="0"/>
          </a:p>
          <a:p>
            <a:r>
              <a:rPr lang="zh-CN" altLang="en-US" dirty="0" smtClean="0"/>
              <a:t>实时分析</a:t>
            </a:r>
            <a:endParaRPr lang="en-US" altLang="zh-CN" dirty="0" smtClean="0"/>
          </a:p>
          <a:p>
            <a:r>
              <a:rPr lang="zh-CN" altLang="en-US" dirty="0" smtClean="0"/>
              <a:t>数据融合</a:t>
            </a:r>
            <a:endParaRPr lang="en-US" altLang="zh-CN" dirty="0" smtClean="0"/>
          </a:p>
          <a:p>
            <a:r>
              <a:rPr lang="zh-CN" altLang="en-US" dirty="0" smtClean="0"/>
              <a:t>数据挖掘</a:t>
            </a:r>
            <a:endParaRPr lang="en-US" altLang="zh-CN" dirty="0" smtClean="0"/>
          </a:p>
          <a:p>
            <a:r>
              <a:rPr lang="zh-CN" altLang="en-US" dirty="0" smtClean="0"/>
              <a:t>自动化，智能化频谱数据处理引擎</a:t>
            </a:r>
            <a:endParaRPr lang="en-US" altLang="zh-CN"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solidFill>
                  <a:srgbClr val="B2B2B2"/>
                </a:solidFill>
              </a:rPr>
              <a:pPr>
                <a:defRPr/>
              </a:pPr>
              <a:t>75</a:t>
            </a:fld>
            <a:endParaRPr lang="en-US" altLang="zh-CN">
              <a:solidFill>
                <a:srgbClr val="B2B2B2"/>
              </a:solidFill>
            </a:endParaRPr>
          </a:p>
        </p:txBody>
      </p:sp>
    </p:spTree>
    <p:extLst>
      <p:ext uri="{BB962C8B-B14F-4D97-AF65-F5344CB8AC3E}">
        <p14:creationId xmlns:p14="http://schemas.microsoft.com/office/powerpoint/2010/main" val="9633134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目前存在的问题</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en-US" dirty="0" smtClean="0"/>
              <a:t>与其他系统互联</a:t>
            </a:r>
            <a:endParaRPr lang="en-US" altLang="zh-CN" dirty="0" smtClean="0"/>
          </a:p>
          <a:p>
            <a:pPr lvl="1"/>
            <a:r>
              <a:rPr lang="zh-CN" altLang="en-US" dirty="0" smtClean="0"/>
              <a:t>为各个政府部门提供决策服务</a:t>
            </a:r>
            <a:endParaRPr lang="en-US" altLang="zh-CN" dirty="0" smtClean="0"/>
          </a:p>
          <a:p>
            <a:pPr lvl="1"/>
            <a:r>
              <a:rPr lang="zh-CN" altLang="en-US" dirty="0" smtClean="0"/>
              <a:t>指挥控制系统的结合</a:t>
            </a:r>
            <a:endParaRPr lang="en-US" altLang="zh-CN" dirty="0" smtClean="0"/>
          </a:p>
          <a:p>
            <a:pPr lvl="1"/>
            <a:r>
              <a:rPr lang="zh-CN" altLang="en-US" dirty="0" smtClean="0"/>
              <a:t>并发访问</a:t>
            </a:r>
            <a:endParaRPr lang="en-US" altLang="zh-CN" dirty="0" smtClean="0"/>
          </a:p>
          <a:p>
            <a:r>
              <a:rPr lang="zh-CN" altLang="en-US" dirty="0"/>
              <a:t>没有线性的可扩展能力及容错性</a:t>
            </a:r>
            <a:endParaRPr lang="en-US" altLang="zh-CN" dirty="0"/>
          </a:p>
          <a:p>
            <a:r>
              <a:rPr lang="zh-CN" altLang="en-US" dirty="0"/>
              <a:t>找到满足要求，而且可以为客户节省花费的</a:t>
            </a:r>
            <a:r>
              <a:rPr lang="zh-CN" altLang="en-US" dirty="0" smtClean="0"/>
              <a:t>方法</a:t>
            </a:r>
            <a:endParaRPr lang="en-US" altLang="zh-CN"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76</a:t>
            </a:fld>
            <a:endParaRPr lang="en-US" altLang="zh-CN"/>
          </a:p>
        </p:txBody>
      </p:sp>
    </p:spTree>
    <p:extLst>
      <p:ext uri="{BB962C8B-B14F-4D97-AF65-F5344CB8AC3E}">
        <p14:creationId xmlns:p14="http://schemas.microsoft.com/office/powerpoint/2010/main" val="31556299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a:t>
            </a:r>
            <a:r>
              <a:rPr lang="zh-CN" altLang="en-US" dirty="0" smtClean="0"/>
              <a:t>些解决方法，可行？</a:t>
            </a:r>
            <a:endParaRPr lang="zh-CN" altLang="en-US" dirty="0"/>
          </a:p>
        </p:txBody>
      </p:sp>
      <p:sp>
        <p:nvSpPr>
          <p:cNvPr id="3" name="内容占位符 2"/>
          <p:cNvSpPr>
            <a:spLocks noGrp="1"/>
          </p:cNvSpPr>
          <p:nvPr>
            <p:ph idx="1"/>
          </p:nvPr>
        </p:nvSpPr>
        <p:spPr/>
        <p:txBody>
          <a:bodyPr/>
          <a:lstStyle/>
          <a:p>
            <a:r>
              <a:rPr lang="zh-CN" altLang="en-US" dirty="0" smtClean="0"/>
              <a:t>高吞吐量，持久化的</a:t>
            </a:r>
            <a:r>
              <a:rPr lang="en-US" altLang="zh-CN" dirty="0" smtClean="0"/>
              <a:t>key-value</a:t>
            </a:r>
          </a:p>
          <a:p>
            <a:r>
              <a:rPr lang="zh-CN" altLang="en-US" dirty="0" smtClean="0"/>
              <a:t>大数据量的数据仓库</a:t>
            </a:r>
            <a:endParaRPr lang="en-US" altLang="zh-CN" dirty="0" smtClean="0"/>
          </a:p>
          <a:p>
            <a:pPr lvl="1"/>
            <a:r>
              <a:rPr lang="en-US" altLang="zh-CN" dirty="0" smtClean="0"/>
              <a:t>Hive/</a:t>
            </a:r>
            <a:r>
              <a:rPr lang="en-US" altLang="zh-CN" dirty="0" err="1" smtClean="0"/>
              <a:t>Hadoop</a:t>
            </a:r>
            <a:endParaRPr lang="en-US" altLang="zh-CN" dirty="0" smtClean="0"/>
          </a:p>
          <a:p>
            <a:r>
              <a:rPr lang="zh-CN" altLang="en-US" dirty="0" smtClean="0"/>
              <a:t>自己用</a:t>
            </a:r>
            <a:r>
              <a:rPr lang="en-US" altLang="zh-CN" dirty="0"/>
              <a:t>C++</a:t>
            </a:r>
            <a:r>
              <a:rPr lang="zh-CN" altLang="en-US" dirty="0" smtClean="0"/>
              <a:t>创建一些专用服务器</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77</a:t>
            </a:fld>
            <a:endParaRPr lang="en-US" altLang="zh-CN"/>
          </a:p>
        </p:txBody>
      </p:sp>
    </p:spTree>
    <p:extLst>
      <p:ext uri="{BB962C8B-B14F-4D97-AF65-F5344CB8AC3E}">
        <p14:creationId xmlns:p14="http://schemas.microsoft.com/office/powerpoint/2010/main" val="34286325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频谱数据</a:t>
            </a:r>
            <a:endParaRPr lang="zh-CN" altLang="en-US" dirty="0"/>
          </a:p>
        </p:txBody>
      </p:sp>
      <p:sp>
        <p:nvSpPr>
          <p:cNvPr id="3" name="内容占位符 2"/>
          <p:cNvSpPr>
            <a:spLocks noGrp="1"/>
          </p:cNvSpPr>
          <p:nvPr>
            <p:ph idx="1"/>
          </p:nvPr>
        </p:nvSpPr>
        <p:spPr/>
        <p:txBody>
          <a:bodyPr/>
          <a:lstStyle/>
          <a:p>
            <a:r>
              <a:rPr lang="zh-CN" altLang="en-US" dirty="0" smtClean="0"/>
              <a:t>高写入吞吐量</a:t>
            </a:r>
            <a:endParaRPr lang="en-US" altLang="zh-CN" dirty="0" smtClean="0"/>
          </a:p>
          <a:p>
            <a:pPr lvl="1"/>
            <a:r>
              <a:rPr lang="zh-CN" altLang="en-US" dirty="0" smtClean="0"/>
              <a:t>频段扫描、中频、</a:t>
            </a:r>
            <a:r>
              <a:rPr lang="en-US" altLang="zh-CN" dirty="0" smtClean="0"/>
              <a:t>IQ</a:t>
            </a:r>
            <a:r>
              <a:rPr lang="zh-CN" altLang="en-US" dirty="0" smtClean="0"/>
              <a:t>、音频数据，这些数据的检索索引</a:t>
            </a:r>
            <a:endParaRPr lang="en-US" altLang="zh-CN" dirty="0" smtClean="0"/>
          </a:p>
          <a:p>
            <a:pPr lvl="1"/>
            <a:r>
              <a:rPr lang="zh-CN" altLang="en-US" dirty="0" smtClean="0"/>
              <a:t>非规范化数据模式</a:t>
            </a:r>
            <a:endParaRPr lang="en-US" altLang="zh-CN" dirty="0" smtClean="0"/>
          </a:p>
          <a:p>
            <a:r>
              <a:rPr lang="zh-CN" altLang="en-US" dirty="0" smtClean="0"/>
              <a:t>数据量大</a:t>
            </a:r>
            <a:endParaRPr lang="en-US" altLang="zh-CN" dirty="0" smtClean="0"/>
          </a:p>
          <a:p>
            <a:pPr lvl="1"/>
            <a:r>
              <a:rPr lang="zh-CN" altLang="en-US" dirty="0"/>
              <a:t>单</a:t>
            </a:r>
            <a:r>
              <a:rPr lang="zh-CN" altLang="en-US" dirty="0" smtClean="0"/>
              <a:t>台机器一秒钟</a:t>
            </a:r>
            <a:r>
              <a:rPr lang="en-US" altLang="zh-CN" dirty="0" smtClean="0"/>
              <a:t>2Mb IQ</a:t>
            </a:r>
            <a:r>
              <a:rPr lang="zh-CN" altLang="en-US" dirty="0" smtClean="0"/>
              <a:t>数据</a:t>
            </a:r>
            <a:endParaRPr lang="en-US" altLang="zh-CN" dirty="0" smtClean="0"/>
          </a:p>
          <a:p>
            <a:pPr lvl="1"/>
            <a:r>
              <a:rPr lang="zh-CN" altLang="en-US" dirty="0" smtClean="0"/>
              <a:t>单台机器一秒钟</a:t>
            </a:r>
            <a:r>
              <a:rPr lang="en-US" altLang="zh-CN" dirty="0" smtClean="0"/>
              <a:t>1.5Mb</a:t>
            </a:r>
            <a:r>
              <a:rPr lang="zh-CN" altLang="en-US" dirty="0" smtClean="0"/>
              <a:t>频段扫描数据</a:t>
            </a:r>
            <a:endParaRPr lang="en-US" altLang="zh-CN" dirty="0" smtClean="0"/>
          </a:p>
          <a:p>
            <a:pPr lvl="1"/>
            <a:r>
              <a:rPr lang="zh-CN" altLang="en-US" dirty="0"/>
              <a:t>统计</a:t>
            </a:r>
            <a:r>
              <a:rPr lang="zh-CN" altLang="en-US" dirty="0" smtClean="0"/>
              <a:t>数据产生的数据</a:t>
            </a:r>
            <a:endParaRPr lang="en-US" altLang="zh-CN" dirty="0" smtClean="0"/>
          </a:p>
          <a:p>
            <a:pPr lvl="1"/>
            <a:r>
              <a:rPr lang="zh-CN" altLang="en-US" dirty="0" smtClean="0"/>
              <a:t>每天每台机器产生</a:t>
            </a:r>
            <a:r>
              <a:rPr lang="en-US" altLang="zh-CN" dirty="0" smtClean="0"/>
              <a:t>200G</a:t>
            </a:r>
            <a:r>
              <a:rPr lang="zh-CN" altLang="en-US" dirty="0" smtClean="0"/>
              <a:t>数据</a:t>
            </a:r>
            <a:endParaRPr lang="en-US" altLang="zh-CN" dirty="0" smtClean="0"/>
          </a:p>
          <a:p>
            <a:r>
              <a:rPr lang="zh-CN" altLang="en-US" dirty="0" smtClean="0"/>
              <a:t>实时分析</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78</a:t>
            </a:fld>
            <a:endParaRPr lang="en-US" altLang="zh-CN"/>
          </a:p>
        </p:txBody>
      </p:sp>
    </p:spTree>
    <p:extLst>
      <p:ext uri="{BB962C8B-B14F-4D97-AF65-F5344CB8AC3E}">
        <p14:creationId xmlns:p14="http://schemas.microsoft.com/office/powerpoint/2010/main" val="25831448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为什么我们需要数据中心</a:t>
            </a:r>
            <a:endParaRPr lang="zh-CN" altLang="en-US" dirty="0"/>
          </a:p>
        </p:txBody>
      </p:sp>
      <p:sp>
        <p:nvSpPr>
          <p:cNvPr id="3" name="内容占位符 2"/>
          <p:cNvSpPr>
            <a:spLocks noGrp="1"/>
          </p:cNvSpPr>
          <p:nvPr>
            <p:ph idx="1"/>
          </p:nvPr>
        </p:nvSpPr>
        <p:spPr>
          <a:xfrm>
            <a:off x="381000" y="1371600"/>
            <a:ext cx="8382000" cy="5181600"/>
          </a:xfrm>
        </p:spPr>
        <p:txBody>
          <a:bodyPr/>
          <a:lstStyle/>
          <a:p>
            <a:r>
              <a:rPr lang="zh-CN" altLang="en-US" sz="2000" dirty="0"/>
              <a:t>管理</a:t>
            </a:r>
            <a:r>
              <a:rPr lang="zh-CN" altLang="en-US" sz="2000" dirty="0" smtClean="0"/>
              <a:t>频谱数据的需求</a:t>
            </a:r>
            <a:endParaRPr lang="en-US" altLang="zh-CN" sz="2000" dirty="0" smtClean="0"/>
          </a:p>
          <a:p>
            <a:pPr lvl="1"/>
            <a:r>
              <a:rPr lang="zh-CN" altLang="en-US" sz="1800" dirty="0" smtClean="0"/>
              <a:t>大量的频谱数据</a:t>
            </a:r>
            <a:r>
              <a:rPr lang="zh-CN" altLang="en-US" sz="1800" dirty="0"/>
              <a:t>，</a:t>
            </a:r>
            <a:r>
              <a:rPr lang="zh-CN" altLang="en-US" sz="1800" dirty="0" smtClean="0"/>
              <a:t>高写入量</a:t>
            </a:r>
            <a:endParaRPr lang="en-US" altLang="zh-CN" sz="1800" dirty="0" smtClean="0"/>
          </a:p>
          <a:p>
            <a:pPr lvl="1"/>
            <a:r>
              <a:rPr lang="zh-CN" altLang="en-US" sz="1800" dirty="0" smtClean="0"/>
              <a:t>数据一致性</a:t>
            </a:r>
            <a:endParaRPr lang="en-US" altLang="zh-CN" sz="1800" dirty="0" smtClean="0"/>
          </a:p>
          <a:p>
            <a:pPr lvl="1"/>
            <a:r>
              <a:rPr lang="zh-CN" altLang="en-US" sz="1800" dirty="0"/>
              <a:t>实时</a:t>
            </a:r>
            <a:r>
              <a:rPr lang="zh-CN" altLang="en-US" sz="1800" dirty="0" smtClean="0"/>
              <a:t>分析</a:t>
            </a:r>
            <a:endParaRPr lang="en-US" altLang="zh-CN" sz="1800" dirty="0" smtClean="0"/>
          </a:p>
          <a:p>
            <a:pPr lvl="1"/>
            <a:r>
              <a:rPr lang="zh-CN" altLang="en-US" sz="1800" dirty="0" smtClean="0"/>
              <a:t>高效和低延迟</a:t>
            </a:r>
            <a:endParaRPr lang="en-US" altLang="zh-CN" sz="1800" dirty="0" smtClean="0"/>
          </a:p>
          <a:p>
            <a:pPr lvl="1"/>
            <a:r>
              <a:rPr lang="zh-CN" altLang="en-US" sz="1800" dirty="0" smtClean="0"/>
              <a:t>随机读，随时可用</a:t>
            </a:r>
            <a:endParaRPr lang="en-US" altLang="zh-CN" sz="1800" dirty="0" smtClean="0"/>
          </a:p>
          <a:p>
            <a:r>
              <a:rPr lang="zh-CN" altLang="en-US" sz="2000" dirty="0" smtClean="0"/>
              <a:t>共享的需求</a:t>
            </a:r>
            <a:endParaRPr lang="en-US" altLang="zh-CN" sz="2000" dirty="0" smtClean="0"/>
          </a:p>
          <a:p>
            <a:pPr lvl="1"/>
            <a:r>
              <a:rPr lang="zh-CN" altLang="en-US" sz="1800" dirty="0" smtClean="0"/>
              <a:t>多客户端共享数据</a:t>
            </a:r>
            <a:endParaRPr lang="en-US" altLang="zh-CN" sz="1800" dirty="0" smtClean="0"/>
          </a:p>
          <a:p>
            <a:pPr lvl="1"/>
            <a:r>
              <a:rPr lang="zh-CN" altLang="en-US" sz="1800" dirty="0" smtClean="0"/>
              <a:t>数据共用服务，服务平台</a:t>
            </a:r>
            <a:endParaRPr lang="en-US" altLang="zh-CN" sz="1800" dirty="0" smtClean="0"/>
          </a:p>
          <a:p>
            <a:pPr lvl="1"/>
            <a:r>
              <a:rPr lang="zh-CN" altLang="en-US" sz="1800" dirty="0" smtClean="0"/>
              <a:t>导入移动监测数据</a:t>
            </a:r>
            <a:endParaRPr lang="en-US" altLang="zh-CN" sz="1800" dirty="0" smtClean="0"/>
          </a:p>
          <a:p>
            <a:r>
              <a:rPr lang="zh-CN" altLang="en-US" sz="2000" dirty="0" smtClean="0"/>
              <a:t>其他需求</a:t>
            </a:r>
            <a:endParaRPr lang="zh-CN" altLang="en-US" sz="2000" dirty="0"/>
          </a:p>
          <a:p>
            <a:pPr lvl="1"/>
            <a:r>
              <a:rPr lang="zh-CN" altLang="en-US" sz="1800" dirty="0" smtClean="0"/>
              <a:t>单数</a:t>
            </a:r>
            <a:r>
              <a:rPr lang="zh-CN" altLang="en-US" sz="1800" dirty="0"/>
              <a:t>据中心内的网络分区</a:t>
            </a:r>
            <a:r>
              <a:rPr lang="zh-CN" altLang="en-US" sz="1800" dirty="0" smtClean="0"/>
              <a:t>容忍性</a:t>
            </a:r>
            <a:endParaRPr lang="en-US" altLang="zh-CN" sz="1800" dirty="0" smtClean="0"/>
          </a:p>
          <a:p>
            <a:pPr lvl="1"/>
            <a:r>
              <a:rPr lang="zh-CN" altLang="en-US" sz="1800" dirty="0"/>
              <a:t>跨数据中心的数据热备服务能力</a:t>
            </a:r>
            <a:endParaRPr lang="en-US" altLang="zh-CN" sz="1800" dirty="0" smtClean="0"/>
          </a:p>
          <a:p>
            <a:pPr lvl="1"/>
            <a:r>
              <a:rPr lang="zh-CN" altLang="en-US" sz="1800" dirty="0" smtClean="0"/>
              <a:t>要具有弹性和可用性</a:t>
            </a:r>
            <a:endParaRPr lang="en-US" altLang="zh-CN" sz="1800" dirty="0" smtClean="0"/>
          </a:p>
          <a:p>
            <a:pPr lvl="1"/>
            <a:r>
              <a:rPr lang="zh-CN" altLang="en-US" sz="1800" dirty="0" smtClean="0"/>
              <a:t>故障隔离</a:t>
            </a:r>
            <a:endParaRPr lang="en-US" altLang="zh-CN" sz="1800"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79</a:t>
            </a:fld>
            <a:endParaRPr lang="en-US" altLang="zh-CN" dirty="0"/>
          </a:p>
        </p:txBody>
      </p:sp>
    </p:spTree>
    <p:extLst>
      <p:ext uri="{BB962C8B-B14F-4D97-AF65-F5344CB8AC3E}">
        <p14:creationId xmlns:p14="http://schemas.microsoft.com/office/powerpoint/2010/main" val="1566247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b="0" smtClean="0">
                <a:effectLst>
                  <a:outerShdw blurRad="38100" dist="38100" dir="2700000" algn="tl">
                    <a:srgbClr val="C0C0C0"/>
                  </a:outerShdw>
                </a:effectLst>
              </a:rPr>
              <a:t>云计算</a:t>
            </a:r>
            <a:r>
              <a:rPr lang="en-US" altLang="zh-CN" b="0" smtClean="0">
                <a:effectLst>
                  <a:outerShdw blurRad="38100" dist="38100" dir="2700000" algn="tl">
                    <a:srgbClr val="C0C0C0"/>
                  </a:outerShdw>
                </a:effectLst>
              </a:rPr>
              <a:t>—</a:t>
            </a:r>
            <a:r>
              <a:rPr b="0" smtClean="0">
                <a:effectLst>
                  <a:outerShdw blurRad="38100" dist="38100" dir="2700000" algn="tl">
                    <a:srgbClr val="C0C0C0"/>
                  </a:outerShdw>
                </a:effectLst>
              </a:rPr>
              <a:t>产业模型</a:t>
            </a:r>
          </a:p>
        </p:txBody>
      </p:sp>
      <p:sp>
        <p:nvSpPr>
          <p:cNvPr id="48130" name="内容占位符 2"/>
          <p:cNvSpPr>
            <a:spLocks noGrp="1"/>
          </p:cNvSpPr>
          <p:nvPr>
            <p:ph sz="half" idx="1"/>
          </p:nvPr>
        </p:nvSpPr>
        <p:spPr/>
        <p:txBody>
          <a:bodyPr/>
          <a:lstStyle/>
          <a:p>
            <a:pPr eaLnBrk="1" hangingPunct="1"/>
            <a:r>
              <a:rPr lang="en-US" altLang="zh-CN" sz="2000" smtClean="0">
                <a:ea typeface="宋体" charset="-122"/>
              </a:rPr>
              <a:t>Infrastructure as a Service (IaaS) </a:t>
            </a:r>
          </a:p>
          <a:p>
            <a:pPr lvl="1" eaLnBrk="1" hangingPunct="1">
              <a:buFont typeface="Arial" charset="0"/>
              <a:buChar char="–"/>
            </a:pPr>
            <a:r>
              <a:rPr lang="zh-CN" altLang="en-US" sz="1800" smtClean="0">
                <a:ea typeface="宋体" charset="-122"/>
              </a:rPr>
              <a:t>云提供商按需提供物理或者虚拟计算机、存储设备、防火墙、负载平衡、网络等基础设备</a:t>
            </a:r>
            <a:endParaRPr lang="en-US" altLang="zh-CN" sz="1800" smtClean="0">
              <a:ea typeface="宋体" charset="-122"/>
            </a:endParaRPr>
          </a:p>
          <a:p>
            <a:pPr eaLnBrk="1" hangingPunct="1"/>
            <a:r>
              <a:rPr lang="en-US" altLang="zh-CN" sz="2000" smtClean="0">
                <a:ea typeface="宋体" charset="-122"/>
              </a:rPr>
              <a:t>Platform as a Service (PaaS) </a:t>
            </a:r>
          </a:p>
          <a:p>
            <a:pPr lvl="1" eaLnBrk="1" hangingPunct="1">
              <a:buFont typeface="Arial" charset="0"/>
              <a:buChar char="–"/>
            </a:pPr>
            <a:r>
              <a:rPr lang="zh-CN" altLang="en-US" sz="1800" smtClean="0">
                <a:ea typeface="宋体" charset="-122"/>
              </a:rPr>
              <a:t>云提供商打造程序开发平台与操作系统平台，让开发人员可以通过网络撰写程序与服务，而不需要关心底层软硬件</a:t>
            </a:r>
          </a:p>
          <a:p>
            <a:pPr eaLnBrk="1" hangingPunct="1"/>
            <a:r>
              <a:rPr lang="en-US" altLang="zh-CN" sz="2000" smtClean="0">
                <a:ea typeface="宋体" charset="-122"/>
              </a:rPr>
              <a:t>Software as a Service (SaaS) </a:t>
            </a:r>
          </a:p>
          <a:p>
            <a:pPr lvl="1" eaLnBrk="1" hangingPunct="1">
              <a:buFont typeface="Arial" charset="0"/>
              <a:buChar char="–"/>
            </a:pPr>
            <a:r>
              <a:rPr lang="zh-CN" altLang="en-US" sz="1800" smtClean="0">
                <a:ea typeface="宋体" charset="-122"/>
              </a:rPr>
              <a:t>服务提供商安装、运行、管理应用，用户不需要关心应用运行所需要的基础架构</a:t>
            </a:r>
          </a:p>
        </p:txBody>
      </p:sp>
      <p:pic>
        <p:nvPicPr>
          <p:cNvPr id="48131" name="内容占位符 5"/>
          <p:cNvPicPr>
            <a:picLocks noGrp="1" noChangeAspect="1"/>
          </p:cNvPicPr>
          <p:nvPr>
            <p:ph sz="half" idx="2"/>
          </p:nvPr>
        </p:nvPicPr>
        <p:blipFill>
          <a:blip r:embed="rId3"/>
          <a:srcRect/>
          <a:stretch>
            <a:fillRect/>
          </a:stretch>
        </p:blipFill>
        <p:spPr>
          <a:xfrm>
            <a:off x="4495800" y="1752600"/>
            <a:ext cx="4117975" cy="3810000"/>
          </a:xfrm>
        </p:spPr>
      </p:pic>
      <p:sp>
        <p:nvSpPr>
          <p:cNvPr id="48132" name="灯片编号占位符 3"/>
          <p:cNvSpPr>
            <a:spLocks noGrp="1"/>
          </p:cNvSpPr>
          <p:nvPr>
            <p:ph type="sldNum" sz="quarter" idx="10"/>
          </p:nvPr>
        </p:nvSpPr>
        <p:spPr>
          <a:noFill/>
          <a:ln>
            <a:miter lim="800000"/>
            <a:headEnd/>
            <a:tailEnd/>
          </a:ln>
        </p:spPr>
        <p:txBody>
          <a:bodyPr/>
          <a:lstStyle/>
          <a:p>
            <a:fld id="{CBF18751-6FB1-43E0-A0DE-D1F3FDFFA543}" type="slidenum">
              <a:rPr lang="zh-CN" altLang="en-US" smtClean="0"/>
              <a:pPr/>
              <a:t>8</a:t>
            </a:fld>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是</a:t>
            </a:r>
            <a:r>
              <a:rPr lang="zh-CN" altLang="en-US" dirty="0" smtClean="0"/>
              <a:t>为了建造频谱</a:t>
            </a:r>
            <a:r>
              <a:rPr lang="zh-CN" altLang="en-US" dirty="0"/>
              <a:t>数据处理引擎</a:t>
            </a:r>
          </a:p>
        </p:txBody>
      </p:sp>
      <p:sp>
        <p:nvSpPr>
          <p:cNvPr id="3" name="内容占位符 2"/>
          <p:cNvSpPr>
            <a:spLocks noGrp="1"/>
          </p:cNvSpPr>
          <p:nvPr>
            <p:ph idx="1"/>
          </p:nvPr>
        </p:nvSpPr>
        <p:spPr/>
        <p:txBody>
          <a:bodyPr/>
          <a:lstStyle/>
          <a:p>
            <a:r>
              <a:rPr lang="zh-CN" altLang="en-US" dirty="0" smtClean="0"/>
              <a:t>目前只解决</a:t>
            </a:r>
            <a:r>
              <a:rPr lang="zh-CN" altLang="en-US" dirty="0"/>
              <a:t>了</a:t>
            </a:r>
            <a:r>
              <a:rPr lang="zh-CN" altLang="en-US" dirty="0" smtClean="0"/>
              <a:t>数据</a:t>
            </a:r>
            <a:r>
              <a:rPr lang="zh-CN" altLang="en-US" dirty="0"/>
              <a:t>呈现和展示的</a:t>
            </a:r>
            <a:r>
              <a:rPr lang="zh-CN" altLang="en-US" dirty="0" smtClean="0"/>
              <a:t>问题</a:t>
            </a:r>
            <a:endParaRPr lang="en-US" altLang="zh-CN" dirty="0" smtClean="0"/>
          </a:p>
          <a:p>
            <a:r>
              <a:rPr lang="zh-CN" altLang="en-US" dirty="0" smtClean="0"/>
              <a:t>民用</a:t>
            </a:r>
            <a:r>
              <a:rPr lang="zh-CN" altLang="en-US" dirty="0"/>
              <a:t>军用市场都需要系统级的行业解决</a:t>
            </a:r>
            <a:r>
              <a:rPr lang="zh-CN" altLang="en-US" dirty="0" smtClean="0"/>
              <a:t>方案</a:t>
            </a:r>
            <a:endParaRPr lang="en-US" altLang="zh-CN" dirty="0" smtClean="0"/>
          </a:p>
          <a:p>
            <a:r>
              <a:rPr lang="zh-CN" altLang="en-US" dirty="0"/>
              <a:t>智能重构，自动执行，会</a:t>
            </a:r>
            <a:r>
              <a:rPr lang="zh-CN" altLang="en-US" dirty="0" smtClean="0"/>
              <a:t>思考</a:t>
            </a:r>
            <a:endParaRPr lang="en-US" altLang="zh-CN" dirty="0" smtClean="0"/>
          </a:p>
          <a:p>
            <a:pPr lvl="1"/>
            <a:r>
              <a:rPr lang="zh-CN" altLang="en-US" dirty="0" smtClean="0"/>
              <a:t>数据的感知、融合</a:t>
            </a:r>
            <a:r>
              <a:rPr lang="zh-CN" altLang="en-US" dirty="0"/>
              <a:t>、认知、分析和执行</a:t>
            </a:r>
            <a:endParaRPr lang="en-US" altLang="zh-CN" dirty="0" smtClean="0"/>
          </a:p>
          <a:p>
            <a:pPr lvl="1"/>
            <a:r>
              <a:rPr lang="zh-CN" altLang="en-US" dirty="0" smtClean="0"/>
              <a:t>智能</a:t>
            </a:r>
            <a:r>
              <a:rPr lang="zh-CN" altLang="en-US" dirty="0"/>
              <a:t>地观察、判定、决策和</a:t>
            </a:r>
            <a:r>
              <a:rPr lang="zh-CN" altLang="en-US" dirty="0" smtClean="0"/>
              <a:t>行动</a:t>
            </a:r>
            <a:endParaRPr lang="en-US" altLang="zh-CN"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80</a:t>
            </a:fld>
            <a:endParaRPr lang="en-US" altLang="zh-CN"/>
          </a:p>
        </p:txBody>
      </p:sp>
    </p:spTree>
    <p:extLst>
      <p:ext uri="{BB962C8B-B14F-4D97-AF65-F5344CB8AC3E}">
        <p14:creationId xmlns:p14="http://schemas.microsoft.com/office/powerpoint/2010/main" val="5387998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频谱数据处理引擎</a:t>
            </a:r>
          </a:p>
        </p:txBody>
      </p:sp>
      <p:sp>
        <p:nvSpPr>
          <p:cNvPr id="3" name="内容占位符 2"/>
          <p:cNvSpPr>
            <a:spLocks noGrp="1"/>
          </p:cNvSpPr>
          <p:nvPr>
            <p:ph sz="half" idx="1"/>
          </p:nvPr>
        </p:nvSpPr>
        <p:spPr>
          <a:xfrm>
            <a:off x="401638" y="1638300"/>
            <a:ext cx="2112962" cy="1866900"/>
          </a:xfrm>
        </p:spPr>
        <p:txBody>
          <a:bodyPr/>
          <a:lstStyle/>
          <a:p>
            <a:r>
              <a:rPr lang="zh-CN" altLang="en-US" dirty="0" smtClean="0"/>
              <a:t>数据中心</a:t>
            </a:r>
            <a:endParaRPr lang="en-US" altLang="zh-CN" dirty="0" smtClean="0"/>
          </a:p>
          <a:p>
            <a:r>
              <a:rPr lang="zh-CN" altLang="en-US" dirty="0" smtClean="0"/>
              <a:t>云计算</a:t>
            </a:r>
            <a:endParaRPr lang="en-US" altLang="zh-CN" dirty="0" smtClean="0"/>
          </a:p>
          <a:p>
            <a:r>
              <a:rPr lang="en-US" altLang="zh-CN" dirty="0"/>
              <a:t>SOA</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81</a:t>
            </a:fld>
            <a:endParaRPr lang="en-US" altLang="zh-CN"/>
          </a:p>
        </p:txBody>
      </p:sp>
      <p:pic>
        <p:nvPicPr>
          <p:cNvPr id="51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245" y="0"/>
            <a:ext cx="3906755" cy="354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758797"/>
            <a:ext cx="4724399" cy="279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内容占位符 7"/>
          <p:cNvPicPr>
            <a:picLocks noGrp="1" noChangeAspect="1"/>
          </p:cNvPicPr>
          <p:nvPr>
            <p:ph sz="half" idx="4294967295"/>
          </p:nvPr>
        </p:nvPicPr>
        <p:blipFill>
          <a:blip r:embed="rId4"/>
          <a:srcRect/>
          <a:stretch>
            <a:fillRect/>
          </a:stretch>
        </p:blipFill>
        <p:spPr>
          <a:xfrm>
            <a:off x="0" y="3679825"/>
            <a:ext cx="4102100" cy="2797175"/>
          </a:xfrm>
        </p:spPr>
      </p:pic>
    </p:spTree>
    <p:extLst>
      <p:ext uri="{BB962C8B-B14F-4D97-AF65-F5344CB8AC3E}">
        <p14:creationId xmlns:p14="http://schemas.microsoft.com/office/powerpoint/2010/main" val="19050902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适合我们需求</a:t>
            </a:r>
            <a:endParaRPr lang="zh-CN" altLang="en-US" dirty="0"/>
          </a:p>
        </p:txBody>
      </p:sp>
      <p:sp>
        <p:nvSpPr>
          <p:cNvPr id="3" name="内容占位符 2"/>
          <p:cNvSpPr>
            <a:spLocks noGrp="1"/>
          </p:cNvSpPr>
          <p:nvPr>
            <p:ph idx="1"/>
          </p:nvPr>
        </p:nvSpPr>
        <p:spPr/>
        <p:txBody>
          <a:bodyPr/>
          <a:lstStyle/>
          <a:p>
            <a:r>
              <a:rPr lang="en-US" altLang="zh-CN" sz="2200" dirty="0" smtClean="0"/>
              <a:t>Facebook</a:t>
            </a:r>
            <a:r>
              <a:rPr lang="zh-CN" altLang="en-US" sz="2200" dirty="0" smtClean="0"/>
              <a:t>比较过几种</a:t>
            </a:r>
            <a:r>
              <a:rPr lang="en-US" altLang="zh-CN" sz="2200" dirty="0" smtClean="0"/>
              <a:t>DBs</a:t>
            </a:r>
          </a:p>
          <a:p>
            <a:pPr lvl="1"/>
            <a:r>
              <a:rPr lang="en-US" altLang="zh-CN" sz="1800" dirty="0" smtClean="0"/>
              <a:t>Apache Cassandra</a:t>
            </a:r>
            <a:r>
              <a:rPr lang="zh-CN" altLang="en-US" sz="1800" dirty="0" smtClean="0"/>
              <a:t>，</a:t>
            </a:r>
            <a:r>
              <a:rPr lang="en-US" altLang="zh-CN" sz="1800" dirty="0" smtClean="0"/>
              <a:t>Apache </a:t>
            </a:r>
            <a:r>
              <a:rPr lang="en-US" altLang="zh-CN" sz="1800" dirty="0" err="1" smtClean="0"/>
              <a:t>HBase</a:t>
            </a:r>
            <a:r>
              <a:rPr lang="zh-CN" altLang="en-US" sz="1800" dirty="0" smtClean="0"/>
              <a:t>，</a:t>
            </a:r>
            <a:r>
              <a:rPr lang="en-US" altLang="zh-CN" sz="1800" dirty="0" err="1" smtClean="0"/>
              <a:t>Sharded</a:t>
            </a:r>
            <a:r>
              <a:rPr lang="en-US" altLang="zh-CN" sz="1800" dirty="0" smtClean="0"/>
              <a:t> </a:t>
            </a:r>
            <a:r>
              <a:rPr lang="en-US" altLang="zh-CN" sz="1800" dirty="0" err="1" smtClean="0"/>
              <a:t>MySql</a:t>
            </a:r>
            <a:endParaRPr lang="en-US" altLang="zh-CN" sz="1800" dirty="0" smtClean="0"/>
          </a:p>
          <a:p>
            <a:r>
              <a:rPr lang="zh-CN" altLang="en-US" sz="2200" dirty="0" smtClean="0"/>
              <a:t>比较了性能、可伸缩性、功能</a:t>
            </a:r>
            <a:endParaRPr lang="en-US" altLang="zh-CN" sz="2200" dirty="0" smtClean="0"/>
          </a:p>
          <a:p>
            <a:pPr lvl="1"/>
            <a:r>
              <a:rPr lang="en-US" altLang="zh-CN" sz="1800" dirty="0" err="1" smtClean="0"/>
              <a:t>HBase</a:t>
            </a:r>
            <a:r>
              <a:rPr lang="zh-CN" altLang="en-US" sz="1800" dirty="0"/>
              <a:t>支持快速的随机写</a:t>
            </a:r>
            <a:r>
              <a:rPr lang="zh-CN" altLang="en-US" sz="1800" dirty="0" smtClean="0"/>
              <a:t>性能，较好</a:t>
            </a:r>
            <a:r>
              <a:rPr lang="zh-CN" altLang="en-US" sz="1800" dirty="0"/>
              <a:t>的随机和流式读</a:t>
            </a:r>
            <a:r>
              <a:rPr lang="zh-CN" altLang="en-US" sz="1800" dirty="0" smtClean="0"/>
              <a:t>性能</a:t>
            </a:r>
            <a:endParaRPr lang="en-US" altLang="zh-CN" sz="1800" dirty="0" smtClean="0"/>
          </a:p>
          <a:p>
            <a:pPr lvl="1"/>
            <a:r>
              <a:rPr lang="en-US" altLang="zh-CN" sz="1800" dirty="0" err="1" smtClean="0"/>
              <a:t>HBase</a:t>
            </a:r>
            <a:r>
              <a:rPr lang="zh-CN" altLang="en-US" sz="1800" dirty="0" smtClean="0"/>
              <a:t>包括其他一些非常好的特性</a:t>
            </a:r>
            <a:endParaRPr lang="en-US" altLang="zh-CN" sz="1800" dirty="0" smtClean="0"/>
          </a:p>
          <a:p>
            <a:pPr lvl="2"/>
            <a:r>
              <a:rPr lang="zh-CN" altLang="en-US" sz="1600" dirty="0"/>
              <a:t>高度的扩展性</a:t>
            </a:r>
            <a:endParaRPr lang="en-US" altLang="zh-CN" sz="1600" dirty="0" smtClean="0"/>
          </a:p>
          <a:p>
            <a:pPr lvl="2"/>
            <a:r>
              <a:rPr lang="en-US" altLang="zh-CN" sz="1600" dirty="0" smtClean="0"/>
              <a:t>Atomic </a:t>
            </a:r>
            <a:r>
              <a:rPr lang="en-US" altLang="zh-CN" sz="1600" dirty="0"/>
              <a:t>read-modify-write </a:t>
            </a:r>
            <a:r>
              <a:rPr lang="en-US" altLang="zh-CN" sz="1600" dirty="0" smtClean="0"/>
              <a:t>operations</a:t>
            </a:r>
          </a:p>
          <a:p>
            <a:pPr lvl="2"/>
            <a:r>
              <a:rPr lang="zh-CN" altLang="en-US" sz="1600" dirty="0"/>
              <a:t>行级别的原子性保证</a:t>
            </a:r>
            <a:endParaRPr lang="en-US" altLang="zh-CN" sz="1600" dirty="0" smtClean="0"/>
          </a:p>
          <a:p>
            <a:pPr lvl="2"/>
            <a:r>
              <a:rPr lang="zh-CN" altLang="en-US" sz="1600" dirty="0" smtClean="0"/>
              <a:t>冗余备份</a:t>
            </a:r>
            <a:endParaRPr lang="en-US" altLang="zh-CN" sz="1600" dirty="0" smtClean="0"/>
          </a:p>
          <a:p>
            <a:pPr lvl="2"/>
            <a:r>
              <a:rPr lang="zh-CN" altLang="en-US" sz="1600" dirty="0" smtClean="0"/>
              <a:t>大块数据导入</a:t>
            </a:r>
            <a:endParaRPr lang="en-US" altLang="zh-CN" sz="1600" dirty="0" smtClean="0"/>
          </a:p>
          <a:p>
            <a:pPr lvl="2"/>
            <a:r>
              <a:rPr lang="en-US" altLang="zh-CN" sz="1600" dirty="0" err="1" smtClean="0"/>
              <a:t>MapReduce</a:t>
            </a:r>
            <a:r>
              <a:rPr lang="zh-CN" altLang="en-US" sz="1600" dirty="0" smtClean="0"/>
              <a:t>支持</a:t>
            </a:r>
            <a:endParaRPr lang="en-US" altLang="zh-CN" sz="1600" dirty="0" smtClean="0"/>
          </a:p>
          <a:p>
            <a:r>
              <a:rPr lang="zh-CN" altLang="en-US" sz="2200" dirty="0" smtClean="0"/>
              <a:t>特别</a:t>
            </a:r>
            <a:r>
              <a:rPr lang="zh-CN" altLang="en-US" sz="2200" dirty="0"/>
              <a:t>适合于那些写密集型的，需要维护大量数据的，大量索引的工作负载，同时</a:t>
            </a:r>
            <a:r>
              <a:rPr lang="zh-CN" altLang="en-US" sz="2200" dirty="0" smtClean="0"/>
              <a:t>保持快速</a:t>
            </a:r>
            <a:r>
              <a:rPr lang="zh-CN" altLang="en-US" sz="2200" dirty="0"/>
              <a:t>进行水平扩展的</a:t>
            </a:r>
            <a:r>
              <a:rPr lang="zh-CN" altLang="en-US" sz="2200" dirty="0" smtClean="0"/>
              <a:t>灵活性</a:t>
            </a:r>
            <a:endParaRPr lang="en-US" altLang="zh-CN" sz="2200" dirty="0" smtClean="0"/>
          </a:p>
          <a:p>
            <a:r>
              <a:rPr lang="zh-CN" altLang="en-US" sz="2200" dirty="0"/>
              <a:t>没有原生的跨行事务支持</a:t>
            </a:r>
            <a:endParaRPr lang="en-US" altLang="zh-CN" sz="2200" dirty="0" smtClean="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82</a:t>
            </a:fld>
            <a:endParaRPr lang="en-US" altLang="zh-CN"/>
          </a:p>
        </p:txBody>
      </p:sp>
    </p:spTree>
    <p:extLst>
      <p:ext uri="{BB962C8B-B14F-4D97-AF65-F5344CB8AC3E}">
        <p14:creationId xmlns:p14="http://schemas.microsoft.com/office/powerpoint/2010/main" val="206665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实时性</a:t>
            </a:r>
            <a:r>
              <a:rPr lang="en-US" altLang="zh-CN" dirty="0" smtClean="0"/>
              <a:t>HDFS</a:t>
            </a:r>
            <a:endParaRPr lang="zh-CN" altLang="en-US" dirty="0"/>
          </a:p>
        </p:txBody>
      </p:sp>
      <p:sp>
        <p:nvSpPr>
          <p:cNvPr id="3" name="内容占位符 2"/>
          <p:cNvSpPr>
            <a:spLocks noGrp="1"/>
          </p:cNvSpPr>
          <p:nvPr>
            <p:ph sz="half" idx="1"/>
          </p:nvPr>
        </p:nvSpPr>
        <p:spPr>
          <a:xfrm>
            <a:off x="401638" y="1714500"/>
            <a:ext cx="3560762" cy="4000500"/>
          </a:xfrm>
        </p:spPr>
        <p:txBody>
          <a:bodyPr/>
          <a:lstStyle/>
          <a:p>
            <a:r>
              <a:rPr lang="en-US" altLang="zh-CN" dirty="0" err="1" smtClean="0"/>
              <a:t>AvatarNode</a:t>
            </a:r>
            <a:endParaRPr lang="en-US" altLang="zh-CN" dirty="0" smtClean="0"/>
          </a:p>
          <a:p>
            <a:r>
              <a:rPr lang="zh-CN" altLang="en-US" dirty="0" smtClean="0"/>
              <a:t>透明化</a:t>
            </a:r>
            <a:r>
              <a:rPr lang="zh-CN" altLang="en-US" dirty="0"/>
              <a:t>的故障</a:t>
            </a:r>
            <a:r>
              <a:rPr lang="zh-CN" altLang="en-US" dirty="0" smtClean="0"/>
              <a:t>恢复</a:t>
            </a:r>
            <a:endParaRPr lang="en-US" altLang="zh-CN" dirty="0" smtClean="0"/>
          </a:p>
          <a:p>
            <a:r>
              <a:rPr lang="zh-CN" altLang="en-US" dirty="0"/>
              <a:t>快速的</a:t>
            </a:r>
            <a:r>
              <a:rPr lang="zh-CN" altLang="en-US" dirty="0" smtClean="0"/>
              <a:t>失败策略</a:t>
            </a:r>
            <a:endParaRPr lang="en-US" altLang="zh-CN" dirty="0" smtClean="0"/>
          </a:p>
          <a:p>
            <a:r>
              <a:rPr lang="en-US" altLang="zh-CN" dirty="0" smtClean="0"/>
              <a:t>Recover </a:t>
            </a:r>
            <a:r>
              <a:rPr lang="en-US" altLang="zh-CN" dirty="0"/>
              <a:t>File Lease</a:t>
            </a:r>
            <a:endParaRPr lang="en-US" altLang="zh-CN" dirty="0" smtClean="0"/>
          </a:p>
          <a:p>
            <a:r>
              <a:rPr lang="zh-CN" altLang="en-US" dirty="0" smtClean="0"/>
              <a:t>本地</a:t>
            </a:r>
            <a:r>
              <a:rPr lang="zh-CN" altLang="en-US" dirty="0"/>
              <a:t>副本读取</a:t>
            </a:r>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83</a:t>
            </a:fld>
            <a:endParaRPr lang="en-US" altLang="zh-CN"/>
          </a:p>
        </p:txBody>
      </p:sp>
      <p:pic>
        <p:nvPicPr>
          <p:cNvPr id="519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1524000"/>
            <a:ext cx="4772025"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358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改进</a:t>
            </a:r>
            <a:endParaRPr lang="zh-CN" altLang="en-US" dirty="0"/>
          </a:p>
        </p:txBody>
      </p:sp>
      <p:sp>
        <p:nvSpPr>
          <p:cNvPr id="7" name="内容占位符 6"/>
          <p:cNvSpPr>
            <a:spLocks noGrp="1"/>
          </p:cNvSpPr>
          <p:nvPr>
            <p:ph idx="1"/>
          </p:nvPr>
        </p:nvSpPr>
        <p:spPr/>
        <p:txBody>
          <a:bodyPr/>
          <a:lstStyle/>
          <a:p>
            <a:r>
              <a:rPr lang="en-US" altLang="zh-CN" dirty="0" smtClean="0"/>
              <a:t>region</a:t>
            </a:r>
            <a:r>
              <a:rPr lang="zh-CN" altLang="en-US" dirty="0"/>
              <a:t>分配信息从</a:t>
            </a:r>
            <a:r>
              <a:rPr lang="en-US" altLang="zh-CN" dirty="0"/>
              <a:t>master</a:t>
            </a:r>
            <a:r>
              <a:rPr lang="zh-CN" altLang="en-US" dirty="0"/>
              <a:t>的内存状态中移到</a:t>
            </a:r>
            <a:r>
              <a:rPr lang="en-US" altLang="zh-CN" dirty="0" smtClean="0"/>
              <a:t>Zookeeper</a:t>
            </a:r>
          </a:p>
          <a:p>
            <a:r>
              <a:rPr lang="zh-CN" altLang="en-US" dirty="0" smtClean="0"/>
              <a:t>可中断</a:t>
            </a:r>
            <a:r>
              <a:rPr lang="en-US" altLang="zh-CN" dirty="0" smtClean="0"/>
              <a:t>compaction</a:t>
            </a:r>
          </a:p>
          <a:p>
            <a:r>
              <a:rPr lang="zh-CN" altLang="en-US" dirty="0"/>
              <a:t>通过以可能的冗余读为代价将写操作转化为顺序写</a:t>
            </a:r>
          </a:p>
        </p:txBody>
      </p:sp>
      <p:sp>
        <p:nvSpPr>
          <p:cNvPr id="5" name="灯片编号占位符 4"/>
          <p:cNvSpPr>
            <a:spLocks noGrp="1"/>
          </p:cNvSpPr>
          <p:nvPr>
            <p:ph type="sldNum" sz="quarter" idx="10"/>
          </p:nvPr>
        </p:nvSpPr>
        <p:spPr/>
        <p:txBody>
          <a:bodyPr/>
          <a:lstStyle/>
          <a:p>
            <a:pPr>
              <a:defRPr/>
            </a:pPr>
            <a:fld id="{C791CBE3-D789-4F22-B90A-5519DB9AB97D}" type="slidenum">
              <a:rPr lang="zh-CN" altLang="en-US" smtClean="0"/>
              <a:pPr>
                <a:defRPr/>
              </a:pPr>
              <a:t>84</a:t>
            </a:fld>
            <a:endParaRPr lang="en-US" altLang="zh-CN"/>
          </a:p>
        </p:txBody>
      </p:sp>
    </p:spTree>
    <p:extLst>
      <p:ext uri="{BB962C8B-B14F-4D97-AF65-F5344CB8AC3E}">
        <p14:creationId xmlns:p14="http://schemas.microsoft.com/office/powerpoint/2010/main" val="4148248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系统层次结构</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85</a:t>
            </a:fld>
            <a:endParaRPr lang="en-US" altLang="zh-CN"/>
          </a:p>
        </p:txBody>
      </p:sp>
      <p:sp>
        <p:nvSpPr>
          <p:cNvPr id="5" name="圆角矩形 4"/>
          <p:cNvSpPr/>
          <p:nvPr/>
        </p:nvSpPr>
        <p:spPr bwMode="auto">
          <a:xfrm>
            <a:off x="1828800" y="2057400"/>
            <a:ext cx="5504183" cy="1219200"/>
          </a:xfrm>
          <a:prstGeom prst="roundRect">
            <a:avLst>
              <a:gd name="adj" fmla="val 2282"/>
            </a:avLst>
          </a:prstGeom>
          <a:noFill/>
          <a:ln w="22225"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6" name="圆角矩形 5"/>
          <p:cNvSpPr/>
          <p:nvPr/>
        </p:nvSpPr>
        <p:spPr bwMode="auto">
          <a:xfrm>
            <a:off x="2718709" y="2209800"/>
            <a:ext cx="1472292"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cs typeface="Arial" charset="0"/>
              </a:rPr>
              <a:t>Master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7" name="圆角矩形 6"/>
          <p:cNvSpPr/>
          <p:nvPr/>
        </p:nvSpPr>
        <p:spPr bwMode="auto">
          <a:xfrm>
            <a:off x="4419601" y="2187039"/>
            <a:ext cx="1524000"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cs typeface="Arial" charset="0"/>
              </a:rPr>
              <a:t>Backup Master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8" name="圆角矩形 7"/>
          <p:cNvSpPr/>
          <p:nvPr/>
        </p:nvSpPr>
        <p:spPr bwMode="auto">
          <a:xfrm>
            <a:off x="1999015" y="2745179"/>
            <a:ext cx="1439388"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cs typeface="Arial" charset="0"/>
              </a:rPr>
              <a:t>Region Server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9" name="圆角矩形 8"/>
          <p:cNvSpPr/>
          <p:nvPr/>
        </p:nvSpPr>
        <p:spPr bwMode="auto">
          <a:xfrm>
            <a:off x="3581401" y="2743200"/>
            <a:ext cx="1439388"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cs typeface="Arial" charset="0"/>
              </a:rPr>
              <a:t>Region Server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0" name="圆角矩形 9"/>
          <p:cNvSpPr/>
          <p:nvPr/>
        </p:nvSpPr>
        <p:spPr bwMode="auto">
          <a:xfrm>
            <a:off x="5167004" y="2743200"/>
            <a:ext cx="1439388"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cs typeface="Arial" charset="0"/>
              </a:rPr>
              <a:t>Region Server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1" name="TextBox 10"/>
          <p:cNvSpPr txBox="1"/>
          <p:nvPr/>
        </p:nvSpPr>
        <p:spPr>
          <a:xfrm>
            <a:off x="4050971" y="3090446"/>
            <a:ext cx="821059" cy="338554"/>
          </a:xfrm>
          <a:prstGeom prst="rect">
            <a:avLst/>
          </a:prstGeom>
          <a:solidFill>
            <a:schemeClr val="bg1"/>
          </a:solidFill>
        </p:spPr>
        <p:txBody>
          <a:bodyPr wrap="none" rtlCol="0">
            <a:spAutoFit/>
          </a:bodyPr>
          <a:lstStyle/>
          <a:p>
            <a:r>
              <a:rPr lang="en-US" altLang="zh-CN" dirty="0" err="1" smtClean="0">
                <a:solidFill>
                  <a:schemeClr val="accent2"/>
                </a:solidFill>
              </a:rPr>
              <a:t>HBase</a:t>
            </a:r>
            <a:endParaRPr lang="zh-CN" altLang="en-US" dirty="0">
              <a:solidFill>
                <a:schemeClr val="accent2"/>
              </a:solidFill>
            </a:endParaRPr>
          </a:p>
        </p:txBody>
      </p:sp>
      <p:sp>
        <p:nvSpPr>
          <p:cNvPr id="12" name="圆角矩形 11"/>
          <p:cNvSpPr/>
          <p:nvPr/>
        </p:nvSpPr>
        <p:spPr bwMode="auto">
          <a:xfrm>
            <a:off x="914400" y="3886200"/>
            <a:ext cx="4536433" cy="1219200"/>
          </a:xfrm>
          <a:prstGeom prst="roundRect">
            <a:avLst>
              <a:gd name="adj" fmla="val 2282"/>
            </a:avLst>
          </a:prstGeom>
          <a:noFill/>
          <a:ln w="22225"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圆角矩形 12"/>
          <p:cNvSpPr/>
          <p:nvPr/>
        </p:nvSpPr>
        <p:spPr bwMode="auto">
          <a:xfrm>
            <a:off x="1084613" y="4038600"/>
            <a:ext cx="1810986"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solidFill>
                  <a:schemeClr val="bg1"/>
                </a:solidFill>
              </a:rPr>
              <a:t>Active </a:t>
            </a:r>
            <a:r>
              <a:rPr lang="en-US" altLang="zh-CN" dirty="0" err="1" smtClean="0">
                <a:solidFill>
                  <a:schemeClr val="bg1"/>
                </a:solidFill>
              </a:rPr>
              <a:t>AvatarNode</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4" name="圆角矩形 13"/>
          <p:cNvSpPr/>
          <p:nvPr/>
        </p:nvSpPr>
        <p:spPr bwMode="auto">
          <a:xfrm>
            <a:off x="2971799" y="4038600"/>
            <a:ext cx="1981201"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solidFill>
                  <a:schemeClr val="bg1"/>
                </a:solidFill>
              </a:rPr>
              <a:t>Standby </a:t>
            </a:r>
            <a:r>
              <a:rPr lang="en-US" altLang="zh-CN" dirty="0" err="1" smtClean="0">
                <a:solidFill>
                  <a:schemeClr val="bg1"/>
                </a:solidFill>
              </a:rPr>
              <a:t>Namenode</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5" name="圆角矩形 14"/>
          <p:cNvSpPr/>
          <p:nvPr/>
        </p:nvSpPr>
        <p:spPr bwMode="auto">
          <a:xfrm>
            <a:off x="1084614" y="4573979"/>
            <a:ext cx="1048986"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Arial" charset="0"/>
                <a:cs typeface="Arial" charset="0"/>
              </a:rPr>
              <a:t>DataNode</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6" name="圆角矩形 15"/>
          <p:cNvSpPr/>
          <p:nvPr/>
        </p:nvSpPr>
        <p:spPr bwMode="auto">
          <a:xfrm>
            <a:off x="2362200" y="4572000"/>
            <a:ext cx="1066800"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err="1">
                <a:solidFill>
                  <a:schemeClr val="bg1"/>
                </a:solidFill>
              </a:rPr>
              <a:t>DataNode</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7" name="圆角矩形 16"/>
          <p:cNvSpPr/>
          <p:nvPr/>
        </p:nvSpPr>
        <p:spPr bwMode="auto">
          <a:xfrm>
            <a:off x="3657600" y="4572000"/>
            <a:ext cx="1066800"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err="1">
                <a:solidFill>
                  <a:schemeClr val="bg1"/>
                </a:solidFill>
              </a:rPr>
              <a:t>DataNode</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18" name="TextBox 17"/>
          <p:cNvSpPr txBox="1"/>
          <p:nvPr/>
        </p:nvSpPr>
        <p:spPr>
          <a:xfrm>
            <a:off x="2916692" y="4919246"/>
            <a:ext cx="740908" cy="338554"/>
          </a:xfrm>
          <a:prstGeom prst="rect">
            <a:avLst/>
          </a:prstGeom>
          <a:solidFill>
            <a:schemeClr val="bg1"/>
          </a:solidFill>
        </p:spPr>
        <p:txBody>
          <a:bodyPr wrap="none" rtlCol="0">
            <a:spAutoFit/>
          </a:bodyPr>
          <a:lstStyle/>
          <a:p>
            <a:r>
              <a:rPr lang="en-US" altLang="zh-CN" dirty="0" smtClean="0">
                <a:solidFill>
                  <a:schemeClr val="accent2"/>
                </a:solidFill>
              </a:rPr>
              <a:t>HDFS</a:t>
            </a:r>
            <a:endParaRPr lang="zh-CN" altLang="en-US" dirty="0">
              <a:solidFill>
                <a:schemeClr val="accent2"/>
              </a:solidFill>
            </a:endParaRPr>
          </a:p>
        </p:txBody>
      </p:sp>
      <p:sp>
        <p:nvSpPr>
          <p:cNvPr id="19" name="TextBox 18"/>
          <p:cNvSpPr txBox="1"/>
          <p:nvPr/>
        </p:nvSpPr>
        <p:spPr>
          <a:xfrm>
            <a:off x="5009687" y="4518454"/>
            <a:ext cx="441146" cy="400110"/>
          </a:xfrm>
          <a:prstGeom prst="rect">
            <a:avLst/>
          </a:prstGeom>
          <a:noFill/>
        </p:spPr>
        <p:txBody>
          <a:bodyPr wrap="none" rtlCol="0">
            <a:spAutoFit/>
          </a:bodyPr>
          <a:lstStyle/>
          <a:p>
            <a:r>
              <a:rPr lang="en-US" altLang="zh-CN" sz="2000" dirty="0" smtClean="0"/>
              <a:t>…</a:t>
            </a:r>
            <a:endParaRPr lang="zh-CN" altLang="en-US" sz="2000" dirty="0"/>
          </a:p>
        </p:txBody>
      </p:sp>
      <p:sp>
        <p:nvSpPr>
          <p:cNvPr id="20" name="圆角矩形 19"/>
          <p:cNvSpPr/>
          <p:nvPr/>
        </p:nvSpPr>
        <p:spPr bwMode="auto">
          <a:xfrm>
            <a:off x="5598167" y="3886200"/>
            <a:ext cx="2632699" cy="1219200"/>
          </a:xfrm>
          <a:prstGeom prst="roundRect">
            <a:avLst>
              <a:gd name="adj" fmla="val 2282"/>
            </a:avLst>
          </a:prstGeom>
          <a:noFill/>
          <a:ln w="22225"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21" name="圆角矩形 20"/>
          <p:cNvSpPr/>
          <p:nvPr/>
        </p:nvSpPr>
        <p:spPr bwMode="auto">
          <a:xfrm>
            <a:off x="5878474" y="4038600"/>
            <a:ext cx="1665325"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kumimoji="0" lang="en-US" altLang="zh-CN" sz="1600" b="1" i="0" u="none" strike="noStrike" cap="none" normalizeH="0" baseline="0" dirty="0" err="1" smtClean="0">
                <a:ln>
                  <a:noFill/>
                </a:ln>
                <a:solidFill>
                  <a:schemeClr val="bg1"/>
                </a:solidFill>
                <a:effectLst/>
                <a:latin typeface="Arial" charset="0"/>
                <a:cs typeface="Arial" charset="0"/>
              </a:rPr>
              <a:t>ZooKeeper</a:t>
            </a:r>
            <a:r>
              <a:rPr kumimoji="0" lang="en-US" altLang="zh-CN" sz="1600" b="1" i="0" u="none" strike="noStrike" cap="none" normalizeH="0" baseline="0" dirty="0" smtClean="0">
                <a:ln>
                  <a:noFill/>
                </a:ln>
                <a:solidFill>
                  <a:schemeClr val="bg1"/>
                </a:solidFill>
                <a:effectLst/>
                <a:latin typeface="Arial" charset="0"/>
                <a:cs typeface="Arial" charset="0"/>
              </a:rPr>
              <a:t> Peer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26" name="TextBox 25"/>
          <p:cNvSpPr txBox="1"/>
          <p:nvPr/>
        </p:nvSpPr>
        <p:spPr>
          <a:xfrm>
            <a:off x="6324600" y="4919246"/>
            <a:ext cx="1220206" cy="338554"/>
          </a:xfrm>
          <a:prstGeom prst="rect">
            <a:avLst/>
          </a:prstGeom>
          <a:solidFill>
            <a:schemeClr val="bg1"/>
          </a:solidFill>
        </p:spPr>
        <p:txBody>
          <a:bodyPr wrap="none" rtlCol="0">
            <a:spAutoFit/>
          </a:bodyPr>
          <a:lstStyle/>
          <a:p>
            <a:r>
              <a:rPr lang="en-US" altLang="zh-CN" dirty="0" smtClean="0">
                <a:solidFill>
                  <a:schemeClr val="accent2"/>
                </a:solidFill>
              </a:rPr>
              <a:t>Zookeeper</a:t>
            </a:r>
            <a:endParaRPr lang="zh-CN" altLang="en-US" dirty="0">
              <a:solidFill>
                <a:schemeClr val="accent2"/>
              </a:solidFill>
            </a:endParaRPr>
          </a:p>
        </p:txBody>
      </p:sp>
      <p:sp>
        <p:nvSpPr>
          <p:cNvPr id="27" name="TextBox 26"/>
          <p:cNvSpPr txBox="1"/>
          <p:nvPr/>
        </p:nvSpPr>
        <p:spPr>
          <a:xfrm>
            <a:off x="7645810" y="4173869"/>
            <a:ext cx="441146" cy="400110"/>
          </a:xfrm>
          <a:prstGeom prst="rect">
            <a:avLst/>
          </a:prstGeom>
          <a:noFill/>
        </p:spPr>
        <p:txBody>
          <a:bodyPr wrap="none" rtlCol="0">
            <a:spAutoFit/>
          </a:bodyPr>
          <a:lstStyle/>
          <a:p>
            <a:r>
              <a:rPr lang="en-US" altLang="zh-CN" sz="2000" dirty="0" smtClean="0"/>
              <a:t>…</a:t>
            </a:r>
            <a:endParaRPr lang="zh-CN" altLang="en-US" sz="2000" dirty="0"/>
          </a:p>
        </p:txBody>
      </p:sp>
      <p:sp>
        <p:nvSpPr>
          <p:cNvPr id="28" name="圆角矩形 27"/>
          <p:cNvSpPr/>
          <p:nvPr/>
        </p:nvSpPr>
        <p:spPr bwMode="auto">
          <a:xfrm>
            <a:off x="5867399" y="4495800"/>
            <a:ext cx="1676399" cy="304800"/>
          </a:xfrm>
          <a:prstGeom prst="roundRect">
            <a:avLst/>
          </a:pr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kumimoji="0" lang="en-US" altLang="zh-CN" sz="1600" b="1" i="0" u="none" strike="noStrike" cap="none" normalizeH="0" baseline="0" dirty="0" err="1" smtClean="0">
                <a:ln>
                  <a:noFill/>
                </a:ln>
                <a:solidFill>
                  <a:schemeClr val="bg1"/>
                </a:solidFill>
                <a:effectLst/>
                <a:latin typeface="Arial" charset="0"/>
                <a:cs typeface="Arial" charset="0"/>
              </a:rPr>
              <a:t>ZooKeeper</a:t>
            </a:r>
            <a:r>
              <a:rPr kumimoji="0" lang="en-US" altLang="zh-CN" sz="1600" b="1" i="0" u="none" strike="noStrike" cap="none" normalizeH="0" baseline="0" dirty="0" smtClean="0">
                <a:ln>
                  <a:noFill/>
                </a:ln>
                <a:solidFill>
                  <a:schemeClr val="bg1"/>
                </a:solidFill>
                <a:effectLst/>
                <a:latin typeface="Arial" charset="0"/>
                <a:cs typeface="Arial" charset="0"/>
              </a:rPr>
              <a:t> Peer</a:t>
            </a:r>
            <a:endParaRPr kumimoji="0" lang="zh-CN" altLang="en-US" sz="1600" b="1" i="0" u="none" strike="noStrike" cap="none" normalizeH="0" baseline="0" dirty="0" smtClean="0">
              <a:ln>
                <a:noFill/>
              </a:ln>
              <a:solidFill>
                <a:schemeClr val="bg1"/>
              </a:solidFill>
              <a:effectLst/>
              <a:latin typeface="Arial" charset="0"/>
              <a:cs typeface="Arial" charset="0"/>
            </a:endParaRPr>
          </a:p>
        </p:txBody>
      </p:sp>
      <p:sp>
        <p:nvSpPr>
          <p:cNvPr id="29" name="TextBox 28"/>
          <p:cNvSpPr txBox="1"/>
          <p:nvPr/>
        </p:nvSpPr>
        <p:spPr>
          <a:xfrm>
            <a:off x="6705601" y="2724090"/>
            <a:ext cx="441146" cy="400110"/>
          </a:xfrm>
          <a:prstGeom prst="rect">
            <a:avLst/>
          </a:prstGeom>
          <a:noFill/>
        </p:spPr>
        <p:txBody>
          <a:bodyPr wrap="none" rtlCol="0">
            <a:spAutoFit/>
          </a:bodyPr>
          <a:lstStyle/>
          <a:p>
            <a:r>
              <a:rPr lang="en-US" altLang="zh-CN" sz="2000" dirty="0" smtClean="0"/>
              <a:t>…</a:t>
            </a:r>
            <a:endParaRPr lang="zh-CN" altLang="en-US" sz="2000" dirty="0"/>
          </a:p>
        </p:txBody>
      </p:sp>
      <p:sp>
        <p:nvSpPr>
          <p:cNvPr id="30" name="TextBox 29"/>
          <p:cNvSpPr txBox="1"/>
          <p:nvPr/>
        </p:nvSpPr>
        <p:spPr>
          <a:xfrm>
            <a:off x="3879641" y="1676400"/>
            <a:ext cx="1301959" cy="338554"/>
          </a:xfrm>
          <a:prstGeom prst="rect">
            <a:avLst/>
          </a:prstGeom>
          <a:noFill/>
        </p:spPr>
        <p:txBody>
          <a:bodyPr wrap="none" rtlCol="0">
            <a:spAutoFit/>
          </a:bodyPr>
          <a:lstStyle/>
          <a:p>
            <a:r>
              <a:rPr lang="en-US" altLang="zh-CN" dirty="0" smtClean="0"/>
              <a:t>Database</a:t>
            </a:r>
            <a:r>
              <a:rPr lang="zh-CN" altLang="en-US" dirty="0" smtClean="0"/>
              <a:t>层</a:t>
            </a:r>
            <a:endParaRPr lang="zh-CN" altLang="en-US" dirty="0"/>
          </a:p>
        </p:txBody>
      </p:sp>
      <p:sp>
        <p:nvSpPr>
          <p:cNvPr id="31" name="TextBox 30"/>
          <p:cNvSpPr txBox="1"/>
          <p:nvPr/>
        </p:nvSpPr>
        <p:spPr>
          <a:xfrm>
            <a:off x="838200" y="3547646"/>
            <a:ext cx="805029" cy="338554"/>
          </a:xfrm>
          <a:prstGeom prst="rect">
            <a:avLst/>
          </a:prstGeom>
          <a:noFill/>
        </p:spPr>
        <p:txBody>
          <a:bodyPr wrap="none" rtlCol="0">
            <a:spAutoFit/>
          </a:bodyPr>
          <a:lstStyle/>
          <a:p>
            <a:r>
              <a:rPr lang="zh-CN" altLang="en-US" dirty="0" smtClean="0"/>
              <a:t>存储层</a:t>
            </a:r>
            <a:endParaRPr lang="zh-CN" altLang="en-US" dirty="0"/>
          </a:p>
        </p:txBody>
      </p:sp>
      <p:sp>
        <p:nvSpPr>
          <p:cNvPr id="32" name="TextBox 31"/>
          <p:cNvSpPr txBox="1"/>
          <p:nvPr/>
        </p:nvSpPr>
        <p:spPr>
          <a:xfrm>
            <a:off x="7217785" y="3547646"/>
            <a:ext cx="1011815" cy="338554"/>
          </a:xfrm>
          <a:prstGeom prst="rect">
            <a:avLst/>
          </a:prstGeom>
          <a:noFill/>
        </p:spPr>
        <p:txBody>
          <a:bodyPr wrap="none" rtlCol="0">
            <a:spAutoFit/>
          </a:bodyPr>
          <a:lstStyle/>
          <a:p>
            <a:r>
              <a:rPr lang="zh-CN" altLang="en-US" dirty="0" smtClean="0"/>
              <a:t>协调服务</a:t>
            </a:r>
            <a:endParaRPr lang="zh-CN" altLang="en-US" dirty="0"/>
          </a:p>
        </p:txBody>
      </p:sp>
      <p:cxnSp>
        <p:nvCxnSpPr>
          <p:cNvPr id="34" name="直接箭头连接符 33"/>
          <p:cNvCxnSpPr/>
          <p:nvPr/>
        </p:nvCxnSpPr>
        <p:spPr bwMode="auto">
          <a:xfrm>
            <a:off x="2718709" y="3276600"/>
            <a:ext cx="0" cy="609600"/>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H="1">
            <a:off x="6606392" y="3276600"/>
            <a:ext cx="1" cy="609600"/>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617621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86</a:t>
            </a:fld>
            <a:endParaRPr lang="en-US" altLang="zh-CN"/>
          </a:p>
        </p:txBody>
      </p:sp>
      <p:pic>
        <p:nvPicPr>
          <p:cNvPr id="51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12480"/>
            <a:ext cx="685800" cy="58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899" y="2128669"/>
            <a:ext cx="685800" cy="58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86938"/>
            <a:ext cx="685800" cy="58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487" y="4876800"/>
            <a:ext cx="666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975" y="1575447"/>
            <a:ext cx="153097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15687" y="3111227"/>
            <a:ext cx="805029" cy="338554"/>
          </a:xfrm>
          <a:prstGeom prst="rect">
            <a:avLst/>
          </a:prstGeom>
          <a:noFill/>
        </p:spPr>
        <p:txBody>
          <a:bodyPr wrap="none" rtlCol="0">
            <a:spAutoFit/>
          </a:bodyPr>
          <a:lstStyle/>
          <a:p>
            <a:r>
              <a:rPr lang="zh-CN" altLang="en-US" dirty="0" smtClean="0"/>
              <a:t>接收机</a:t>
            </a:r>
            <a:endParaRPr lang="zh-CN" altLang="en-US" dirty="0"/>
          </a:p>
        </p:txBody>
      </p:sp>
      <p:sp>
        <p:nvSpPr>
          <p:cNvPr id="8" name="TextBox 7"/>
          <p:cNvSpPr txBox="1"/>
          <p:nvPr/>
        </p:nvSpPr>
        <p:spPr>
          <a:xfrm>
            <a:off x="4308578" y="1230955"/>
            <a:ext cx="1011815" cy="338554"/>
          </a:xfrm>
          <a:prstGeom prst="rect">
            <a:avLst/>
          </a:prstGeom>
          <a:noFill/>
        </p:spPr>
        <p:txBody>
          <a:bodyPr wrap="none" rtlCol="0">
            <a:spAutoFit/>
          </a:bodyPr>
          <a:lstStyle/>
          <a:p>
            <a:r>
              <a:rPr lang="zh-CN" altLang="en-US" dirty="0" smtClean="0"/>
              <a:t>数据仓库</a:t>
            </a:r>
            <a:endParaRPr lang="zh-CN" altLang="en-US" dirty="0"/>
          </a:p>
        </p:txBody>
      </p:sp>
      <p:sp>
        <p:nvSpPr>
          <p:cNvPr id="9" name="TextBox 8"/>
          <p:cNvSpPr txBox="1"/>
          <p:nvPr/>
        </p:nvSpPr>
        <p:spPr>
          <a:xfrm>
            <a:off x="4668487" y="5944643"/>
            <a:ext cx="824265" cy="338554"/>
          </a:xfrm>
          <a:prstGeom prst="rect">
            <a:avLst/>
          </a:prstGeom>
          <a:noFill/>
        </p:spPr>
        <p:txBody>
          <a:bodyPr wrap="none" rtlCol="0">
            <a:spAutoFit/>
          </a:bodyPr>
          <a:lstStyle/>
          <a:p>
            <a:r>
              <a:rPr lang="en-US" altLang="zh-CN" dirty="0" smtClean="0"/>
              <a:t>Oracle</a:t>
            </a:r>
            <a:endParaRPr lang="zh-CN" altLang="en-US" dirty="0"/>
          </a:p>
        </p:txBody>
      </p:sp>
      <p:cxnSp>
        <p:nvCxnSpPr>
          <p:cNvPr id="11" name="直接箭头连接符 10"/>
          <p:cNvCxnSpPr>
            <a:stCxn id="7" idx="3"/>
          </p:cNvCxnSpPr>
          <p:nvPr/>
        </p:nvCxnSpPr>
        <p:spPr bwMode="auto">
          <a:xfrm flipV="1">
            <a:off x="2552699" y="2422078"/>
            <a:ext cx="1531276" cy="1"/>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stCxn id="519175" idx="2"/>
          </p:cNvCxnSpPr>
          <p:nvPr/>
        </p:nvCxnSpPr>
        <p:spPr bwMode="auto">
          <a:xfrm flipH="1">
            <a:off x="4849461" y="3785247"/>
            <a:ext cx="1" cy="1153898"/>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9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738679"/>
            <a:ext cx="9239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直接箭头连接符 21"/>
          <p:cNvCxnSpPr>
            <a:stCxn id="519174" idx="0"/>
          </p:cNvCxnSpPr>
          <p:nvPr/>
        </p:nvCxnSpPr>
        <p:spPr bwMode="auto">
          <a:xfrm flipV="1">
            <a:off x="5001862" y="3785247"/>
            <a:ext cx="0" cy="1091553"/>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9177"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44752" y="4870862"/>
            <a:ext cx="609600" cy="85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7162800" y="5638800"/>
            <a:ext cx="805029" cy="338554"/>
          </a:xfrm>
          <a:prstGeom prst="rect">
            <a:avLst/>
          </a:prstGeom>
          <a:noFill/>
        </p:spPr>
        <p:txBody>
          <a:bodyPr wrap="none" rtlCol="0">
            <a:spAutoFit/>
          </a:bodyPr>
          <a:lstStyle/>
          <a:p>
            <a:r>
              <a:rPr lang="zh-CN" altLang="en-US" dirty="0" smtClean="0"/>
              <a:t>客户端</a:t>
            </a:r>
            <a:endParaRPr lang="zh-CN" altLang="en-US" dirty="0"/>
          </a:p>
        </p:txBody>
      </p:sp>
      <p:sp>
        <p:nvSpPr>
          <p:cNvPr id="28" name="TextBox 27"/>
          <p:cNvSpPr txBox="1"/>
          <p:nvPr/>
        </p:nvSpPr>
        <p:spPr>
          <a:xfrm>
            <a:off x="6705600" y="2158425"/>
            <a:ext cx="1632178" cy="584775"/>
          </a:xfrm>
          <a:prstGeom prst="rect">
            <a:avLst/>
          </a:prstGeom>
          <a:noFill/>
        </p:spPr>
        <p:txBody>
          <a:bodyPr wrap="none" rtlCol="0">
            <a:spAutoFit/>
          </a:bodyPr>
          <a:lstStyle/>
          <a:p>
            <a:r>
              <a:rPr lang="en-US" altLang="zh-CN" dirty="0" smtClean="0"/>
              <a:t>Web Server</a:t>
            </a:r>
          </a:p>
          <a:p>
            <a:r>
              <a:rPr lang="zh-CN" altLang="en-US" dirty="0" smtClean="0"/>
              <a:t>其他应用服务器</a:t>
            </a:r>
            <a:endParaRPr lang="zh-CN" altLang="en-US" dirty="0"/>
          </a:p>
        </p:txBody>
      </p:sp>
      <p:cxnSp>
        <p:nvCxnSpPr>
          <p:cNvPr id="29" name="直接箭头连接符 28"/>
          <p:cNvCxnSpPr/>
          <p:nvPr/>
        </p:nvCxnSpPr>
        <p:spPr bwMode="auto">
          <a:xfrm flipH="1" flipV="1">
            <a:off x="5492752" y="3785247"/>
            <a:ext cx="1752000" cy="1320153"/>
          </a:xfrm>
          <a:prstGeom prst="straightConnector1">
            <a:avLst/>
          </a:prstGeom>
          <a:solidFill>
            <a:schemeClr val="accent1"/>
          </a:solidFill>
          <a:ln w="31750" cap="flat" cmpd="sng" algn="ctr">
            <a:solidFill>
              <a:schemeClr val="accent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a:stCxn id="519177" idx="1"/>
            <a:endCxn id="519174" idx="3"/>
          </p:cNvCxnSpPr>
          <p:nvPr/>
        </p:nvCxnSpPr>
        <p:spPr bwMode="auto">
          <a:xfrm flipH="1">
            <a:off x="5335237" y="5296944"/>
            <a:ext cx="1909515" cy="37056"/>
          </a:xfrm>
          <a:prstGeom prst="straightConnector1">
            <a:avLst/>
          </a:prstGeom>
          <a:solidFill>
            <a:schemeClr val="accent1"/>
          </a:solidFill>
          <a:ln w="31750" cap="flat" cmpd="sng" algn="ctr">
            <a:solidFill>
              <a:schemeClr val="accent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stCxn id="519177" idx="0"/>
            <a:endCxn id="519176" idx="2"/>
          </p:cNvCxnSpPr>
          <p:nvPr/>
        </p:nvCxnSpPr>
        <p:spPr bwMode="auto">
          <a:xfrm flipH="1" flipV="1">
            <a:off x="7243763" y="3529254"/>
            <a:ext cx="305789" cy="1341608"/>
          </a:xfrm>
          <a:prstGeom prst="straightConnector1">
            <a:avLst/>
          </a:prstGeom>
          <a:solidFill>
            <a:schemeClr val="accent1"/>
          </a:solidFill>
          <a:ln w="31750" cap="flat" cmpd="sng" algn="ctr">
            <a:solidFill>
              <a:schemeClr val="accent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a:stCxn id="519176" idx="1"/>
          </p:cNvCxnSpPr>
          <p:nvPr/>
        </p:nvCxnSpPr>
        <p:spPr bwMode="auto">
          <a:xfrm flipH="1" flipV="1">
            <a:off x="5614948" y="3111227"/>
            <a:ext cx="1166852" cy="22740"/>
          </a:xfrm>
          <a:prstGeom prst="straightConnector1">
            <a:avLst/>
          </a:prstGeom>
          <a:solidFill>
            <a:schemeClr val="accent1"/>
          </a:solidFill>
          <a:ln w="317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118958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87</a:t>
            </a:fld>
            <a:endParaRPr lang="en-US" altLang="zh-CN"/>
          </a:p>
        </p:txBody>
      </p:sp>
      <p:pic>
        <p:nvPicPr>
          <p:cNvPr id="519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599"/>
            <a:ext cx="7977851" cy="370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8987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5C93341-B97E-43CC-9018-1D4B17A938B4}" type="slidenum">
              <a:rPr lang="zh-CN" altLang="en-US" smtClean="0"/>
              <a:pPr>
                <a:defRPr/>
              </a:pPr>
              <a:t>88</a:t>
            </a:fld>
            <a:endParaRPr lang="en-US" altLang="zh-CN"/>
          </a:p>
        </p:txBody>
      </p:sp>
      <p:sp>
        <p:nvSpPr>
          <p:cNvPr id="2" name="标题 1"/>
          <p:cNvSpPr>
            <a:spLocks noGrp="1"/>
          </p:cNvSpPr>
          <p:nvPr>
            <p:ph type="title"/>
          </p:nvPr>
        </p:nvSpPr>
        <p:spPr>
          <a:xfrm>
            <a:off x="304800" y="-228600"/>
            <a:ext cx="8534400" cy="914400"/>
          </a:xfrm>
        </p:spPr>
        <p:txBody>
          <a:bodyPr/>
          <a:lstStyle/>
          <a:p>
            <a:r>
              <a:rPr lang="zh-CN" altLang="en-US" dirty="0" smtClean="0"/>
              <a:t>频谱数据处理引擎架构</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06612820"/>
              </p:ext>
            </p:extLst>
          </p:nvPr>
        </p:nvGraphicFramePr>
        <p:xfrm>
          <a:off x="2495550" y="152400"/>
          <a:ext cx="6419850" cy="6600825"/>
        </p:xfrm>
        <a:graphic>
          <a:graphicData uri="http://schemas.openxmlformats.org/presentationml/2006/ole">
            <mc:AlternateContent xmlns:mc="http://schemas.openxmlformats.org/markup-compatibility/2006">
              <mc:Choice xmlns:v="urn:schemas-microsoft-com:vml" Requires="v">
                <p:oleObj spid="_x0000_s519176" name="Visio" r:id="rId3" imgW="7173291" imgH="7374967" progId="Visio.Drawing.11">
                  <p:embed/>
                </p:oleObj>
              </mc:Choice>
              <mc:Fallback>
                <p:oleObj name="Visio" r:id="rId3" imgW="7173291" imgH="737496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52400"/>
                        <a:ext cx="6419850" cy="660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89546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灯片编号占位符 3"/>
          <p:cNvSpPr>
            <a:spLocks noGrp="1"/>
          </p:cNvSpPr>
          <p:nvPr>
            <p:ph type="sldNum" sz="quarter" idx="10"/>
          </p:nvPr>
        </p:nvSpPr>
        <p:spPr>
          <a:noFill/>
          <a:ln>
            <a:miter lim="800000"/>
            <a:headEnd/>
            <a:tailEnd/>
          </a:ln>
        </p:spPr>
        <p:txBody>
          <a:bodyPr/>
          <a:lstStyle/>
          <a:p>
            <a:fld id="{962564D6-2226-4E8C-AA6E-70B420A11EF9}" type="slidenum">
              <a:rPr lang="zh-CN" altLang="en-US" smtClean="0"/>
              <a:pPr/>
              <a:t>89</a:t>
            </a:fld>
            <a:endParaRPr lang="en-US" altLang="zh-CN" smtClean="0"/>
          </a:p>
        </p:txBody>
      </p:sp>
      <p:grpSp>
        <p:nvGrpSpPr>
          <p:cNvPr id="468995" name="Group 3"/>
          <p:cNvGrpSpPr>
            <a:grpSpLocks/>
          </p:cNvGrpSpPr>
          <p:nvPr/>
        </p:nvGrpSpPr>
        <p:grpSpPr bwMode="auto">
          <a:xfrm>
            <a:off x="2914650" y="1419225"/>
            <a:ext cx="2514600" cy="3994150"/>
            <a:chOff x="2016" y="768"/>
            <a:chExt cx="1584" cy="2516"/>
          </a:xfrm>
        </p:grpSpPr>
        <p:pic>
          <p:nvPicPr>
            <p:cNvPr id="549891" name="Picture 4"/>
            <p:cNvPicPr>
              <a:picLocks noChangeAspect="1" noChangeArrowheads="1"/>
            </p:cNvPicPr>
            <p:nvPr/>
          </p:nvPicPr>
          <p:blipFill>
            <a:blip r:embed="rId3"/>
            <a:srcRect/>
            <a:stretch>
              <a:fillRect/>
            </a:stretch>
          </p:blipFill>
          <p:spPr bwMode="auto">
            <a:xfrm>
              <a:off x="2352" y="1536"/>
              <a:ext cx="1008" cy="980"/>
            </a:xfrm>
            <a:prstGeom prst="rect">
              <a:avLst/>
            </a:prstGeom>
            <a:noFill/>
            <a:ln w="9525">
              <a:noFill/>
              <a:miter lim="800000"/>
              <a:headEnd/>
              <a:tailEnd/>
            </a:ln>
          </p:spPr>
        </p:pic>
        <p:sp>
          <p:nvSpPr>
            <p:cNvPr id="549892" name="Text Box 5"/>
            <p:cNvSpPr txBox="1">
              <a:spLocks noChangeArrowheads="1"/>
            </p:cNvSpPr>
            <p:nvPr/>
          </p:nvSpPr>
          <p:spPr bwMode="auto">
            <a:xfrm>
              <a:off x="2016" y="768"/>
              <a:ext cx="1584" cy="404"/>
            </a:xfrm>
            <a:prstGeom prst="rect">
              <a:avLst/>
            </a:prstGeom>
            <a:noFill/>
            <a:ln w="9525">
              <a:noFill/>
              <a:miter lim="800000"/>
              <a:headEnd/>
              <a:tailEnd/>
            </a:ln>
          </p:spPr>
          <p:txBody>
            <a:bodyPr lIns="89991" tIns="46795" rIns="89991" bIns="46795">
              <a:spAutoFit/>
            </a:bodyPr>
            <a:lstStyle/>
            <a:p>
              <a:pPr algn="ctr" eaLnBrk="0" hangingPunct="0">
                <a:spcBef>
                  <a:spcPts val="2250"/>
                </a:spcBef>
                <a:buClr>
                  <a:srgbClr val="CC0000"/>
                </a:buClr>
                <a:buSzPct val="100000"/>
                <a:buFont typeface="Arial Black" pitchFamily="34" charset="0"/>
                <a:buNone/>
                <a:tabLst>
                  <a:tab pos="0" algn="l"/>
                  <a:tab pos="447675" algn="l"/>
                  <a:tab pos="896938" algn="l"/>
                  <a:tab pos="1346200" algn="l"/>
                  <a:tab pos="1795463" algn="l"/>
                  <a:tab pos="2244725" algn="l"/>
                  <a:tab pos="2693988" algn="l"/>
                  <a:tab pos="3143250" algn="l"/>
                  <a:tab pos="3592513"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3600" b="0">
                  <a:solidFill>
                    <a:srgbClr val="CC0000"/>
                  </a:solidFill>
                  <a:latin typeface="Arial Black" pitchFamily="34" charset="0"/>
                </a:rPr>
                <a:t>The End</a:t>
              </a:r>
            </a:p>
          </p:txBody>
        </p:sp>
        <p:sp>
          <p:nvSpPr>
            <p:cNvPr id="549893" name="Text Box 6"/>
            <p:cNvSpPr txBox="1">
              <a:spLocks noChangeArrowheads="1"/>
            </p:cNvSpPr>
            <p:nvPr/>
          </p:nvSpPr>
          <p:spPr bwMode="auto">
            <a:xfrm>
              <a:off x="2160" y="2880"/>
              <a:ext cx="1338" cy="404"/>
            </a:xfrm>
            <a:prstGeom prst="rect">
              <a:avLst/>
            </a:prstGeom>
            <a:noFill/>
            <a:ln w="9525">
              <a:noFill/>
              <a:miter lim="800000"/>
              <a:headEnd/>
              <a:tailEnd/>
            </a:ln>
          </p:spPr>
          <p:txBody>
            <a:bodyPr wrap="none" lIns="91430" tIns="45715" rIns="91430" bIns="45715">
              <a:spAutoFit/>
            </a:bodyPr>
            <a:lstStyle/>
            <a:p>
              <a:pPr eaLnBrk="0" hangingPunct="0"/>
              <a:r>
                <a:rPr lang="en-US" altLang="zh-CN" sz="3600">
                  <a:solidFill>
                    <a:srgbClr val="FF0066"/>
                  </a:solidFill>
                  <a:latin typeface="Monotype Corsiva" pitchFamily="66" charset="0"/>
                </a:rPr>
                <a:t>Thank you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4" fill="hold" nodeType="afterEffect">
                                  <p:stCondLst>
                                    <p:cond delay="0"/>
                                  </p:stCondLst>
                                  <p:childTnLst>
                                    <p:set>
                                      <p:cBhvr>
                                        <p:cTn id="6" dur="1" fill="hold">
                                          <p:stCondLst>
                                            <p:cond delay="0"/>
                                          </p:stCondLst>
                                        </p:cTn>
                                        <p:tgtEl>
                                          <p:spTgt spid="468995"/>
                                        </p:tgtEl>
                                        <p:attrNameLst>
                                          <p:attrName>style.visibility</p:attrName>
                                        </p:attrNameLst>
                                      </p:cBhvr>
                                      <p:to>
                                        <p:strVal val="visible"/>
                                      </p:to>
                                    </p:set>
                                    <p:anim calcmode="lin" valueType="num">
                                      <p:cBhvr additive="base">
                                        <p:cTn id="7" dur="5000" fill="hold"/>
                                        <p:tgtEl>
                                          <p:spTgt spid="468995"/>
                                        </p:tgtEl>
                                        <p:attrNameLst>
                                          <p:attrName>ppt_x</p:attrName>
                                        </p:attrNameLst>
                                      </p:cBhvr>
                                      <p:tavLst>
                                        <p:tav tm="0">
                                          <p:val>
                                            <p:strVal val="#ppt_x"/>
                                          </p:val>
                                        </p:tav>
                                        <p:tav tm="100000">
                                          <p:val>
                                            <p:strVal val="#ppt_x"/>
                                          </p:val>
                                        </p:tav>
                                      </p:tavLst>
                                    </p:anim>
                                    <p:anim calcmode="lin" valueType="num">
                                      <p:cBhvr additive="base">
                                        <p:cTn id="8" dur="5000" fill="hold"/>
                                        <p:tgtEl>
                                          <p:spTgt spid="468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hangingPunct="1"/>
            <a:r>
              <a:rPr smtClean="0">
                <a:effectLst>
                  <a:outerShdw blurRad="38100" dist="38100" dir="2700000" algn="tl">
                    <a:srgbClr val="C0C0C0"/>
                  </a:outerShdw>
                </a:effectLst>
              </a:rPr>
              <a:t>云计算</a:t>
            </a:r>
            <a:r>
              <a:rPr lang="en-US" altLang="zh-CN" smtClean="0">
                <a:effectLst>
                  <a:outerShdw blurRad="38100" dist="38100" dir="2700000" algn="tl">
                    <a:srgbClr val="C0C0C0"/>
                  </a:outerShdw>
                </a:effectLst>
              </a:rPr>
              <a:t>—</a:t>
            </a:r>
            <a:r>
              <a:rPr smtClean="0">
                <a:effectLst>
                  <a:outerShdw blurRad="38100" dist="38100" dir="2700000" algn="tl">
                    <a:srgbClr val="C0C0C0"/>
                  </a:outerShdw>
                </a:effectLst>
              </a:rPr>
              <a:t>部署方式</a:t>
            </a:r>
          </a:p>
        </p:txBody>
      </p:sp>
      <p:pic>
        <p:nvPicPr>
          <p:cNvPr id="49154" name="内容占位符 7"/>
          <p:cNvPicPr>
            <a:picLocks noGrp="1" noChangeAspect="1"/>
          </p:cNvPicPr>
          <p:nvPr>
            <p:ph idx="1"/>
          </p:nvPr>
        </p:nvPicPr>
        <p:blipFill>
          <a:blip r:embed="rId3"/>
          <a:srcRect/>
          <a:stretch>
            <a:fillRect/>
          </a:stretch>
        </p:blipFill>
        <p:spPr>
          <a:xfrm>
            <a:off x="676275" y="1638300"/>
            <a:ext cx="7791450" cy="4610100"/>
          </a:xfrm>
        </p:spPr>
      </p:pic>
      <p:sp>
        <p:nvSpPr>
          <p:cNvPr id="49155" name="灯片编号占位符 4"/>
          <p:cNvSpPr>
            <a:spLocks noGrp="1"/>
          </p:cNvSpPr>
          <p:nvPr>
            <p:ph type="sldNum" sz="quarter" idx="10"/>
          </p:nvPr>
        </p:nvSpPr>
        <p:spPr>
          <a:noFill/>
          <a:ln>
            <a:miter lim="800000"/>
            <a:headEnd/>
            <a:tailEnd/>
          </a:ln>
        </p:spPr>
        <p:txBody>
          <a:bodyPr/>
          <a:lstStyle/>
          <a:p>
            <a:fld id="{4F7F15CD-3D11-4FB5-B05C-D8826D7A69F9}" type="slidenum">
              <a:rPr lang="zh-CN" altLang="en-US" smtClean="0"/>
              <a:pPr/>
              <a:t>9</a:t>
            </a:fld>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rtel_Template_white">
  <a:themeElements>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fontScheme name="Nortel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tel_Template_white">
  <a:themeElements>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fontScheme name="Nortel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ortel_Template_white">
  <a:themeElements>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fontScheme name="Nortel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ortel_Template_white">
  <a:themeElements>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fontScheme name="Nortel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themeOverride>
</file>

<file path=docProps/app.xml><?xml version="1.0" encoding="utf-8"?>
<Properties xmlns="http://schemas.openxmlformats.org/officeDocument/2006/extended-properties" xmlns:vt="http://schemas.openxmlformats.org/officeDocument/2006/docPropsVTypes">
  <Template/>
  <TotalTime>69989</TotalTime>
  <Words>3353</Words>
  <Application>Microsoft Office PowerPoint</Application>
  <PresentationFormat>全屏显示(4:3)</PresentationFormat>
  <Paragraphs>698</Paragraphs>
  <Slides>89</Slides>
  <Notes>55</Notes>
  <HiddenSlides>0</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1</vt:i4>
      </vt:variant>
      <vt:variant>
        <vt:lpstr>幻灯片标题</vt:lpstr>
      </vt:variant>
      <vt:variant>
        <vt:i4>89</vt:i4>
      </vt:variant>
    </vt:vector>
  </HeadingPairs>
  <TitlesOfParts>
    <vt:vector size="102" baseType="lpstr">
      <vt:lpstr>黑体</vt:lpstr>
      <vt:lpstr>宋体</vt:lpstr>
      <vt:lpstr>微软雅黑</vt:lpstr>
      <vt:lpstr>Arial</vt:lpstr>
      <vt:lpstr>Arial Black</vt:lpstr>
      <vt:lpstr>Monotype Corsiva</vt:lpstr>
      <vt:lpstr>Tahoma</vt:lpstr>
      <vt:lpstr>Wingdings</vt:lpstr>
      <vt:lpstr>Nortel_Template_white</vt:lpstr>
      <vt:lpstr>1_Nortel_Template_white</vt:lpstr>
      <vt:lpstr>2_Nortel_Template_white</vt:lpstr>
      <vt:lpstr>3_Nortel_Template_white</vt:lpstr>
      <vt:lpstr>Visio</vt:lpstr>
      <vt:lpstr>云计算技术介绍</vt:lpstr>
      <vt:lpstr>PowerPoint 演示文稿</vt:lpstr>
      <vt:lpstr>PowerPoint 演示文稿</vt:lpstr>
      <vt:lpstr>PowerPoint 演示文稿</vt:lpstr>
      <vt:lpstr>对比</vt:lpstr>
      <vt:lpstr>云计算—定义</vt:lpstr>
      <vt:lpstr>云计算—特性</vt:lpstr>
      <vt:lpstr>云计算—产业模型</vt:lpstr>
      <vt:lpstr>云计算—部署方式</vt:lpstr>
      <vt:lpstr>云计算—架构</vt:lpstr>
      <vt:lpstr>PowerPoint 演示文稿</vt:lpstr>
      <vt:lpstr>数据！数据！</vt:lpstr>
      <vt:lpstr>PowerPoint 演示文稿</vt:lpstr>
      <vt:lpstr>PowerPoint 演示文稿</vt:lpstr>
      <vt:lpstr>PowerPoint 演示文稿</vt:lpstr>
      <vt:lpstr>PowerPoint 演示文稿</vt:lpstr>
      <vt:lpstr>PowerPoint 演示文稿</vt:lpstr>
      <vt:lpstr>PowerPoint 演示文稿</vt:lpstr>
      <vt:lpstr>初识Hadoop</vt:lpstr>
      <vt:lpstr>Hadoop历史</vt:lpstr>
      <vt:lpstr>PowerPoint 演示文稿</vt:lpstr>
      <vt:lpstr>PowerPoint 演示文稿</vt:lpstr>
      <vt:lpstr>HDFS目标</vt:lpstr>
      <vt:lpstr>PowerPoint 演示文稿</vt:lpstr>
      <vt:lpstr>PowerPoint 演示文稿</vt:lpstr>
      <vt:lpstr>HDFS</vt:lpstr>
      <vt:lpstr>PowerPoint 演示文稿</vt:lpstr>
      <vt:lpstr>NameNode Meta-data</vt:lpstr>
      <vt:lpstr>DataNode</vt:lpstr>
      <vt:lpstr>客户端读取HDFS数据</vt:lpstr>
      <vt:lpstr>客户端将数据写入HDFS</vt:lpstr>
      <vt:lpstr>HDFS其他问题</vt:lpstr>
      <vt:lpstr>网络距离和复本管线</vt:lpstr>
      <vt:lpstr>PowerPoint 演示文稿</vt:lpstr>
      <vt:lpstr>PowerPoint 演示文稿</vt:lpstr>
      <vt:lpstr>PowerPoint 演示文稿</vt:lpstr>
      <vt:lpstr>PowerPoint 演示文稿</vt:lpstr>
      <vt:lpstr>PowerPoint 演示文稿</vt:lpstr>
      <vt:lpstr>MapReduce处理问题的过程</vt:lpstr>
      <vt:lpstr>使用Hadoop分析数据</vt:lpstr>
      <vt:lpstr>Shuffle和排序</vt:lpstr>
      <vt:lpstr>单Reduce任务的数据流</vt:lpstr>
      <vt:lpstr>多Reduce任务的数据流</vt:lpstr>
      <vt:lpstr>无Reduce任务的数据流</vt:lpstr>
      <vt:lpstr>MapReduce链</vt:lpstr>
      <vt:lpstr>Hadoop Streaming和Pipes方式</vt:lpstr>
      <vt:lpstr>Hadoop运行MapReduce作业的工作原理</vt:lpstr>
      <vt:lpstr>Hadoop状态更新在MapReduce中的传递流程</vt:lpstr>
      <vt:lpstr>PowerPoint 演示文稿</vt:lpstr>
      <vt:lpstr>Pig</vt:lpstr>
      <vt:lpstr>与数据库比较</vt:lpstr>
      <vt:lpstr>PowerPoint 演示文稿</vt:lpstr>
      <vt:lpstr>HIVE</vt:lpstr>
      <vt:lpstr>HIVE体系结构</vt:lpstr>
      <vt:lpstr>使用方式</vt:lpstr>
      <vt:lpstr>存储格式</vt:lpstr>
      <vt:lpstr>与传统数据库比较</vt:lpstr>
      <vt:lpstr>PowerPoint 演示文稿</vt:lpstr>
      <vt:lpstr>PowerPoint 演示文稿</vt:lpstr>
      <vt:lpstr>HBase动机</vt:lpstr>
      <vt:lpstr>基本数据模型</vt:lpstr>
      <vt:lpstr>表和分区</vt:lpstr>
      <vt:lpstr>表和分区</vt:lpstr>
      <vt:lpstr>HBase系统架构</vt:lpstr>
      <vt:lpstr>HBase特性</vt:lpstr>
      <vt:lpstr>HBase和RDBMS比较</vt:lpstr>
      <vt:lpstr>PowerPoint 演示文稿</vt:lpstr>
      <vt:lpstr>ZooKeeper动机</vt:lpstr>
      <vt:lpstr>PowerPoint 演示文稿</vt:lpstr>
      <vt:lpstr>Sqoop</vt:lpstr>
      <vt:lpstr>Sqoop的导入过程</vt:lpstr>
      <vt:lpstr>Sqoop的导出过程</vt:lpstr>
      <vt:lpstr>PowerPoint 演示文稿</vt:lpstr>
      <vt:lpstr>目前存在的问题</vt:lpstr>
      <vt:lpstr>目前存在的问题(cont.)</vt:lpstr>
      <vt:lpstr>目前存在的问题(cont.)</vt:lpstr>
      <vt:lpstr>这些解决方法，可行？</vt:lpstr>
      <vt:lpstr>频谱数据</vt:lpstr>
      <vt:lpstr>为什么我们需要数据中心</vt:lpstr>
      <vt:lpstr>是为了建造频谱数据处理引擎</vt:lpstr>
      <vt:lpstr>频谱数据处理引擎</vt:lpstr>
      <vt:lpstr>HBase适合我们需求</vt:lpstr>
      <vt:lpstr>实时性HDFS</vt:lpstr>
      <vt:lpstr>改进</vt:lpstr>
      <vt:lpstr>HBase系统层次结构</vt:lpstr>
      <vt:lpstr>数据流图</vt:lpstr>
      <vt:lpstr>数据流图</vt:lpstr>
      <vt:lpstr>频谱数据处理引擎架构</vt:lpstr>
      <vt:lpstr>PowerPoint 演示文稿</vt:lpstr>
    </vt:vector>
  </TitlesOfParts>
  <Company>HAIGE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如何建立大型分布式频谱数据处理引擎</dc:title>
  <dc:subject>云计算技术以及频谱数据处理引擎设计方案介绍</dc:subject>
  <dc:creator>Michael Yang(杨立峰)</dc:creator>
  <cp:keywords>云计算，频谱数据处理引擎</cp:keywords>
  <dc:description>QQ：311155_x000d_
lf.yang@haige.net_x000d_
michaelyanglifeng@gmail.com</dc:description>
  <cp:lastModifiedBy>杨立峰</cp:lastModifiedBy>
  <cp:revision>663</cp:revision>
  <cp:lastPrinted>2012-03-29T02:27:13Z</cp:lastPrinted>
  <dcterms:created xsi:type="dcterms:W3CDTF">2005-07-27T21:18:32Z</dcterms:created>
  <dcterms:modified xsi:type="dcterms:W3CDTF">2016-04-26T08:13:18Z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电话号码">
    <vt:lpwstr>18818860690</vt:lpwstr>
  </property>
  <property fmtid="{D5CDD505-2E9C-101B-9397-08002B2CF9AE}" pid="3" name="发布者">
    <vt:lpwstr>杨立峰</vt:lpwstr>
  </property>
  <property fmtid="{D5CDD505-2E9C-101B-9397-08002B2CF9AE}" pid="4" name="工作组">
    <vt:lpwstr>监测产品部</vt:lpwstr>
  </property>
  <property fmtid="{D5CDD505-2E9C-101B-9397-08002B2CF9AE}" pid="5" name="所有者">
    <vt:lpwstr>杨立峰</vt:lpwstr>
  </property>
  <property fmtid="{D5CDD505-2E9C-101B-9397-08002B2CF9AE}" pid="6" name="文档编号">
    <vt:lpwstr>v1.00</vt:lpwstr>
  </property>
  <property fmtid="{D5CDD505-2E9C-101B-9397-08002B2CF9AE}" pid="7" name="完成日期">
    <vt:lpwstr>2012-3-29</vt:lpwstr>
  </property>
  <property fmtid="{D5CDD505-2E9C-101B-9397-08002B2CF9AE}" pid="8" name="项目">
    <vt:lpwstr>频谱引擎</vt:lpwstr>
  </property>
  <property fmtid="{D5CDD505-2E9C-101B-9397-08002B2CF9AE}" pid="9" name="状态">
    <vt:lpwstr>正式发布</vt:lpwstr>
  </property>
  <property fmtid="{D5CDD505-2E9C-101B-9397-08002B2CF9AE}" pid="10" name="用途">
    <vt:lpwstr>内部使用</vt:lpwstr>
  </property>
  <property fmtid="{D5CDD505-2E9C-101B-9397-08002B2CF9AE}" pid="11" name="编辑者">
    <vt:lpwstr>杨立峰</vt:lpwstr>
  </property>
  <property fmtid="{D5CDD505-2E9C-101B-9397-08002B2CF9AE}" pid="12" name="部门">
    <vt:lpwstr>频谱管理事业部</vt:lpwstr>
  </property>
</Properties>
</file>