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90" r:id="rId8"/>
    <p:sldId id="259" r:id="rId9"/>
    <p:sldId id="260" r:id="rId10"/>
    <p:sldId id="273" r:id="rId11"/>
    <p:sldId id="278" r:id="rId12"/>
    <p:sldId id="291" r:id="rId13"/>
    <p:sldId id="266" r:id="rId14"/>
    <p:sldId id="292" r:id="rId15"/>
    <p:sldId id="267" r:id="rId16"/>
    <p:sldId id="281" r:id="rId17"/>
    <p:sldId id="282" r:id="rId18"/>
    <p:sldId id="294" r:id="rId19"/>
    <p:sldId id="295" r:id="rId20"/>
    <p:sldId id="287" r:id="rId21"/>
    <p:sldId id="288" r:id="rId22"/>
    <p:sldId id="289"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autoAdjust="0"/>
    <p:restoredTop sz="94719" autoAdjust="0"/>
  </p:normalViewPr>
  <p:slideViewPr>
    <p:cSldViewPr snapToGrid="0">
      <p:cViewPr>
        <p:scale>
          <a:sx n="90" d="100"/>
          <a:sy n="90" d="100"/>
        </p:scale>
        <p:origin x="5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ruth\Downloads\Untitled%20spreadsheet%20(1)%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Maverick Activity Center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7185526481678871E-2"/>
          <c:y val="0.131998754392989"/>
          <c:w val="0.91161778358491219"/>
          <c:h val="0.60735508697006091"/>
        </c:manualLayout>
      </c:layout>
      <c:lineChart>
        <c:grouping val="standard"/>
        <c:varyColors val="0"/>
        <c:ser>
          <c:idx val="0"/>
          <c:order val="0"/>
          <c:tx>
            <c:strRef>
              <c:f>Sheet3!$B$1</c:f>
              <c:strCache>
                <c:ptCount val="1"/>
                <c:pt idx="0">
                  <c:v>Planned Days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Sheet3!$A$2:$A$28</c:f>
              <c:numCache>
                <c:formatCode>m/d/yyyy</c:formatCode>
                <c:ptCount val="27"/>
                <c:pt idx="0">
                  <c:v>45168</c:v>
                </c:pt>
                <c:pt idx="1">
                  <c:v>45168</c:v>
                </c:pt>
                <c:pt idx="2">
                  <c:v>45174</c:v>
                </c:pt>
                <c:pt idx="3">
                  <c:v>45174</c:v>
                </c:pt>
                <c:pt idx="4">
                  <c:v>45178</c:v>
                </c:pt>
                <c:pt idx="5">
                  <c:v>45181</c:v>
                </c:pt>
                <c:pt idx="6">
                  <c:v>45184</c:v>
                </c:pt>
                <c:pt idx="7">
                  <c:v>45187</c:v>
                </c:pt>
                <c:pt idx="8">
                  <c:v>45187</c:v>
                </c:pt>
                <c:pt idx="9">
                  <c:v>45199</c:v>
                </c:pt>
                <c:pt idx="10">
                  <c:v>45199</c:v>
                </c:pt>
                <c:pt idx="11">
                  <c:v>45204</c:v>
                </c:pt>
                <c:pt idx="12">
                  <c:v>45208</c:v>
                </c:pt>
                <c:pt idx="13">
                  <c:v>45208</c:v>
                </c:pt>
                <c:pt idx="14">
                  <c:v>45216</c:v>
                </c:pt>
                <c:pt idx="15">
                  <c:v>45216</c:v>
                </c:pt>
                <c:pt idx="16">
                  <c:v>45220</c:v>
                </c:pt>
                <c:pt idx="17">
                  <c:v>45223</c:v>
                </c:pt>
                <c:pt idx="18">
                  <c:v>45223</c:v>
                </c:pt>
                <c:pt idx="19">
                  <c:v>45226</c:v>
                </c:pt>
                <c:pt idx="20">
                  <c:v>45231</c:v>
                </c:pt>
                <c:pt idx="21">
                  <c:v>45231</c:v>
                </c:pt>
                <c:pt idx="22">
                  <c:v>45237</c:v>
                </c:pt>
                <c:pt idx="23">
                  <c:v>45243</c:v>
                </c:pt>
                <c:pt idx="24">
                  <c:v>45243</c:v>
                </c:pt>
                <c:pt idx="25">
                  <c:v>45244</c:v>
                </c:pt>
                <c:pt idx="26">
                  <c:v>45168</c:v>
                </c:pt>
              </c:numCache>
            </c:numRef>
          </c:cat>
          <c:val>
            <c:numRef>
              <c:f>Sheet3!$B$2:$B$28</c:f>
              <c:numCache>
                <c:formatCode>General</c:formatCode>
                <c:ptCount val="27"/>
                <c:pt idx="0">
                  <c:v>5</c:v>
                </c:pt>
                <c:pt idx="1">
                  <c:v>5</c:v>
                </c:pt>
                <c:pt idx="2">
                  <c:v>12</c:v>
                </c:pt>
                <c:pt idx="3">
                  <c:v>3</c:v>
                </c:pt>
                <c:pt idx="4">
                  <c:v>3</c:v>
                </c:pt>
                <c:pt idx="5">
                  <c:v>2</c:v>
                </c:pt>
                <c:pt idx="6">
                  <c:v>2</c:v>
                </c:pt>
                <c:pt idx="7">
                  <c:v>7</c:v>
                </c:pt>
                <c:pt idx="8">
                  <c:v>7</c:v>
                </c:pt>
                <c:pt idx="9">
                  <c:v>8</c:v>
                </c:pt>
                <c:pt idx="10">
                  <c:v>6</c:v>
                </c:pt>
                <c:pt idx="11">
                  <c:v>3</c:v>
                </c:pt>
                <c:pt idx="12">
                  <c:v>6</c:v>
                </c:pt>
                <c:pt idx="13">
                  <c:v>6</c:v>
                </c:pt>
                <c:pt idx="14">
                  <c:v>6</c:v>
                </c:pt>
                <c:pt idx="15">
                  <c:v>3</c:v>
                </c:pt>
                <c:pt idx="16">
                  <c:v>2</c:v>
                </c:pt>
                <c:pt idx="17">
                  <c:v>6</c:v>
                </c:pt>
                <c:pt idx="18">
                  <c:v>2</c:v>
                </c:pt>
                <c:pt idx="19">
                  <c:v>3</c:v>
                </c:pt>
                <c:pt idx="20">
                  <c:v>9</c:v>
                </c:pt>
                <c:pt idx="21">
                  <c:v>5</c:v>
                </c:pt>
                <c:pt idx="22">
                  <c:v>3</c:v>
                </c:pt>
                <c:pt idx="23">
                  <c:v>4</c:v>
                </c:pt>
                <c:pt idx="24">
                  <c:v>2</c:v>
                </c:pt>
                <c:pt idx="25">
                  <c:v>3</c:v>
                </c:pt>
                <c:pt idx="26">
                  <c:v>79</c:v>
                </c:pt>
              </c:numCache>
            </c:numRef>
          </c:val>
          <c:smooth val="0"/>
          <c:extLst>
            <c:ext xmlns:c16="http://schemas.microsoft.com/office/drawing/2014/chart" uri="{C3380CC4-5D6E-409C-BE32-E72D297353CC}">
              <c16:uniqueId val="{00000000-455B-4231-AF0E-95705608EEE1}"/>
            </c:ext>
          </c:extLst>
        </c:ser>
        <c:ser>
          <c:idx val="1"/>
          <c:order val="1"/>
          <c:tx>
            <c:strRef>
              <c:f>Sheet3!$C$1</c:f>
              <c:strCache>
                <c:ptCount val="1"/>
                <c:pt idx="0">
                  <c:v>Actual Days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Sheet3!$A$2:$A$28</c:f>
              <c:numCache>
                <c:formatCode>m/d/yyyy</c:formatCode>
                <c:ptCount val="27"/>
                <c:pt idx="0">
                  <c:v>45168</c:v>
                </c:pt>
                <c:pt idx="1">
                  <c:v>45168</c:v>
                </c:pt>
                <c:pt idx="2">
                  <c:v>45174</c:v>
                </c:pt>
                <c:pt idx="3">
                  <c:v>45174</c:v>
                </c:pt>
                <c:pt idx="4">
                  <c:v>45178</c:v>
                </c:pt>
                <c:pt idx="5">
                  <c:v>45181</c:v>
                </c:pt>
                <c:pt idx="6">
                  <c:v>45184</c:v>
                </c:pt>
                <c:pt idx="7">
                  <c:v>45187</c:v>
                </c:pt>
                <c:pt idx="8">
                  <c:v>45187</c:v>
                </c:pt>
                <c:pt idx="9">
                  <c:v>45199</c:v>
                </c:pt>
                <c:pt idx="10">
                  <c:v>45199</c:v>
                </c:pt>
                <c:pt idx="11">
                  <c:v>45204</c:v>
                </c:pt>
                <c:pt idx="12">
                  <c:v>45208</c:v>
                </c:pt>
                <c:pt idx="13">
                  <c:v>45208</c:v>
                </c:pt>
                <c:pt idx="14">
                  <c:v>45216</c:v>
                </c:pt>
                <c:pt idx="15">
                  <c:v>45216</c:v>
                </c:pt>
                <c:pt idx="16">
                  <c:v>45220</c:v>
                </c:pt>
                <c:pt idx="17">
                  <c:v>45223</c:v>
                </c:pt>
                <c:pt idx="18">
                  <c:v>45223</c:v>
                </c:pt>
                <c:pt idx="19">
                  <c:v>45226</c:v>
                </c:pt>
                <c:pt idx="20">
                  <c:v>45231</c:v>
                </c:pt>
                <c:pt idx="21">
                  <c:v>45231</c:v>
                </c:pt>
                <c:pt idx="22">
                  <c:v>45237</c:v>
                </c:pt>
                <c:pt idx="23">
                  <c:v>45243</c:v>
                </c:pt>
                <c:pt idx="24">
                  <c:v>45243</c:v>
                </c:pt>
                <c:pt idx="25">
                  <c:v>45244</c:v>
                </c:pt>
                <c:pt idx="26">
                  <c:v>45168</c:v>
                </c:pt>
              </c:numCache>
            </c:numRef>
          </c:cat>
          <c:val>
            <c:numRef>
              <c:f>Sheet3!$C$2:$C$28</c:f>
              <c:numCache>
                <c:formatCode>General</c:formatCode>
                <c:ptCount val="27"/>
                <c:pt idx="0">
                  <c:v>8</c:v>
                </c:pt>
                <c:pt idx="1">
                  <c:v>7</c:v>
                </c:pt>
                <c:pt idx="2">
                  <c:v>10</c:v>
                </c:pt>
                <c:pt idx="3">
                  <c:v>5</c:v>
                </c:pt>
                <c:pt idx="4">
                  <c:v>6</c:v>
                </c:pt>
                <c:pt idx="5">
                  <c:v>4</c:v>
                </c:pt>
                <c:pt idx="6">
                  <c:v>5</c:v>
                </c:pt>
                <c:pt idx="7">
                  <c:v>9</c:v>
                </c:pt>
                <c:pt idx="8">
                  <c:v>9</c:v>
                </c:pt>
                <c:pt idx="9">
                  <c:v>7</c:v>
                </c:pt>
                <c:pt idx="10">
                  <c:v>8</c:v>
                </c:pt>
                <c:pt idx="11">
                  <c:v>2</c:v>
                </c:pt>
                <c:pt idx="12">
                  <c:v>5</c:v>
                </c:pt>
                <c:pt idx="13">
                  <c:v>8</c:v>
                </c:pt>
                <c:pt idx="14">
                  <c:v>7</c:v>
                </c:pt>
                <c:pt idx="15">
                  <c:v>2</c:v>
                </c:pt>
                <c:pt idx="16">
                  <c:v>1</c:v>
                </c:pt>
                <c:pt idx="17">
                  <c:v>8</c:v>
                </c:pt>
                <c:pt idx="18">
                  <c:v>7</c:v>
                </c:pt>
                <c:pt idx="19">
                  <c:v>1</c:v>
                </c:pt>
                <c:pt idx="20">
                  <c:v>10</c:v>
                </c:pt>
                <c:pt idx="21">
                  <c:v>7</c:v>
                </c:pt>
                <c:pt idx="22">
                  <c:v>5</c:v>
                </c:pt>
                <c:pt idx="23">
                  <c:v>2</c:v>
                </c:pt>
                <c:pt idx="24">
                  <c:v>1</c:v>
                </c:pt>
                <c:pt idx="25">
                  <c:v>2</c:v>
                </c:pt>
                <c:pt idx="26">
                  <c:v>82</c:v>
                </c:pt>
              </c:numCache>
            </c:numRef>
          </c:val>
          <c:smooth val="0"/>
          <c:extLst>
            <c:ext xmlns:c16="http://schemas.microsoft.com/office/drawing/2014/chart" uri="{C3380CC4-5D6E-409C-BE32-E72D297353CC}">
              <c16:uniqueId val="{00000001-455B-4231-AF0E-95705608EEE1}"/>
            </c:ext>
          </c:extLst>
        </c:ser>
        <c:dLbls>
          <c:dLblPos val="ctr"/>
          <c:showLegendKey val="0"/>
          <c:showVal val="1"/>
          <c:showCatName val="0"/>
          <c:showSerName val="0"/>
          <c:showPercent val="0"/>
          <c:showBubbleSize val="0"/>
        </c:dLbls>
        <c:smooth val="0"/>
        <c:axId val="1665800367"/>
        <c:axId val="1256842463"/>
      </c:lineChart>
      <c:dateAx>
        <c:axId val="1665800367"/>
        <c:scaling>
          <c:orientation val="minMax"/>
        </c:scaling>
        <c:delete val="0"/>
        <c:axPos val="b"/>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56842463"/>
        <c:crosses val="autoZero"/>
        <c:auto val="1"/>
        <c:lblOffset val="100"/>
        <c:baseTimeUnit val="days"/>
      </c:dateAx>
      <c:valAx>
        <c:axId val="12568424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65800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11/14/2023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2027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Maverick Activity Centre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Hruthik Reddy Chada-1002116689</a:t>
            </a:r>
          </a:p>
          <a:p>
            <a:r>
              <a:rPr lang="en-US" dirty="0" err="1"/>
              <a:t>Mrunmai</a:t>
            </a:r>
            <a:r>
              <a:rPr lang="en-US" dirty="0"/>
              <a:t> Nitin Magar-1002092125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1"/>
            <a:ext cx="9779183" cy="759542"/>
          </a:xfrm>
        </p:spPr>
        <p:txBody>
          <a:bodyPr/>
          <a:lstStyle/>
          <a:p>
            <a:r>
              <a:rPr lang="en-US" dirty="0"/>
              <a:t>Work Division</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Maverick Activity Center</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30" name="Picture 29">
            <a:extLst>
              <a:ext uri="{FF2B5EF4-FFF2-40B4-BE49-F238E27FC236}">
                <a16:creationId xmlns:a16="http://schemas.microsoft.com/office/drawing/2014/main" id="{1F69CC31-9626-A2C8-0B29-F8F1FFC97411}"/>
              </a:ext>
            </a:extLst>
          </p:cNvPr>
          <p:cNvPicPr>
            <a:picLocks noChangeAspect="1"/>
          </p:cNvPicPr>
          <p:nvPr/>
        </p:nvPicPr>
        <p:blipFill>
          <a:blip r:embed="rId2"/>
          <a:stretch>
            <a:fillRect/>
          </a:stretch>
        </p:blipFill>
        <p:spPr>
          <a:xfrm>
            <a:off x="1167492" y="2411642"/>
            <a:ext cx="6926455" cy="2034716"/>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6949-9802-E5FF-BF63-111A380D34BF}"/>
              </a:ext>
            </a:extLst>
          </p:cNvPr>
          <p:cNvSpPr>
            <a:spLocks noGrp="1"/>
          </p:cNvSpPr>
          <p:nvPr>
            <p:ph type="title"/>
          </p:nvPr>
        </p:nvSpPr>
        <p:spPr/>
        <p:txBody>
          <a:bodyPr/>
          <a:lstStyle/>
          <a:p>
            <a:r>
              <a:rPr lang="en-US" dirty="0"/>
              <a:t>Burndown Chart</a:t>
            </a:r>
          </a:p>
        </p:txBody>
      </p:sp>
      <p:sp>
        <p:nvSpPr>
          <p:cNvPr id="4" name="Footer Placeholder 3">
            <a:extLst>
              <a:ext uri="{FF2B5EF4-FFF2-40B4-BE49-F238E27FC236}">
                <a16:creationId xmlns:a16="http://schemas.microsoft.com/office/drawing/2014/main" id="{D3118C05-AF10-1E04-0CB6-40037876AD6F}"/>
              </a:ext>
            </a:extLst>
          </p:cNvPr>
          <p:cNvSpPr>
            <a:spLocks noGrp="1"/>
          </p:cNvSpPr>
          <p:nvPr>
            <p:ph type="ftr" sz="quarter" idx="3"/>
          </p:nvPr>
        </p:nvSpPr>
        <p:spPr/>
        <p:txBody>
          <a:bodyPr/>
          <a:lstStyle/>
          <a:p>
            <a:r>
              <a:rPr lang="en-US" dirty="0"/>
              <a:t>Maverick Activity Center</a:t>
            </a:r>
          </a:p>
        </p:txBody>
      </p:sp>
      <p:sp>
        <p:nvSpPr>
          <p:cNvPr id="5" name="Slide Number Placeholder 4">
            <a:extLst>
              <a:ext uri="{FF2B5EF4-FFF2-40B4-BE49-F238E27FC236}">
                <a16:creationId xmlns:a16="http://schemas.microsoft.com/office/drawing/2014/main" id="{AC58122B-4AE5-B1B5-15F4-90D005469505}"/>
              </a:ext>
            </a:extLst>
          </p:cNvPr>
          <p:cNvSpPr>
            <a:spLocks noGrp="1"/>
          </p:cNvSpPr>
          <p:nvPr>
            <p:ph type="sldNum" sz="quarter" idx="4"/>
          </p:nvPr>
        </p:nvSpPr>
        <p:spPr/>
        <p:txBody>
          <a:bodyPr/>
          <a:lstStyle/>
          <a:p>
            <a:fld id="{294A09A9-5501-47C1-A89A-A340965A2BE2}" type="slidenum">
              <a:rPr lang="en-US" smtClean="0"/>
              <a:pPr/>
              <a:t>11</a:t>
            </a:fld>
            <a:endParaRPr lang="en-US" dirty="0"/>
          </a:p>
        </p:txBody>
      </p:sp>
      <p:graphicFrame>
        <p:nvGraphicFramePr>
          <p:cNvPr id="9" name="Chart 8">
            <a:extLst>
              <a:ext uri="{FF2B5EF4-FFF2-40B4-BE49-F238E27FC236}">
                <a16:creationId xmlns:a16="http://schemas.microsoft.com/office/drawing/2014/main" id="{9E75883F-89AD-0BF7-93F7-F1431122C8C7}"/>
              </a:ext>
            </a:extLst>
          </p:cNvPr>
          <p:cNvGraphicFramePr>
            <a:graphicFrameLocks/>
          </p:cNvGraphicFramePr>
          <p:nvPr>
            <p:extLst>
              <p:ext uri="{D42A27DB-BD31-4B8C-83A1-F6EECF244321}">
                <p14:modId xmlns:p14="http://schemas.microsoft.com/office/powerpoint/2010/main" val="721925411"/>
              </p:ext>
            </p:extLst>
          </p:nvPr>
        </p:nvGraphicFramePr>
        <p:xfrm>
          <a:off x="1167492" y="1772451"/>
          <a:ext cx="8704641" cy="3739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83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07029"/>
            <a:ext cx="9779183" cy="797539"/>
          </a:xfrm>
        </p:spPr>
        <p:txBody>
          <a:bodyPr/>
          <a:lstStyle/>
          <a:p>
            <a:r>
              <a:rPr lang="en-US" dirty="0"/>
              <a:t> </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Maverick Activity Center</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
        <p:nvSpPr>
          <p:cNvPr id="7" name="Text Placeholder 6">
            <a:extLst>
              <a:ext uri="{FF2B5EF4-FFF2-40B4-BE49-F238E27FC236}">
                <a16:creationId xmlns:a16="http://schemas.microsoft.com/office/drawing/2014/main" id="{4711335A-053B-74DD-4C1A-764D9F02E0BE}"/>
              </a:ext>
            </a:extLst>
          </p:cNvPr>
          <p:cNvSpPr>
            <a:spLocks noGrp="1"/>
          </p:cNvSpPr>
          <p:nvPr>
            <p:ph type="body" idx="1"/>
          </p:nvPr>
        </p:nvSpPr>
        <p:spPr>
          <a:xfrm>
            <a:off x="1167492" y="2320413"/>
            <a:ext cx="9779183" cy="3769237"/>
          </a:xfrm>
        </p:spPr>
        <p:txBody>
          <a:bodyPr>
            <a:normAutofit fontScale="55000" lnSpcReduction="20000"/>
          </a:bodyPr>
          <a:lstStyle/>
          <a:p>
            <a:pPr marL="0" lvl="0" indent="0" algn="l" rtl="0">
              <a:spcBef>
                <a:spcPts val="0"/>
              </a:spcBef>
              <a:spcAft>
                <a:spcPts val="0"/>
              </a:spcAft>
              <a:buNone/>
            </a:pPr>
            <a:r>
              <a:rPr lang="en-US" sz="2400" dirty="0">
                <a:solidFill>
                  <a:srgbClr val="000000"/>
                </a:solidFill>
                <a:latin typeface="Times New Roman"/>
                <a:ea typeface="Times New Roman"/>
                <a:cs typeface="Times New Roman"/>
                <a:sym typeface="Times New Roman"/>
              </a:rPr>
              <a:t>Planning tools: </a:t>
            </a:r>
          </a:p>
          <a:p>
            <a:pPr marL="457200" lvl="0" indent="-307975" algn="l" rtl="0">
              <a:spcBef>
                <a:spcPts val="1200"/>
              </a:spcBef>
              <a:spcAft>
                <a:spcPts val="0"/>
              </a:spcAft>
              <a:buClr>
                <a:srgbClr val="000000"/>
              </a:buClr>
              <a:buSzPct val="100000"/>
              <a:buFont typeface="Times New Roman"/>
              <a:buChar char="●"/>
            </a:pPr>
            <a:r>
              <a:rPr lang="en-US" sz="2400" dirty="0">
                <a:solidFill>
                  <a:srgbClr val="000000"/>
                </a:solidFill>
                <a:latin typeface="Times New Roman"/>
                <a:ea typeface="Times New Roman"/>
                <a:cs typeface="Times New Roman"/>
                <a:sym typeface="Times New Roman"/>
              </a:rPr>
              <a:t>JIRA</a:t>
            </a:r>
          </a:p>
          <a:p>
            <a:pPr marL="0" lvl="0" indent="0" algn="l" rtl="0">
              <a:spcBef>
                <a:spcPts val="1200"/>
              </a:spcBef>
              <a:spcAft>
                <a:spcPts val="0"/>
              </a:spcAft>
              <a:buNone/>
            </a:pPr>
            <a:r>
              <a:rPr lang="en-US" sz="2400" dirty="0">
                <a:solidFill>
                  <a:srgbClr val="000000"/>
                </a:solidFill>
                <a:latin typeface="Times New Roman"/>
                <a:ea typeface="Times New Roman"/>
                <a:cs typeface="Times New Roman"/>
                <a:sym typeface="Times New Roman"/>
              </a:rPr>
              <a:t>Software Infrastructure: </a:t>
            </a:r>
          </a:p>
          <a:p>
            <a:pPr marL="457200" lvl="0" indent="-307975" algn="l" rtl="0">
              <a:spcBef>
                <a:spcPts val="1200"/>
              </a:spcBef>
              <a:spcAft>
                <a:spcPts val="0"/>
              </a:spcAft>
              <a:buClr>
                <a:srgbClr val="000000"/>
              </a:buClr>
              <a:buSzPct val="100000"/>
              <a:buFont typeface="Times New Roman"/>
              <a:buChar char="●"/>
            </a:pPr>
            <a:r>
              <a:rPr lang="en-US" sz="2400" dirty="0">
                <a:solidFill>
                  <a:srgbClr val="000000"/>
                </a:solidFill>
                <a:latin typeface="Times New Roman"/>
                <a:ea typeface="Times New Roman"/>
                <a:cs typeface="Times New Roman"/>
                <a:sym typeface="Times New Roman"/>
              </a:rPr>
              <a:t>XAMPP, Visual Studio</a:t>
            </a:r>
          </a:p>
          <a:p>
            <a:pPr marL="0" lvl="0" indent="0" algn="l" rtl="0">
              <a:spcBef>
                <a:spcPts val="1200"/>
              </a:spcBef>
              <a:spcAft>
                <a:spcPts val="0"/>
              </a:spcAft>
              <a:buNone/>
            </a:pPr>
            <a:r>
              <a:rPr lang="en-US" sz="2400" dirty="0">
                <a:solidFill>
                  <a:srgbClr val="000000"/>
                </a:solidFill>
                <a:latin typeface="Times New Roman"/>
                <a:ea typeface="Times New Roman"/>
                <a:cs typeface="Times New Roman"/>
                <a:sym typeface="Times New Roman"/>
              </a:rPr>
              <a:t>Programming Languages:</a:t>
            </a:r>
          </a:p>
          <a:p>
            <a:pPr marL="457200" lvl="0" indent="-307975" algn="l" rtl="0">
              <a:spcBef>
                <a:spcPts val="1200"/>
              </a:spcBef>
              <a:spcAft>
                <a:spcPts val="0"/>
              </a:spcAft>
              <a:buClr>
                <a:srgbClr val="000000"/>
              </a:buClr>
              <a:buSzPct val="100000"/>
              <a:buFont typeface="Times New Roman"/>
              <a:buChar char="●"/>
            </a:pPr>
            <a:r>
              <a:rPr lang="en-US" sz="2400" dirty="0">
                <a:solidFill>
                  <a:srgbClr val="000000"/>
                </a:solidFill>
                <a:latin typeface="Times New Roman"/>
                <a:ea typeface="Times New Roman"/>
                <a:cs typeface="Times New Roman"/>
                <a:sym typeface="Times New Roman"/>
              </a:rPr>
              <a:t>HTML, CSS, JavaScript (Frontend)</a:t>
            </a:r>
          </a:p>
          <a:p>
            <a:pPr marL="457200" lvl="0" indent="-307975" algn="l" rtl="0">
              <a:spcBef>
                <a:spcPts val="0"/>
              </a:spcBef>
              <a:spcAft>
                <a:spcPts val="0"/>
              </a:spcAft>
              <a:buClr>
                <a:srgbClr val="000000"/>
              </a:buClr>
              <a:buSzPct val="100000"/>
              <a:buFont typeface="Times New Roman"/>
              <a:buChar char="●"/>
            </a:pPr>
            <a:r>
              <a:rPr lang="en-US" sz="2400" dirty="0">
                <a:solidFill>
                  <a:srgbClr val="000000"/>
                </a:solidFill>
                <a:latin typeface="Times New Roman"/>
                <a:ea typeface="Times New Roman"/>
                <a:cs typeface="Times New Roman"/>
                <a:sym typeface="Times New Roman"/>
              </a:rPr>
              <a:t>MySQL (Database)</a:t>
            </a:r>
          </a:p>
          <a:p>
            <a:pPr marL="457200" lvl="0" indent="-307975" algn="l" rtl="0">
              <a:spcBef>
                <a:spcPts val="0"/>
              </a:spcBef>
              <a:spcAft>
                <a:spcPts val="0"/>
              </a:spcAft>
              <a:buClr>
                <a:srgbClr val="000000"/>
              </a:buClr>
              <a:buSzPct val="100000"/>
              <a:buFont typeface="Times New Roman"/>
              <a:buChar char="●"/>
            </a:pPr>
            <a:r>
              <a:rPr lang="en-US" sz="2400" dirty="0">
                <a:solidFill>
                  <a:srgbClr val="000000"/>
                </a:solidFill>
                <a:latin typeface="Times New Roman"/>
                <a:ea typeface="Times New Roman"/>
                <a:cs typeface="Times New Roman"/>
                <a:sym typeface="Times New Roman"/>
              </a:rPr>
              <a:t>PHP </a:t>
            </a:r>
          </a:p>
          <a:p>
            <a:pPr marL="0" lvl="0" indent="0" algn="l" rtl="0">
              <a:spcBef>
                <a:spcPts val="1200"/>
              </a:spcBef>
              <a:spcAft>
                <a:spcPts val="0"/>
              </a:spcAft>
              <a:buNone/>
            </a:pPr>
            <a:r>
              <a:rPr lang="en-US" sz="2400" dirty="0">
                <a:solidFill>
                  <a:srgbClr val="000000"/>
                </a:solidFill>
                <a:latin typeface="Times New Roman"/>
                <a:ea typeface="Times New Roman"/>
                <a:cs typeface="Times New Roman"/>
                <a:sym typeface="Times New Roman"/>
              </a:rPr>
              <a:t>Testing:</a:t>
            </a:r>
          </a:p>
          <a:p>
            <a:pPr marL="0" lvl="0" indent="0" algn="l" rtl="0">
              <a:spcBef>
                <a:spcPts val="1200"/>
              </a:spcBef>
              <a:spcAft>
                <a:spcPts val="0"/>
              </a:spcAft>
              <a:buNone/>
            </a:pPr>
            <a:r>
              <a:rPr lang="en-US" dirty="0">
                <a:solidFill>
                  <a:srgbClr val="000000"/>
                </a:solidFill>
                <a:latin typeface="Times New Roman"/>
                <a:ea typeface="Times New Roman"/>
                <a:cs typeface="Times New Roman"/>
                <a:sym typeface="Times New Roman"/>
              </a:rPr>
              <a:t>Extension Debugs Test</a:t>
            </a:r>
            <a:endParaRPr lang="en-US" sz="2400" dirty="0">
              <a:solidFill>
                <a:srgbClr val="000000"/>
              </a:solidFill>
              <a:latin typeface="Times New Roman"/>
              <a:ea typeface="Times New Roman"/>
              <a:cs typeface="Times New Roman"/>
              <a:sym typeface="Times New Roman"/>
            </a:endParaRPr>
          </a:p>
          <a:p>
            <a:pPr marL="457200" lvl="0" indent="-307975" algn="l" rtl="0">
              <a:spcBef>
                <a:spcPts val="1200"/>
              </a:spcBef>
              <a:spcAft>
                <a:spcPts val="0"/>
              </a:spcAft>
              <a:buClr>
                <a:srgbClr val="000000"/>
              </a:buClr>
              <a:buSzPct val="100000"/>
              <a:buFont typeface="Times New Roman"/>
              <a:buChar char="●"/>
            </a:pPr>
            <a:endParaRPr lang="en-US" sz="2400" dirty="0">
              <a:solidFill>
                <a:srgbClr val="000000"/>
              </a:solidFill>
              <a:latin typeface="Times New Roman"/>
              <a:ea typeface="Times New Roman"/>
              <a:cs typeface="Times New Roman"/>
              <a:sym typeface="Times New Roman"/>
            </a:endParaRPr>
          </a:p>
          <a:p>
            <a:endParaRPr lang="en-US" dirty="0"/>
          </a:p>
        </p:txBody>
      </p:sp>
      <p:sp>
        <p:nvSpPr>
          <p:cNvPr id="8" name="TextBox 7">
            <a:extLst>
              <a:ext uri="{FF2B5EF4-FFF2-40B4-BE49-F238E27FC236}">
                <a16:creationId xmlns:a16="http://schemas.microsoft.com/office/drawing/2014/main" id="{A0E1FFD0-4BB3-B017-6E1B-FD447D67D242}"/>
              </a:ext>
            </a:extLst>
          </p:cNvPr>
          <p:cNvSpPr txBox="1"/>
          <p:nvPr/>
        </p:nvSpPr>
        <p:spPr>
          <a:xfrm flipH="1">
            <a:off x="1081547" y="1415845"/>
            <a:ext cx="6646607" cy="830997"/>
          </a:xfrm>
          <a:prstGeom prst="rect">
            <a:avLst/>
          </a:prstGeom>
          <a:noFill/>
        </p:spPr>
        <p:txBody>
          <a:bodyPr wrap="square" rtlCol="0">
            <a:spAutoFit/>
          </a:bodyPr>
          <a:lstStyle/>
          <a:p>
            <a:r>
              <a:rPr lang="en-US" sz="4800" dirty="0"/>
              <a:t>Implementation</a:t>
            </a:r>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98EA-6A2A-E4F5-47DB-5D0AC12F0EC5}"/>
              </a:ext>
            </a:extLst>
          </p:cNvPr>
          <p:cNvSpPr>
            <a:spLocks noGrp="1"/>
          </p:cNvSpPr>
          <p:nvPr>
            <p:ph type="title"/>
          </p:nvPr>
        </p:nvSpPr>
        <p:spPr>
          <a:xfrm>
            <a:off x="1167492" y="136526"/>
            <a:ext cx="9779183" cy="787706"/>
          </a:xfrm>
        </p:spPr>
        <p:txBody>
          <a:bodyPr/>
          <a:lstStyle/>
          <a:p>
            <a:r>
              <a:rPr lang="en-US" dirty="0"/>
              <a:t>Manual Testing</a:t>
            </a:r>
          </a:p>
        </p:txBody>
      </p:sp>
      <p:pic>
        <p:nvPicPr>
          <p:cNvPr id="7" name="Content Placeholder 6">
            <a:extLst>
              <a:ext uri="{FF2B5EF4-FFF2-40B4-BE49-F238E27FC236}">
                <a16:creationId xmlns:a16="http://schemas.microsoft.com/office/drawing/2014/main" id="{429AF01F-B703-A602-EDAF-DCE7C7C34C92}"/>
              </a:ext>
            </a:extLst>
          </p:cNvPr>
          <p:cNvPicPr>
            <a:picLocks noGrp="1" noChangeAspect="1"/>
          </p:cNvPicPr>
          <p:nvPr>
            <p:ph idx="1"/>
          </p:nvPr>
        </p:nvPicPr>
        <p:blipFill>
          <a:blip r:embed="rId2"/>
          <a:stretch>
            <a:fillRect/>
          </a:stretch>
        </p:blipFill>
        <p:spPr>
          <a:xfrm>
            <a:off x="491614" y="1573161"/>
            <a:ext cx="10215715" cy="4355691"/>
          </a:xfrm>
        </p:spPr>
      </p:pic>
      <p:sp>
        <p:nvSpPr>
          <p:cNvPr id="4" name="Footer Placeholder 3">
            <a:extLst>
              <a:ext uri="{FF2B5EF4-FFF2-40B4-BE49-F238E27FC236}">
                <a16:creationId xmlns:a16="http://schemas.microsoft.com/office/drawing/2014/main" id="{CA573067-91AC-11E2-DD23-62DDA7BE044C}"/>
              </a:ext>
            </a:extLst>
          </p:cNvPr>
          <p:cNvSpPr>
            <a:spLocks noGrp="1"/>
          </p:cNvSpPr>
          <p:nvPr>
            <p:ph type="ftr" sz="quarter" idx="3"/>
          </p:nvPr>
        </p:nvSpPr>
        <p:spPr/>
        <p:txBody>
          <a:bodyPr/>
          <a:lstStyle/>
          <a:p>
            <a:r>
              <a:rPr lang="en-US" dirty="0"/>
              <a:t>Maverick Activity Center</a:t>
            </a:r>
          </a:p>
        </p:txBody>
      </p:sp>
      <p:sp>
        <p:nvSpPr>
          <p:cNvPr id="5" name="Slide Number Placeholder 4">
            <a:extLst>
              <a:ext uri="{FF2B5EF4-FFF2-40B4-BE49-F238E27FC236}">
                <a16:creationId xmlns:a16="http://schemas.microsoft.com/office/drawing/2014/main" id="{C650285B-B2C2-7279-98CA-871442E88A52}"/>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01281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D36C-CD76-E9EE-31D8-B01FC2451D94}"/>
              </a:ext>
            </a:extLst>
          </p:cNvPr>
          <p:cNvSpPr>
            <a:spLocks noGrp="1"/>
          </p:cNvSpPr>
          <p:nvPr>
            <p:ph type="title"/>
          </p:nvPr>
        </p:nvSpPr>
        <p:spPr>
          <a:xfrm>
            <a:off x="1167492" y="136526"/>
            <a:ext cx="9779183" cy="620558"/>
          </a:xfrm>
        </p:spPr>
        <p:txBody>
          <a:bodyPr/>
          <a:lstStyle/>
          <a:p>
            <a:r>
              <a:rPr lang="en-US" dirty="0"/>
              <a:t>Automation Testing</a:t>
            </a:r>
          </a:p>
        </p:txBody>
      </p:sp>
      <p:sp>
        <p:nvSpPr>
          <p:cNvPr id="4" name="Footer Placeholder 3">
            <a:extLst>
              <a:ext uri="{FF2B5EF4-FFF2-40B4-BE49-F238E27FC236}">
                <a16:creationId xmlns:a16="http://schemas.microsoft.com/office/drawing/2014/main" id="{C3E53178-605C-7487-134D-A8B03CF962B2}"/>
              </a:ext>
            </a:extLst>
          </p:cNvPr>
          <p:cNvSpPr>
            <a:spLocks noGrp="1"/>
          </p:cNvSpPr>
          <p:nvPr>
            <p:ph type="ftr" sz="quarter" idx="3"/>
          </p:nvPr>
        </p:nvSpPr>
        <p:spPr/>
        <p:txBody>
          <a:bodyPr/>
          <a:lstStyle/>
          <a:p>
            <a:r>
              <a:rPr lang="en-US" dirty="0"/>
              <a:t>Maverick Activity Center</a:t>
            </a:r>
          </a:p>
        </p:txBody>
      </p:sp>
      <p:sp>
        <p:nvSpPr>
          <p:cNvPr id="5" name="Slide Number Placeholder 4">
            <a:extLst>
              <a:ext uri="{FF2B5EF4-FFF2-40B4-BE49-F238E27FC236}">
                <a16:creationId xmlns:a16="http://schemas.microsoft.com/office/drawing/2014/main" id="{E3FF8811-B264-95B3-23BB-F8FD1B02B07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5" name="Picture 14" descr="A computer screen shot of a computer&#10;&#10;Description automatically generated">
            <a:extLst>
              <a:ext uri="{FF2B5EF4-FFF2-40B4-BE49-F238E27FC236}">
                <a16:creationId xmlns:a16="http://schemas.microsoft.com/office/drawing/2014/main" id="{79524C8E-4C32-BDD7-B151-764E370E7010}"/>
              </a:ext>
            </a:extLst>
          </p:cNvPr>
          <p:cNvPicPr>
            <a:picLocks noChangeAspect="1"/>
          </p:cNvPicPr>
          <p:nvPr/>
        </p:nvPicPr>
        <p:blipFill>
          <a:blip r:embed="rId2"/>
          <a:stretch>
            <a:fillRect/>
          </a:stretch>
        </p:blipFill>
        <p:spPr>
          <a:xfrm>
            <a:off x="1289451" y="757084"/>
            <a:ext cx="8447216" cy="4882622"/>
          </a:xfrm>
          <a:prstGeom prst="rect">
            <a:avLst/>
          </a:prstGeom>
        </p:spPr>
      </p:pic>
    </p:spTree>
    <p:extLst>
      <p:ext uri="{BB962C8B-B14F-4D97-AF65-F5344CB8AC3E}">
        <p14:creationId xmlns:p14="http://schemas.microsoft.com/office/powerpoint/2010/main" val="404097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1DA932-B7D7-13D4-48D3-8F82664E5ED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A56E70-7162-9203-4F0B-220EF7865C8B}"/>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descr="A screenshot of a computer&#10;&#10;Description automatically generated">
            <a:extLst>
              <a:ext uri="{FF2B5EF4-FFF2-40B4-BE49-F238E27FC236}">
                <a16:creationId xmlns:a16="http://schemas.microsoft.com/office/drawing/2014/main" id="{9968B56D-05C5-7F2D-01A0-79772E4FB490}"/>
              </a:ext>
            </a:extLst>
          </p:cNvPr>
          <p:cNvPicPr>
            <a:picLocks noChangeAspect="1"/>
          </p:cNvPicPr>
          <p:nvPr/>
        </p:nvPicPr>
        <p:blipFill>
          <a:blip r:embed="rId2"/>
          <a:stretch>
            <a:fillRect/>
          </a:stretch>
        </p:blipFill>
        <p:spPr>
          <a:xfrm>
            <a:off x="901699" y="501650"/>
            <a:ext cx="8915400" cy="4884208"/>
          </a:xfrm>
          <a:prstGeom prst="rect">
            <a:avLst/>
          </a:prstGeom>
        </p:spPr>
      </p:pic>
    </p:spTree>
    <p:extLst>
      <p:ext uri="{BB962C8B-B14F-4D97-AF65-F5344CB8AC3E}">
        <p14:creationId xmlns:p14="http://schemas.microsoft.com/office/powerpoint/2010/main" val="256636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E6D658-99FA-0CC8-8D5F-A0C0CC8D1A8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9213140-FE68-D3FF-179C-69545C417C22}"/>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screenshot of a computer&#10;&#10;Description automatically generated">
            <a:extLst>
              <a:ext uri="{FF2B5EF4-FFF2-40B4-BE49-F238E27FC236}">
                <a16:creationId xmlns:a16="http://schemas.microsoft.com/office/drawing/2014/main" id="{83CDA4CA-B966-460E-49E9-A8B23FE60EEE}"/>
              </a:ext>
            </a:extLst>
          </p:cNvPr>
          <p:cNvPicPr>
            <a:picLocks noChangeAspect="1"/>
          </p:cNvPicPr>
          <p:nvPr/>
        </p:nvPicPr>
        <p:blipFill>
          <a:blip r:embed="rId2"/>
          <a:stretch>
            <a:fillRect/>
          </a:stretch>
        </p:blipFill>
        <p:spPr>
          <a:xfrm>
            <a:off x="884767" y="287867"/>
            <a:ext cx="8915400" cy="4885266"/>
          </a:xfrm>
          <a:prstGeom prst="rect">
            <a:avLst/>
          </a:prstGeom>
        </p:spPr>
      </p:pic>
    </p:spTree>
    <p:extLst>
      <p:ext uri="{BB962C8B-B14F-4D97-AF65-F5344CB8AC3E}">
        <p14:creationId xmlns:p14="http://schemas.microsoft.com/office/powerpoint/2010/main" val="171276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DFDA-1B12-DAF2-8D8C-72C75BAC74AF}"/>
              </a:ext>
            </a:extLst>
          </p:cNvPr>
          <p:cNvSpPr>
            <a:spLocks noGrp="1"/>
          </p:cNvSpPr>
          <p:nvPr>
            <p:ph type="title"/>
          </p:nvPr>
        </p:nvSpPr>
        <p:spPr>
          <a:xfrm>
            <a:off x="1167492" y="136526"/>
            <a:ext cx="9779183" cy="908873"/>
          </a:xfrm>
        </p:spPr>
        <p:txBody>
          <a:bodyPr/>
          <a:lstStyle/>
          <a:p>
            <a:r>
              <a:rPr lang="en-US" dirty="0"/>
              <a:t>Maintenance</a:t>
            </a:r>
          </a:p>
        </p:txBody>
      </p:sp>
      <p:sp>
        <p:nvSpPr>
          <p:cNvPr id="3" name="Content Placeholder 2">
            <a:extLst>
              <a:ext uri="{FF2B5EF4-FFF2-40B4-BE49-F238E27FC236}">
                <a16:creationId xmlns:a16="http://schemas.microsoft.com/office/drawing/2014/main" id="{0C1A96EC-EEF2-B238-0A2D-5FA5D571F804}"/>
              </a:ext>
            </a:extLst>
          </p:cNvPr>
          <p:cNvSpPr>
            <a:spLocks noGrp="1"/>
          </p:cNvSpPr>
          <p:nvPr>
            <p:ph idx="1"/>
          </p:nvPr>
        </p:nvSpPr>
        <p:spPr>
          <a:xfrm>
            <a:off x="1167493" y="1229033"/>
            <a:ext cx="9779182" cy="4155250"/>
          </a:xfrm>
        </p:spPr>
        <p:txBody>
          <a:bodyPr>
            <a:normAutofit fontScale="92500" lnSpcReduction="10000"/>
          </a:bodyPr>
          <a:lstStyle/>
          <a:p>
            <a:pPr algn="l">
              <a:buFont typeface="+mj-lt"/>
              <a:buAutoNum type="arabicPeriod"/>
            </a:pPr>
            <a:r>
              <a:rPr lang="en-US" b="1" i="0" dirty="0">
                <a:solidFill>
                  <a:srgbClr val="374151"/>
                </a:solidFill>
                <a:effectLst/>
                <a:latin typeface="Söhne"/>
              </a:rPr>
              <a:t>Regular Database Backups: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Schedule routine backups of the website's database.</a:t>
            </a:r>
          </a:p>
          <a:p>
            <a:pPr algn="l">
              <a:buFont typeface="+mj-lt"/>
              <a:buAutoNum type="arabicPeriod"/>
            </a:pPr>
            <a:r>
              <a:rPr lang="en-US" b="1" i="0" dirty="0">
                <a:solidFill>
                  <a:srgbClr val="374151"/>
                </a:solidFill>
                <a:effectLst/>
                <a:latin typeface="Söhne"/>
              </a:rPr>
              <a:t>Admin Access Management: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Regularly review and update admin access credentials.</a:t>
            </a:r>
          </a:p>
          <a:p>
            <a:pPr algn="l">
              <a:buFont typeface="+mj-lt"/>
              <a:buAutoNum type="arabicPeriod"/>
            </a:pPr>
            <a:r>
              <a:rPr lang="en-US" b="1" i="0" dirty="0">
                <a:solidFill>
                  <a:srgbClr val="374151"/>
                </a:solidFill>
                <a:effectLst/>
                <a:latin typeface="Söhne"/>
              </a:rPr>
              <a:t>Software Security Updates: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Keep the website's content management system (CMS) and associated software up to date.</a:t>
            </a:r>
          </a:p>
          <a:p>
            <a:pPr algn="l">
              <a:buFont typeface="+mj-lt"/>
              <a:buAutoNum type="arabicPeriod"/>
            </a:pPr>
            <a:r>
              <a:rPr lang="en-US" b="1" i="0" dirty="0">
                <a:solidFill>
                  <a:srgbClr val="374151"/>
                </a:solidFill>
                <a:effectLst/>
                <a:latin typeface="Söhne"/>
              </a:rPr>
              <a:t>Performance Optimization: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Monitor and optimize the website's performance.</a:t>
            </a:r>
          </a:p>
          <a:p>
            <a:pPr algn="l">
              <a:buFont typeface="+mj-lt"/>
              <a:buAutoNum type="arabicPeriod"/>
            </a:pPr>
            <a:r>
              <a:rPr lang="en-US" b="1" i="0" dirty="0">
                <a:solidFill>
                  <a:srgbClr val="374151"/>
                </a:solidFill>
                <a:effectLst/>
                <a:latin typeface="Söhne"/>
              </a:rPr>
              <a:t>Content Maintenance: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 all gym-related information is accurate and up to date.</a:t>
            </a:r>
          </a:p>
          <a:p>
            <a:endParaRPr lang="en-US" dirty="0"/>
          </a:p>
        </p:txBody>
      </p:sp>
      <p:sp>
        <p:nvSpPr>
          <p:cNvPr id="4" name="Footer Placeholder 3">
            <a:extLst>
              <a:ext uri="{FF2B5EF4-FFF2-40B4-BE49-F238E27FC236}">
                <a16:creationId xmlns:a16="http://schemas.microsoft.com/office/drawing/2014/main" id="{FD751884-465A-B49B-2BDC-869698368BA2}"/>
              </a:ext>
            </a:extLst>
          </p:cNvPr>
          <p:cNvSpPr>
            <a:spLocks noGrp="1"/>
          </p:cNvSpPr>
          <p:nvPr>
            <p:ph type="ftr" sz="quarter" idx="3"/>
          </p:nvPr>
        </p:nvSpPr>
        <p:spPr/>
        <p:txBody>
          <a:bodyPr/>
          <a:lstStyle/>
          <a:p>
            <a:r>
              <a:rPr lang="en-US" dirty="0"/>
              <a:t>Maverick Activity Center</a:t>
            </a:r>
          </a:p>
        </p:txBody>
      </p:sp>
      <p:sp>
        <p:nvSpPr>
          <p:cNvPr id="5" name="Slide Number Placeholder 4">
            <a:extLst>
              <a:ext uri="{FF2B5EF4-FFF2-40B4-BE49-F238E27FC236}">
                <a16:creationId xmlns:a16="http://schemas.microsoft.com/office/drawing/2014/main" id="{FB36C189-2ECF-B36A-63C6-0742D4BEF95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88451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DBEB-54EA-13FA-4A7D-3C602589ACA3}"/>
              </a:ext>
            </a:extLst>
          </p:cNvPr>
          <p:cNvSpPr>
            <a:spLocks noGrp="1"/>
          </p:cNvSpPr>
          <p:nvPr>
            <p:ph type="title"/>
          </p:nvPr>
        </p:nvSpPr>
        <p:spPr>
          <a:xfrm>
            <a:off x="1153793" y="-648494"/>
            <a:ext cx="9779183" cy="1570038"/>
          </a:xfrm>
        </p:spPr>
        <p:txBody>
          <a:bodyPr/>
          <a:lstStyle/>
          <a:p>
            <a:r>
              <a:rPr lang="en-US" dirty="0"/>
              <a:t>Future Scope</a:t>
            </a:r>
          </a:p>
        </p:txBody>
      </p:sp>
      <p:sp>
        <p:nvSpPr>
          <p:cNvPr id="3" name="Content Placeholder 2">
            <a:extLst>
              <a:ext uri="{FF2B5EF4-FFF2-40B4-BE49-F238E27FC236}">
                <a16:creationId xmlns:a16="http://schemas.microsoft.com/office/drawing/2014/main" id="{DECA959D-1ADD-7C82-6370-662C32FA1EDA}"/>
              </a:ext>
            </a:extLst>
          </p:cNvPr>
          <p:cNvSpPr>
            <a:spLocks noGrp="1"/>
          </p:cNvSpPr>
          <p:nvPr>
            <p:ph idx="1"/>
          </p:nvPr>
        </p:nvSpPr>
        <p:spPr>
          <a:xfrm>
            <a:off x="1153794" y="1407867"/>
            <a:ext cx="9779182" cy="3366815"/>
          </a:xfrm>
        </p:spPr>
        <p:txBody>
          <a:bodyPr/>
          <a:lstStyle/>
          <a:p>
            <a:r>
              <a:rPr lang="en-US" dirty="0"/>
              <a:t>1. Integration of Advanced Fitness Technologies</a:t>
            </a:r>
          </a:p>
          <a:p>
            <a:r>
              <a:rPr lang="en-US" dirty="0"/>
              <a:t>2. Enhanced User Engagement Features</a:t>
            </a:r>
          </a:p>
          <a:p>
            <a:r>
              <a:rPr lang="en-US" dirty="0"/>
              <a:t>3. Expansion of Community and Social Features</a:t>
            </a:r>
          </a:p>
          <a:p>
            <a:r>
              <a:rPr lang="en-US" dirty="0"/>
              <a:t>4. Mobile App Development</a:t>
            </a:r>
          </a:p>
        </p:txBody>
      </p:sp>
      <p:sp>
        <p:nvSpPr>
          <p:cNvPr id="4" name="Footer Placeholder 3">
            <a:extLst>
              <a:ext uri="{FF2B5EF4-FFF2-40B4-BE49-F238E27FC236}">
                <a16:creationId xmlns:a16="http://schemas.microsoft.com/office/drawing/2014/main" id="{B81A9660-ADAF-7134-9EDD-6CF260481EC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D46F61A-60F0-2D86-544A-694988DA471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25044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02D2-FFBB-5B8B-6367-94D801B7FBCE}"/>
              </a:ext>
            </a:extLst>
          </p:cNvPr>
          <p:cNvSpPr>
            <a:spLocks noGrp="1"/>
          </p:cNvSpPr>
          <p:nvPr>
            <p:ph type="title"/>
          </p:nvPr>
        </p:nvSpPr>
        <p:spPr>
          <a:xfrm>
            <a:off x="1167492" y="136526"/>
            <a:ext cx="9779183" cy="908873"/>
          </a:xfrm>
        </p:spPr>
        <p:txBody>
          <a:bodyPr/>
          <a:lstStyle/>
          <a:p>
            <a:r>
              <a:rPr lang="en-US" dirty="0"/>
              <a:t>Challenges faced</a:t>
            </a:r>
          </a:p>
        </p:txBody>
      </p:sp>
      <p:sp>
        <p:nvSpPr>
          <p:cNvPr id="3" name="Content Placeholder 2">
            <a:extLst>
              <a:ext uri="{FF2B5EF4-FFF2-40B4-BE49-F238E27FC236}">
                <a16:creationId xmlns:a16="http://schemas.microsoft.com/office/drawing/2014/main" id="{0FBBA3EB-AD66-0951-C10E-F31B36A5B2F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Responsive Design Challenges: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Ensuring the website remains visually appealing and functional across various devices and screen sizes.</a:t>
            </a:r>
          </a:p>
          <a:p>
            <a:pPr algn="l">
              <a:buFont typeface="+mj-lt"/>
              <a:buAutoNum type="arabicPeriod"/>
            </a:pPr>
            <a:r>
              <a:rPr lang="en-US" b="1" i="0" dirty="0">
                <a:solidFill>
                  <a:srgbClr val="374151"/>
                </a:solidFill>
                <a:effectLst/>
                <a:latin typeface="Söhne"/>
              </a:rPr>
              <a:t>Load Time Optimization: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Addressing challenges related to page load times to maintain a smooth user experience.</a:t>
            </a:r>
          </a:p>
          <a:p>
            <a:pPr algn="l">
              <a:buFont typeface="+mj-lt"/>
              <a:buAutoNum type="arabicPeriod"/>
            </a:pPr>
            <a:r>
              <a:rPr lang="en-US" b="1" i="0" dirty="0">
                <a:solidFill>
                  <a:srgbClr val="374151"/>
                </a:solidFill>
                <a:effectLst/>
                <a:latin typeface="Söhne"/>
              </a:rPr>
              <a:t>Content Management and Updates: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Managing and updating content regularly to ensure it stays relevant and accurate.</a:t>
            </a:r>
          </a:p>
          <a:p>
            <a:pPr algn="l">
              <a:buFont typeface="+mj-lt"/>
              <a:buAutoNum type="arabicPeriod"/>
            </a:pPr>
            <a:r>
              <a:rPr lang="en-US" b="1" i="0" dirty="0">
                <a:solidFill>
                  <a:srgbClr val="374151"/>
                </a:solidFill>
                <a:effectLst/>
                <a:latin typeface="Söhne"/>
              </a:rPr>
              <a:t>User Interface/User Experience (UI/UX):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Striving to provide an intuitive and user-friendly interface that enhances the overall user experience on the website.</a:t>
            </a:r>
          </a:p>
          <a:p>
            <a:endParaRPr lang="en-US" dirty="0"/>
          </a:p>
        </p:txBody>
      </p:sp>
      <p:sp>
        <p:nvSpPr>
          <p:cNvPr id="4" name="Footer Placeholder 3">
            <a:extLst>
              <a:ext uri="{FF2B5EF4-FFF2-40B4-BE49-F238E27FC236}">
                <a16:creationId xmlns:a16="http://schemas.microsoft.com/office/drawing/2014/main" id="{E1BF0914-6A96-B409-700F-23C576886FF7}"/>
              </a:ext>
            </a:extLst>
          </p:cNvPr>
          <p:cNvSpPr>
            <a:spLocks noGrp="1"/>
          </p:cNvSpPr>
          <p:nvPr>
            <p:ph type="ftr" sz="quarter" idx="3"/>
          </p:nvPr>
        </p:nvSpPr>
        <p:spPr/>
        <p:txBody>
          <a:bodyPr/>
          <a:lstStyle/>
          <a:p>
            <a:r>
              <a:rPr lang="en-US" dirty="0"/>
              <a:t>Maverick Activity Center</a:t>
            </a:r>
          </a:p>
        </p:txBody>
      </p:sp>
      <p:sp>
        <p:nvSpPr>
          <p:cNvPr id="5" name="Slide Number Placeholder 4">
            <a:extLst>
              <a:ext uri="{FF2B5EF4-FFF2-40B4-BE49-F238E27FC236}">
                <a16:creationId xmlns:a16="http://schemas.microsoft.com/office/drawing/2014/main" id="{1D743991-30D7-11F1-8C7D-8DD748B1998B}"/>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7846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547591"/>
          </a:xfrm>
        </p:spPr>
        <p:txBody>
          <a:bodyPr vert="horz" lIns="91440" tIns="45720" rIns="91440" bIns="45720" rtlCol="0" anchor="t">
            <a:normAutofit fontScale="92500" lnSpcReduction="10000"/>
          </a:bodyPr>
          <a:lstStyle/>
          <a:p>
            <a:r>
              <a:rPr lang="en-US" dirty="0"/>
              <a:t>Introduction</a:t>
            </a:r>
          </a:p>
          <a:p>
            <a:r>
              <a:rPr lang="en-US" dirty="0"/>
              <a:t>SDLC approach</a:t>
            </a:r>
          </a:p>
          <a:p>
            <a:r>
              <a:rPr lang="en-US" dirty="0"/>
              <a:t>Planning</a:t>
            </a:r>
          </a:p>
          <a:p>
            <a:r>
              <a:rPr lang="en-US" dirty="0"/>
              <a:t>Implementation</a:t>
            </a:r>
          </a:p>
          <a:p>
            <a:r>
              <a:rPr lang="en-US" dirty="0"/>
              <a:t>Testing</a:t>
            </a:r>
          </a:p>
          <a:p>
            <a:r>
              <a:rPr lang="en-US" dirty="0"/>
              <a:t>Maintenance</a:t>
            </a:r>
          </a:p>
          <a:p>
            <a:r>
              <a:rPr lang="en-US" dirty="0"/>
              <a:t>Future Scope</a:t>
            </a:r>
          </a:p>
          <a:p>
            <a:r>
              <a:rPr lang="en-US" dirty="0"/>
              <a:t>Challenges Faced</a:t>
            </a:r>
          </a:p>
          <a:p>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Maverick Activity Center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dirty="0"/>
              <a:t>Welcome to Maverick Activity Center! Your go-to for personalized workouts, community engagement, and wellness. Our user-friendly platform offers diverse, self-guided workout plans for all fitness levels. No trainers needed—empower yourself on your fitness journey. Engage with our community in online forums, sharing achievements and drawing inspiration. From high-intensity to yoga, find a plan that suits your style. Access nutritional tips and wellness articles in our resource hub. Set goals, and see results. Maverick is where health meets community. Welcome to a space where every workout brings you closer to your best self!</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F88A-44BB-2EF5-5DBF-4BB651B92C73}"/>
              </a:ext>
            </a:extLst>
          </p:cNvPr>
          <p:cNvSpPr>
            <a:spLocks noGrp="1"/>
          </p:cNvSpPr>
          <p:nvPr>
            <p:ph type="title"/>
          </p:nvPr>
        </p:nvSpPr>
        <p:spPr/>
        <p:txBody>
          <a:bodyPr/>
          <a:lstStyle/>
          <a:p>
            <a:r>
              <a:rPr lang="en-US" dirty="0"/>
              <a:t>SDLC Model:</a:t>
            </a:r>
            <a:br>
              <a:rPr lang="en-US" dirty="0"/>
            </a:br>
            <a:r>
              <a:rPr lang="en-US" dirty="0"/>
              <a:t>				</a:t>
            </a:r>
            <a:r>
              <a:rPr lang="en-US" sz="2800" u="sng" dirty="0">
                <a:solidFill>
                  <a:srgbClr val="FF0000"/>
                </a:solidFill>
              </a:rPr>
              <a:t>Waterfall Model</a:t>
            </a:r>
            <a:endParaRPr lang="en-US" u="sng" dirty="0">
              <a:solidFill>
                <a:srgbClr val="FF0000"/>
              </a:solidFill>
            </a:endParaRPr>
          </a:p>
        </p:txBody>
      </p:sp>
      <p:sp>
        <p:nvSpPr>
          <p:cNvPr id="3" name="Content Placeholder 2">
            <a:extLst>
              <a:ext uri="{FF2B5EF4-FFF2-40B4-BE49-F238E27FC236}">
                <a16:creationId xmlns:a16="http://schemas.microsoft.com/office/drawing/2014/main" id="{B841FC3F-B7B0-B3B0-1693-43CB30469A43}"/>
              </a:ext>
            </a:extLst>
          </p:cNvPr>
          <p:cNvSpPr>
            <a:spLocks noGrp="1"/>
          </p:cNvSpPr>
          <p:nvPr>
            <p:ph idx="1"/>
          </p:nvPr>
        </p:nvSpPr>
        <p:spPr/>
        <p:txBody>
          <a:bodyPr>
            <a:normAutofit/>
          </a:bodyPr>
          <a:lstStyle/>
          <a:p>
            <a:r>
              <a:rPr lang="en-US" sz="2400" i="0" dirty="0">
                <a:solidFill>
                  <a:srgbClr val="374151"/>
                </a:solidFill>
                <a:effectLst/>
                <a:latin typeface="Söhne"/>
              </a:rPr>
              <a:t>The Waterfall Model is suitable for projects with well-defined and stable requirements, making it a potentially effective approach for the Maverick Activity Center website if the specifications are clear and unlikely to change significantly during development. However, it's essential to consider that the Waterfall Model may have limitations when dealing with dynamic projects where requirements are subject to change. In such cases, an iterative or Agile approach might be more appropriate.</a:t>
            </a:r>
            <a:endParaRPr lang="en-US" sz="2400" dirty="0"/>
          </a:p>
        </p:txBody>
      </p:sp>
      <p:sp>
        <p:nvSpPr>
          <p:cNvPr id="4" name="Footer Placeholder 3">
            <a:extLst>
              <a:ext uri="{FF2B5EF4-FFF2-40B4-BE49-F238E27FC236}">
                <a16:creationId xmlns:a16="http://schemas.microsoft.com/office/drawing/2014/main" id="{41253915-E80B-D434-232D-CA2EE63E12C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890DBB-2681-127B-54A4-A0F8D1227F8F}"/>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904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Planning</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dirty="0"/>
              <a:t>Gantt Chart</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dirty="0"/>
              <a:t>Maverick Activity Center</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5" name="Picture 14" descr="A graph of a diagram&#10;&#10;Description automatically generated with medium confidence">
            <a:extLst>
              <a:ext uri="{FF2B5EF4-FFF2-40B4-BE49-F238E27FC236}">
                <a16:creationId xmlns:a16="http://schemas.microsoft.com/office/drawing/2014/main" id="{9BCD0EDB-64CA-C4AA-02C2-1A45C5C457F4}"/>
              </a:ext>
            </a:extLst>
          </p:cNvPr>
          <p:cNvPicPr>
            <a:picLocks noChangeAspect="1"/>
          </p:cNvPicPr>
          <p:nvPr/>
        </p:nvPicPr>
        <p:blipFill>
          <a:blip r:embed="rId3"/>
          <a:stretch>
            <a:fillRect/>
          </a:stretch>
        </p:blipFill>
        <p:spPr>
          <a:xfrm>
            <a:off x="1299411" y="2213929"/>
            <a:ext cx="10166684" cy="4030460"/>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Maverick Activity Centre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7</a:t>
            </a:fld>
            <a:endParaRPr lang="en-US" dirty="0"/>
          </a:p>
        </p:txBody>
      </p:sp>
      <p:sp>
        <p:nvSpPr>
          <p:cNvPr id="15" name="TextBox 14">
            <a:extLst>
              <a:ext uri="{FF2B5EF4-FFF2-40B4-BE49-F238E27FC236}">
                <a16:creationId xmlns:a16="http://schemas.microsoft.com/office/drawing/2014/main" id="{E61810E3-8161-4181-E4AE-7F222A39F950}"/>
              </a:ext>
            </a:extLst>
          </p:cNvPr>
          <p:cNvSpPr txBox="1"/>
          <p:nvPr/>
        </p:nvSpPr>
        <p:spPr>
          <a:xfrm flipH="1">
            <a:off x="606156" y="136525"/>
            <a:ext cx="9108114" cy="830997"/>
          </a:xfrm>
          <a:prstGeom prst="rect">
            <a:avLst/>
          </a:prstGeom>
          <a:noFill/>
        </p:spPr>
        <p:txBody>
          <a:bodyPr wrap="square" rtlCol="0">
            <a:spAutoFit/>
          </a:bodyPr>
          <a:lstStyle/>
          <a:p>
            <a:r>
              <a:rPr lang="en-US" sz="4800" dirty="0"/>
              <a:t>Work Break Down Structure(WBS)</a:t>
            </a:r>
          </a:p>
        </p:txBody>
      </p:sp>
      <p:pic>
        <p:nvPicPr>
          <p:cNvPr id="17" name="Picture 16" descr="A computer screen shot of a diagram&#10;&#10;Description automatically generated">
            <a:extLst>
              <a:ext uri="{FF2B5EF4-FFF2-40B4-BE49-F238E27FC236}">
                <a16:creationId xmlns:a16="http://schemas.microsoft.com/office/drawing/2014/main" id="{D4EFAEF7-471D-1845-B383-0D43E5E0546C}"/>
              </a:ext>
            </a:extLst>
          </p:cNvPr>
          <p:cNvPicPr>
            <a:picLocks noChangeAspect="1"/>
          </p:cNvPicPr>
          <p:nvPr/>
        </p:nvPicPr>
        <p:blipFill>
          <a:blip r:embed="rId3"/>
          <a:stretch>
            <a:fillRect/>
          </a:stretch>
        </p:blipFill>
        <p:spPr>
          <a:xfrm>
            <a:off x="741947" y="931427"/>
            <a:ext cx="10247670" cy="5177702"/>
          </a:xfrm>
          <a:prstGeom prst="rect">
            <a:avLst/>
          </a:prstGeom>
        </p:spPr>
      </p:pic>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827035"/>
          </a:xfrm>
        </p:spPr>
        <p:txBody>
          <a:bodyPr/>
          <a:lstStyle/>
          <a:p>
            <a:r>
              <a:rPr lang="en-US" dirty="0"/>
              <a:t>E-R Diagram </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Maverick Activity Centre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7" name="Picture 6" descr="A diagram of a company&#10;&#10;Description automatically generated">
            <a:extLst>
              <a:ext uri="{FF2B5EF4-FFF2-40B4-BE49-F238E27FC236}">
                <a16:creationId xmlns:a16="http://schemas.microsoft.com/office/drawing/2014/main" id="{E90B6B61-B882-AB3B-6311-AAF2D8D2A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568" y="1098233"/>
            <a:ext cx="8987590" cy="4661535"/>
          </a:xfrm>
          <a:prstGeom prst="rect">
            <a:avLst/>
          </a:prstGeom>
        </p:spPr>
      </p:pic>
    </p:spTree>
    <p:extLst>
      <p:ext uri="{BB962C8B-B14F-4D97-AF65-F5344CB8AC3E}">
        <p14:creationId xmlns:p14="http://schemas.microsoft.com/office/powerpoint/2010/main" val="41900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8391-5FB9-632A-37A3-B44BFE59A02C}"/>
              </a:ext>
            </a:extLst>
          </p:cNvPr>
          <p:cNvSpPr>
            <a:spLocks noGrp="1"/>
          </p:cNvSpPr>
          <p:nvPr>
            <p:ph type="title"/>
          </p:nvPr>
        </p:nvSpPr>
        <p:spPr/>
        <p:txBody>
          <a:bodyPr/>
          <a:lstStyle/>
          <a:p>
            <a:r>
              <a:rPr lang="en-US" dirty="0"/>
              <a:t>Cost Estimation</a:t>
            </a:r>
          </a:p>
        </p:txBody>
      </p:sp>
      <p:sp>
        <p:nvSpPr>
          <p:cNvPr id="4" name="Footer Placeholder 3">
            <a:extLst>
              <a:ext uri="{FF2B5EF4-FFF2-40B4-BE49-F238E27FC236}">
                <a16:creationId xmlns:a16="http://schemas.microsoft.com/office/drawing/2014/main" id="{3F838DFE-B40F-ED0C-81FF-D1418ACA75B1}"/>
              </a:ext>
            </a:extLst>
          </p:cNvPr>
          <p:cNvSpPr>
            <a:spLocks noGrp="1"/>
          </p:cNvSpPr>
          <p:nvPr>
            <p:ph type="ftr" sz="quarter" idx="3"/>
          </p:nvPr>
        </p:nvSpPr>
        <p:spPr>
          <a:xfrm>
            <a:off x="4038600" y="6424083"/>
            <a:ext cx="4114800" cy="365125"/>
          </a:xfrm>
        </p:spPr>
        <p:txBody>
          <a:bodyPr/>
          <a:lstStyle/>
          <a:p>
            <a:r>
              <a:rPr lang="en-US" dirty="0"/>
              <a:t>Maverick Activity Center</a:t>
            </a:r>
          </a:p>
        </p:txBody>
      </p:sp>
      <p:sp>
        <p:nvSpPr>
          <p:cNvPr id="5" name="Slide Number Placeholder 4">
            <a:extLst>
              <a:ext uri="{FF2B5EF4-FFF2-40B4-BE49-F238E27FC236}">
                <a16:creationId xmlns:a16="http://schemas.microsoft.com/office/drawing/2014/main" id="{29E2360F-1454-6C81-557E-9F1871E60BE3}"/>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6" name="Picture 5" descr="A screenshot of a computer&#10;&#10;Description automatically generated">
            <a:extLst>
              <a:ext uri="{FF2B5EF4-FFF2-40B4-BE49-F238E27FC236}">
                <a16:creationId xmlns:a16="http://schemas.microsoft.com/office/drawing/2014/main" id="{1838C600-6619-3705-A415-7325E20CB195}"/>
              </a:ext>
            </a:extLst>
          </p:cNvPr>
          <p:cNvPicPr>
            <a:picLocks noChangeAspect="1"/>
          </p:cNvPicPr>
          <p:nvPr/>
        </p:nvPicPr>
        <p:blipFill>
          <a:blip r:embed="rId2"/>
          <a:stretch>
            <a:fillRect/>
          </a:stretch>
        </p:blipFill>
        <p:spPr>
          <a:xfrm>
            <a:off x="1245325" y="1785669"/>
            <a:ext cx="5121608" cy="4200603"/>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16041EC-9157-0581-9E0C-00392F3338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4000" y="1785668"/>
            <a:ext cx="5054601" cy="4200603"/>
          </a:xfrm>
          <a:prstGeom prst="rect">
            <a:avLst/>
          </a:prstGeom>
        </p:spPr>
      </p:pic>
    </p:spTree>
    <p:extLst>
      <p:ext uri="{BB962C8B-B14F-4D97-AF65-F5344CB8AC3E}">
        <p14:creationId xmlns:p14="http://schemas.microsoft.com/office/powerpoint/2010/main" val="88982912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73794D-D7EA-4048-9998-F5D6224939BE}">
  <ds:schemaRefs>
    <ds:schemaRef ds:uri="230e9df3-be65-4c73-a93b-d1236ebd677e"/>
    <ds:schemaRef ds:uri="http://schemas.openxmlformats.org/package/2006/metadata/core-properties"/>
    <ds:schemaRef ds:uri="http://purl.org/dc/terms/"/>
    <ds:schemaRef ds:uri="http://schemas.microsoft.com/sharepoint/v3"/>
    <ds:schemaRef ds:uri="http://purl.org/dc/elements/1.1/"/>
    <ds:schemaRef ds:uri="http://schemas.microsoft.com/office/2006/documentManagement/types"/>
    <ds:schemaRef ds:uri="71af3243-3dd4-4a8d-8c0d-dd76da1f02a5"/>
    <ds:schemaRef ds:uri="http://schemas.microsoft.com/office/2006/metadata/properties"/>
    <ds:schemaRef ds:uri="http://www.w3.org/XML/1998/namespace"/>
    <ds:schemaRef ds:uri="http://schemas.microsoft.com/office/infopath/2007/PartnerControls"/>
    <ds:schemaRef ds:uri="16c05727-aa75-4e4a-9b5f-8a80a1165891"/>
    <ds:schemaRef ds:uri="http://purl.org/dc/dcmitype/"/>
  </ds:schemaRefs>
</ds:datastoreItem>
</file>

<file path=customXml/itemProps3.xml><?xml version="1.0" encoding="utf-8"?>
<ds:datastoreItem xmlns:ds="http://schemas.openxmlformats.org/officeDocument/2006/customXml" ds:itemID="{C18A0498-6641-479D-8115-8BC7C8E6B1B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532</Words>
  <Application>Microsoft Office PowerPoint</Application>
  <PresentationFormat>Widescreen</PresentationFormat>
  <Paragraphs>105</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Söhne</vt:lpstr>
      <vt:lpstr>Tenorite</vt:lpstr>
      <vt:lpstr>Times New Roman</vt:lpstr>
      <vt:lpstr>Custom</vt:lpstr>
      <vt:lpstr>Maverick Activity Centre</vt:lpstr>
      <vt:lpstr>Agenda</vt:lpstr>
      <vt:lpstr>Introduction</vt:lpstr>
      <vt:lpstr>SDLC Model:     Waterfall Model</vt:lpstr>
      <vt:lpstr>Planning</vt:lpstr>
      <vt:lpstr>Gantt Chart</vt:lpstr>
      <vt:lpstr>PowerPoint Presentation</vt:lpstr>
      <vt:lpstr>E-R Diagram </vt:lpstr>
      <vt:lpstr>Cost Estimation</vt:lpstr>
      <vt:lpstr>Work Division</vt:lpstr>
      <vt:lpstr>Burndown Chart</vt:lpstr>
      <vt:lpstr> </vt:lpstr>
      <vt:lpstr>Manual Testing</vt:lpstr>
      <vt:lpstr>Automation Testing</vt:lpstr>
      <vt:lpstr>PowerPoint Presentation</vt:lpstr>
      <vt:lpstr>PowerPoint Presentation</vt:lpstr>
      <vt:lpstr>Maintenance</vt:lpstr>
      <vt:lpstr>Future Scope</vt:lpstr>
      <vt:lpstr>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2023-09-06T14:50:52Z</dcterms:created>
  <dcterms:modified xsi:type="dcterms:W3CDTF">2023-11-15T05:47:01Z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