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4"/>
  </p:notesMasterIdLst>
  <p:sldIdLst>
    <p:sldId id="256" r:id="rId2"/>
    <p:sldId id="257" r:id="rId3"/>
    <p:sldId id="292" r:id="rId4"/>
    <p:sldId id="293" r:id="rId5"/>
    <p:sldId id="294" r:id="rId6"/>
    <p:sldId id="29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5" r:id="rId23"/>
    <p:sldId id="279" r:id="rId24"/>
    <p:sldId id="287" r:id="rId25"/>
    <p:sldId id="288" r:id="rId26"/>
    <p:sldId id="289" r:id="rId27"/>
    <p:sldId id="290" r:id="rId28"/>
    <p:sldId id="291" r:id="rId29"/>
    <p:sldId id="296" r:id="rId30"/>
    <p:sldId id="297" r:id="rId31"/>
    <p:sldId id="298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-16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81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B9D1D-3092-4394-B6A2-E1E476C2C74F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9F23-D72B-4D63-8B48-D926B8CD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8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52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7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13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42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04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94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28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8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228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038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7447"/>
            <a:ext cx="8596668" cy="44939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3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077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03485"/>
            <a:ext cx="4184035" cy="4537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503485"/>
            <a:ext cx="4184034" cy="45378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626577"/>
            <a:ext cx="4185623" cy="1110668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626577"/>
            <a:ext cx="4185618" cy="1110668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DD7D-A9D7-476B-92D7-5CCE96AFB403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47A5A7-759B-4634-9311-677F5A49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1AE-59D4-4421-B31C-EA895521C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494" y="1074159"/>
            <a:ext cx="9144000" cy="831361"/>
          </a:xfrm>
        </p:spPr>
        <p:txBody>
          <a:bodyPr>
            <a:noAutofit/>
          </a:bodyPr>
          <a:lstStyle/>
          <a:p>
            <a:pPr algn="ctr"/>
            <a:br>
              <a:rPr lang="en-IN" sz="4400" dirty="0"/>
            </a:br>
            <a:r>
              <a:rPr lang="en-US" sz="4400" dirty="0"/>
              <a:t>Facial Image Quality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E8F0B-C3E2-4A8C-8CD6-1059A258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494" y="3042138"/>
            <a:ext cx="9144000" cy="3455377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Alisha Shahane, Aditya Deshpande,</a:t>
            </a:r>
          </a:p>
          <a:p>
            <a:pPr algn="ctr"/>
            <a:r>
              <a:rPr lang="en-US" sz="3100" dirty="0"/>
              <a:t>Darshana Gadre, Mrunmayi Deshpande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Internal Guide : Dr. Siddhivinayak Kulkarni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External Guide : Dr. Bhushan Garware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Sponsored by Persistent Systems Ltd.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A68E2-23E3-472F-9A08-7B153900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2" y="5666155"/>
            <a:ext cx="933583" cy="8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F337-DEEA-4F39-8E25-BC1452AF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Genuine Impostor MatchScore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1D1B4-5DB8-449E-9DC6-662111154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0301" r="9001" b="4674"/>
          <a:stretch/>
        </p:blipFill>
        <p:spPr>
          <a:xfrm>
            <a:off x="445544" y="1747516"/>
            <a:ext cx="7280203" cy="4865992"/>
          </a:xfrm>
        </p:spPr>
      </p:pic>
    </p:spTree>
    <p:extLst>
      <p:ext uri="{BB962C8B-B14F-4D97-AF65-F5344CB8AC3E}">
        <p14:creationId xmlns:p14="http://schemas.microsoft.com/office/powerpoint/2010/main" val="337085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638C-C33D-4EDB-90B7-F7302527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5961-897D-4BD7-A7D0-B8EF8C0B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146"/>
            <a:ext cx="10515600" cy="4608880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Framework to run before matcher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Maximum processing at Edge</a:t>
            </a:r>
          </a:p>
          <a:p>
            <a:r>
              <a:rPr lang="en-US" sz="2000" dirty="0"/>
              <a:t>Reduced Latency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B24A6-99E1-4967-BB32-EE20ABCB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74" y="2050133"/>
            <a:ext cx="8014188" cy="2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8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81F1-BE24-4FAB-9265-3A313344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B0D5-6BF9-467E-BA82-E7837ACF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823"/>
            <a:ext cx="8596668" cy="4467539"/>
          </a:xfrm>
        </p:spPr>
        <p:txBody>
          <a:bodyPr>
            <a:normAutofit/>
          </a:bodyPr>
          <a:lstStyle/>
          <a:p>
            <a:r>
              <a:rPr lang="en-US" sz="2000" dirty="0"/>
              <a:t>Feature Extraction using</a:t>
            </a:r>
          </a:p>
          <a:p>
            <a:r>
              <a:rPr lang="en-US" sz="2000" dirty="0"/>
              <a:t>Amazon </a:t>
            </a:r>
            <a:r>
              <a:rPr lang="en-US" sz="2000" dirty="0" err="1"/>
              <a:t>Rekognition</a:t>
            </a:r>
            <a:endParaRPr lang="en-US" sz="2000" dirty="0"/>
          </a:p>
          <a:p>
            <a:r>
              <a:rPr lang="en-US" sz="2000" dirty="0"/>
              <a:t>Features</a:t>
            </a:r>
          </a:p>
          <a:p>
            <a:pPr marL="457200" lvl="1" indent="0">
              <a:buNone/>
            </a:pPr>
            <a:r>
              <a:rPr lang="en-US" sz="2000" dirty="0"/>
              <a:t>1. Brightness</a:t>
            </a:r>
          </a:p>
          <a:p>
            <a:pPr marL="457200" lvl="1" indent="0">
              <a:buNone/>
            </a:pPr>
            <a:r>
              <a:rPr lang="en-US" sz="2000" dirty="0"/>
              <a:t>2. Sharpness</a:t>
            </a:r>
          </a:p>
          <a:p>
            <a:pPr marL="457200" lvl="1" indent="0">
              <a:buNone/>
            </a:pPr>
            <a:r>
              <a:rPr lang="en-US" sz="2000" dirty="0"/>
              <a:t>3. Face Area</a:t>
            </a:r>
          </a:p>
          <a:p>
            <a:pPr marL="457200" lvl="1" indent="0">
              <a:buNone/>
            </a:pPr>
            <a:r>
              <a:rPr lang="en-US" sz="2000" dirty="0"/>
              <a:t>4. Eyes Distance</a:t>
            </a:r>
          </a:p>
          <a:p>
            <a:pPr marL="457200" lvl="1" indent="0">
              <a:buNone/>
            </a:pPr>
            <a:r>
              <a:rPr lang="en-US" sz="2000" dirty="0"/>
              <a:t>5. Mouth Distance</a:t>
            </a:r>
          </a:p>
          <a:p>
            <a:pPr marL="457200" lvl="1" indent="0">
              <a:buNone/>
            </a:pPr>
            <a:r>
              <a:rPr lang="en-US" sz="2000" dirty="0"/>
              <a:t>and so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9DC91-9CB4-461A-AEEF-E7DBFC872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531567"/>
            <a:ext cx="4019048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BBA7-4875-4F38-9E30-9E7B333A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AFAC6-EC0D-43EC-BD7B-015861B79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78" y="609600"/>
            <a:ext cx="5821546" cy="5821546"/>
          </a:xfrm>
        </p:spPr>
      </p:pic>
    </p:spTree>
    <p:extLst>
      <p:ext uri="{BB962C8B-B14F-4D97-AF65-F5344CB8AC3E}">
        <p14:creationId xmlns:p14="http://schemas.microsoft.com/office/powerpoint/2010/main" val="203205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4AEC-EADC-426A-9A84-E480D92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3CB5-5CFA-4ECD-B7BC-E407EDE2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7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Classification Algorithms and f1-score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DC0F7D-230A-49FF-B428-E8C8367E7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24570"/>
              </p:ext>
            </p:extLst>
          </p:nvPr>
        </p:nvGraphicFramePr>
        <p:xfrm>
          <a:off x="1372577" y="180183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05960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6185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NB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6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3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7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3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CB4F-065C-4CEB-82E7-1A411058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385BC-3C41-4BA4-8813-71B104E6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" t="6972" r="6145" b="4670"/>
          <a:stretch/>
        </p:blipFill>
        <p:spPr>
          <a:xfrm>
            <a:off x="1565031" y="1538654"/>
            <a:ext cx="6251331" cy="4973970"/>
          </a:xfrm>
        </p:spPr>
      </p:pic>
    </p:spTree>
    <p:extLst>
      <p:ext uri="{BB962C8B-B14F-4D97-AF65-F5344CB8AC3E}">
        <p14:creationId xmlns:p14="http://schemas.microsoft.com/office/powerpoint/2010/main" val="59628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65A5-3183-4788-BE7E-ACD61CA6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BAEA-15D2-4353-9B87-190E2C05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355"/>
            <a:ext cx="8596668" cy="461700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Model Summary: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Total </a:t>
            </a:r>
            <a:r>
              <a:rPr lang="en-US" sz="1800" dirty="0" err="1"/>
              <a:t>params</a:t>
            </a:r>
            <a:r>
              <a:rPr lang="en-US" sz="1800" dirty="0"/>
              <a:t>: 180</a:t>
            </a:r>
          </a:p>
          <a:p>
            <a:pPr lvl="1"/>
            <a:r>
              <a:rPr lang="en-US" sz="1800" dirty="0"/>
              <a:t>Trainable </a:t>
            </a:r>
            <a:r>
              <a:rPr lang="en-US" sz="1800" dirty="0" err="1"/>
              <a:t>params</a:t>
            </a:r>
            <a:r>
              <a:rPr lang="en-US" sz="1800" dirty="0"/>
              <a:t>: 180</a:t>
            </a:r>
          </a:p>
          <a:p>
            <a:pPr lvl="1"/>
            <a:r>
              <a:rPr lang="en-US" sz="1800" dirty="0"/>
              <a:t>Non-trainable </a:t>
            </a:r>
            <a:r>
              <a:rPr lang="en-US" sz="1800" dirty="0" err="1"/>
              <a:t>params</a:t>
            </a:r>
            <a:r>
              <a:rPr lang="en-US" sz="1800" dirty="0"/>
              <a:t>: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0E235-E7ED-4F15-82EB-EC172EBF8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04608"/>
              </p:ext>
            </p:extLst>
          </p:nvPr>
        </p:nvGraphicFramePr>
        <p:xfrm>
          <a:off x="1238811" y="2039164"/>
          <a:ext cx="8035191" cy="277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397">
                  <a:extLst>
                    <a:ext uri="{9D8B030D-6E8A-4147-A177-3AD203B41FA5}">
                      <a16:colId xmlns:a16="http://schemas.microsoft.com/office/drawing/2014/main" val="3516140920"/>
                    </a:ext>
                  </a:extLst>
                </a:gridCol>
                <a:gridCol w="2678397">
                  <a:extLst>
                    <a:ext uri="{9D8B030D-6E8A-4147-A177-3AD203B41FA5}">
                      <a16:colId xmlns:a16="http://schemas.microsoft.com/office/drawing/2014/main" val="3278417858"/>
                    </a:ext>
                  </a:extLst>
                </a:gridCol>
                <a:gridCol w="2678397">
                  <a:extLst>
                    <a:ext uri="{9D8B030D-6E8A-4147-A177-3AD203B41FA5}">
                      <a16:colId xmlns:a16="http://schemas.microsoft.com/office/drawing/2014/main" val="1568664654"/>
                    </a:ext>
                  </a:extLst>
                </a:gridCol>
              </a:tblGrid>
              <a:tr h="347459"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BX10"/>
                        </a:rPr>
                        <a:t>Layer Output Shape 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BX10"/>
                        </a:rPr>
                        <a:t>Layer Output Shape 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latin typeface="CMSSBX10"/>
                        </a:rPr>
                        <a:t>Layer Output Shape Param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60103"/>
                  </a:ext>
                </a:extLst>
              </a:tr>
              <a:tr h="347459"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10"/>
                        </a:rPr>
                        <a:t>dense 1(Dense) (None, 10) 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10"/>
                        </a:rPr>
                        <a:t>dense 1(Dense) (None, 10) 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latin typeface="CMSS10"/>
                        </a:rPr>
                        <a:t>dense 1(Dense) (None, 10) 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855177"/>
                  </a:ext>
                </a:extLst>
              </a:tr>
              <a:tr h="347459">
                <a:tc>
                  <a:txBody>
                    <a:bodyPr/>
                    <a:lstStyle/>
                    <a:p>
                      <a:r>
                        <a:rPr lang="fr-FR" sz="1100" b="0" i="0" u="none" strike="noStrike" baseline="0" dirty="0">
                          <a:latin typeface="CMSS10"/>
                        </a:rPr>
                        <a:t>dropout 1(Dropout) (None, 10)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i="0" u="none" strike="noStrike" baseline="0">
                          <a:latin typeface="CMSS10"/>
                        </a:rPr>
                        <a:t>dropout 1(Dropout) (None, 10)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i="0" u="none" strike="noStrike" baseline="0" dirty="0">
                          <a:latin typeface="CMSS10"/>
                        </a:rPr>
                        <a:t>dropout 1(Dropout) (None, 10)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97987"/>
                  </a:ext>
                </a:extLst>
              </a:tr>
              <a:tr h="347459"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10"/>
                        </a:rPr>
                        <a:t>dense 2(Dense) (None, 5) 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10"/>
                        </a:rPr>
                        <a:t>dense 2(Dense) (None, 5) 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latin typeface="CMSS10"/>
                        </a:rPr>
                        <a:t>dense 2(Dense) (None, 5) 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76018"/>
                  </a:ext>
                </a:extLst>
              </a:tr>
              <a:tr h="347459">
                <a:tc>
                  <a:txBody>
                    <a:bodyPr/>
                    <a:lstStyle/>
                    <a:p>
                      <a:r>
                        <a:rPr lang="fr-FR" sz="1100" b="0" i="0" u="none" strike="noStrike" baseline="0">
                          <a:latin typeface="CMSS10"/>
                        </a:rPr>
                        <a:t>dropout 2(Dropout) (None, 5)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i="0" u="none" strike="noStrike" baseline="0">
                          <a:latin typeface="CMSS10"/>
                        </a:rPr>
                        <a:t>dropout 2(Dropout) (None, 5)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i="0" u="none" strike="noStrike" baseline="0" dirty="0">
                          <a:latin typeface="CMSS10"/>
                        </a:rPr>
                        <a:t>dropout 2(Dropout) (None, 5)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53746"/>
                  </a:ext>
                </a:extLst>
              </a:tr>
              <a:tr h="347459"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10"/>
                        </a:rPr>
                        <a:t>dense 3(Dense) (None, 2)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10"/>
                        </a:rPr>
                        <a:t>dense 3(Dense) (None, 2)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latin typeface="CMSS10"/>
                        </a:rPr>
                        <a:t>dense 3(Dense) (None, 2) 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7468"/>
                  </a:ext>
                </a:extLst>
              </a:tr>
              <a:tr h="347459">
                <a:tc>
                  <a:txBody>
                    <a:bodyPr/>
                    <a:lstStyle/>
                    <a:p>
                      <a:r>
                        <a:rPr lang="fr-FR" sz="1100" b="0" i="0" u="none" strike="noStrike" baseline="0" dirty="0">
                          <a:latin typeface="CMSS10"/>
                        </a:rPr>
                        <a:t>dropout 3(Dropout) (None, 2)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i="0" u="none" strike="noStrike" baseline="0">
                          <a:latin typeface="CMSS10"/>
                        </a:rPr>
                        <a:t>dropout 3(Dropout) (None, 2)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i="0" u="none" strike="noStrike" baseline="0" dirty="0">
                          <a:latin typeface="CMSS10"/>
                        </a:rPr>
                        <a:t>dropout 3(Dropout) (None, 2)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02167"/>
                  </a:ext>
                </a:extLst>
              </a:tr>
              <a:tr h="347459"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10"/>
                        </a:rPr>
                        <a:t>dense 4(Dense) (None, 1)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>
                          <a:latin typeface="CMSS10"/>
                        </a:rPr>
                        <a:t>dense 4(Dense) (None, 1)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latin typeface="CMSS10"/>
                        </a:rPr>
                        <a:t>dense 4(Dense) (None, 1)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6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4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6ED-7B10-4D99-B10E-C5D7DFD8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3CD82-F718-43DE-877A-AC0B3E1B2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7801"/>
            <a:ext cx="7515388" cy="4534225"/>
          </a:xfrm>
        </p:spPr>
      </p:pic>
    </p:spTree>
    <p:extLst>
      <p:ext uri="{BB962C8B-B14F-4D97-AF65-F5344CB8AC3E}">
        <p14:creationId xmlns:p14="http://schemas.microsoft.com/office/powerpoint/2010/main" val="306766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91CC-E974-4A52-BBAB-35F0BCF9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Deep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0D981-3CA2-49BB-8D23-97FD458D8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45" b="50625"/>
          <a:stretch/>
        </p:blipFill>
        <p:spPr>
          <a:xfrm>
            <a:off x="1179974" y="1281782"/>
            <a:ext cx="6196771" cy="5335725"/>
          </a:xfrm>
        </p:spPr>
      </p:pic>
    </p:spTree>
    <p:extLst>
      <p:ext uri="{BB962C8B-B14F-4D97-AF65-F5344CB8AC3E}">
        <p14:creationId xmlns:p14="http://schemas.microsoft.com/office/powerpoint/2010/main" val="177433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21D4-6B84-4CC5-999A-FFAC0800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Deep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F3E84-78DF-48D0-AA70-8C15127A9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386" r="-4442"/>
          <a:stretch/>
        </p:blipFill>
        <p:spPr>
          <a:xfrm>
            <a:off x="1144805" y="1351684"/>
            <a:ext cx="6199632" cy="5163825"/>
          </a:xfrm>
        </p:spPr>
      </p:pic>
    </p:spTree>
    <p:extLst>
      <p:ext uri="{BB962C8B-B14F-4D97-AF65-F5344CB8AC3E}">
        <p14:creationId xmlns:p14="http://schemas.microsoft.com/office/powerpoint/2010/main" val="40543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23CE-8141-4F4C-B9BE-F7B230DC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2EB6-6B22-4C1D-94CB-4E659BE4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353"/>
            <a:ext cx="8596668" cy="5169877"/>
          </a:xfrm>
        </p:spPr>
        <p:txBody>
          <a:bodyPr numCol="2">
            <a:normAutofit/>
          </a:bodyPr>
          <a:lstStyle/>
          <a:p>
            <a:r>
              <a:rPr lang="en-US" sz="2400" dirty="0"/>
              <a:t>Literature Survey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ML Approach</a:t>
            </a:r>
          </a:p>
          <a:p>
            <a:r>
              <a:rPr lang="en-US" sz="2400" dirty="0"/>
              <a:t>Deep Learning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Mathematical Model</a:t>
            </a:r>
          </a:p>
          <a:p>
            <a:r>
              <a:rPr lang="en-US" sz="2400" dirty="0"/>
              <a:t>UML Diagrams</a:t>
            </a:r>
          </a:p>
          <a:p>
            <a:r>
              <a:rPr lang="en-US" sz="2400" dirty="0"/>
              <a:t>Applications</a:t>
            </a:r>
          </a:p>
          <a:p>
            <a:r>
              <a:rPr lang="en-US" sz="2400" dirty="0"/>
              <a:t>Paper Publication</a:t>
            </a:r>
          </a:p>
          <a:p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9065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F6C5-7676-4731-B1DC-8AD0814B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A6D7F-536A-48A0-A2FA-B4BA2BB4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9" y="1741861"/>
            <a:ext cx="9213481" cy="3729617"/>
          </a:xfrm>
        </p:spPr>
      </p:pic>
    </p:spTree>
    <p:extLst>
      <p:ext uri="{BB962C8B-B14F-4D97-AF65-F5344CB8AC3E}">
        <p14:creationId xmlns:p14="http://schemas.microsoft.com/office/powerpoint/2010/main" val="245426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B691-9511-413B-BA88-267B62F9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1D53E8-19BA-4938-8D66-BBDABE554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1828"/>
            <a:ext cx="7284301" cy="4992947"/>
          </a:xfrm>
        </p:spPr>
      </p:pic>
    </p:spTree>
    <p:extLst>
      <p:ext uri="{BB962C8B-B14F-4D97-AF65-F5344CB8AC3E}">
        <p14:creationId xmlns:p14="http://schemas.microsoft.com/office/powerpoint/2010/main" val="3103145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accent2"/>
              </a:buClr>
              <a:buSzPts val="4000"/>
              <a:buFont typeface="Trebuchet MS"/>
              <a:buNone/>
            </a:pPr>
            <a:r>
              <a:rPr lang="en-IN" sz="40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Mathematical Model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39478" y="1494764"/>
            <a:ext cx="8732996" cy="43822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 the system be S = { DD, NDD, i/p, o/p, f, S, F } where-</a:t>
            </a:r>
          </a:p>
          <a:p>
            <a:pPr marL="400050" marR="0" lvl="1" indent="-8762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 : Deterministic Data = { vector features }</a:t>
            </a:r>
          </a:p>
          <a:p>
            <a:pPr marL="400050" marR="0" lvl="1" indent="-8762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features = { x</a:t>
            </a:r>
            <a:r>
              <a:rPr lang="en-IN" sz="1600" b="0" i="0" u="none" strike="noStrike" cap="none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x</a:t>
            </a:r>
            <a:r>
              <a:rPr lang="en-IN" sz="1600" b="0" i="0" u="none" strike="noStrike" cap="none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x</a:t>
            </a:r>
            <a:r>
              <a:rPr lang="en-IN" sz="1600" b="0" i="0" u="none" strike="noStrike" cap="none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… , x</a:t>
            </a:r>
            <a:r>
              <a:rPr lang="en-IN" sz="1600" b="0" i="0" u="none" strike="noStrike" cap="none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</a:p>
          <a:p>
            <a:pPr marL="400050" marR="0" lvl="1" indent="-8762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NDD : Non-Deterministic Data = {ŷ }</a:t>
            </a:r>
          </a:p>
          <a:p>
            <a:pPr marL="400050" marR="0" lvl="1" indent="-8762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i/p : input = { image }</a:t>
            </a:r>
          </a:p>
          <a:p>
            <a:pPr marL="400050" marR="0" lvl="1" indent="-8762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o/p : output = { quality estimate }</a:t>
            </a:r>
          </a:p>
          <a:p>
            <a:pPr marL="400050" marR="0" lvl="1" indent="-8762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 : functions = { extract_features(), extract_matchScore(), regression_model() }</a:t>
            </a:r>
          </a:p>
          <a:p>
            <a:pPr marL="400050" marR="0" lvl="1" indent="-8762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 : Success = quality estimate is close to matcher’s score</a:t>
            </a:r>
          </a:p>
          <a:p>
            <a:pPr marL="400050" marR="0" lvl="1" indent="-8762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 : Failure =  large difference between quality estimate and match score</a:t>
            </a:r>
          </a:p>
        </p:txBody>
      </p:sp>
    </p:spTree>
    <p:extLst>
      <p:ext uri="{BB962C8B-B14F-4D97-AF65-F5344CB8AC3E}">
        <p14:creationId xmlns:p14="http://schemas.microsoft.com/office/powerpoint/2010/main" val="411344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903" t="7254" r="8208" b="4813"/>
          <a:stretch/>
        </p:blipFill>
        <p:spPr>
          <a:xfrm>
            <a:off x="382071" y="962719"/>
            <a:ext cx="8074856" cy="5176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96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accent2"/>
              </a:buClr>
              <a:buSzPts val="4000"/>
              <a:buFont typeface="Trebuchet MS"/>
              <a:buNone/>
            </a:pPr>
            <a:r>
              <a:rPr lang="en-IN" sz="40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9298" y="2236762"/>
            <a:ext cx="7161264" cy="3468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75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accent2"/>
              </a:buClr>
              <a:buSzPts val="4000"/>
              <a:buFont typeface="Trebuchet MS"/>
              <a:buNone/>
            </a:pPr>
            <a:r>
              <a:rPr lang="en-IN" sz="40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Activity Diagram</a:t>
            </a:r>
          </a:p>
        </p:txBody>
      </p:sp>
      <p:pic>
        <p:nvPicPr>
          <p:cNvPr id="510" name="Shape 5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6654" t="11162" r="16942" b="10409"/>
          <a:stretch/>
        </p:blipFill>
        <p:spPr>
          <a:xfrm>
            <a:off x="4797083" y="309489"/>
            <a:ext cx="3235569" cy="6214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5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0070C0"/>
              </a:buClr>
              <a:buSzPts val="4000"/>
              <a:buFont typeface="Trebuchet MS"/>
              <a:buNone/>
            </a:pPr>
            <a:r>
              <a:rPr lang="en-IN" sz="40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Data Flow Diagram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b="84109"/>
          <a:stretch/>
        </p:blipFill>
        <p:spPr>
          <a:xfrm>
            <a:off x="677334" y="2551653"/>
            <a:ext cx="8731088" cy="1746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919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0070C0"/>
              </a:buClr>
              <a:buSzPts val="4000"/>
              <a:buFont typeface="Trebuchet MS"/>
              <a:buNone/>
            </a:pPr>
            <a:r>
              <a:rPr lang="en-IN" sz="4000" b="0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Data Flow Diagram</a:t>
            </a: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 t="23849" b="43909"/>
          <a:stretch/>
        </p:blipFill>
        <p:spPr>
          <a:xfrm>
            <a:off x="940905" y="1868989"/>
            <a:ext cx="8351249" cy="3390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00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0070C0"/>
              </a:buClr>
              <a:buSzPts val="4000"/>
              <a:buFont typeface="Trebuchet MS"/>
              <a:buNone/>
            </a:pPr>
            <a:r>
              <a:rPr lang="en-IN" sz="40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Data Flow Diagram</a:t>
            </a:r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3">
            <a:alphaModFix/>
          </a:blip>
          <a:srcRect t="62312"/>
          <a:stretch/>
        </p:blipFill>
        <p:spPr>
          <a:xfrm>
            <a:off x="1071502" y="1930400"/>
            <a:ext cx="8050899" cy="3820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195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4A82-5B88-4C89-A1CD-859BAD64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63DD-5A8D-4FD1-AE20-0E96E9D7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CCTV Monitoring and Real Time Analysis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Criminal Identification / Detecting Trespasser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Automated Attendance System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E-commerce Payments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Prevent Underage Drinking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Social Media Tagging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Smart 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0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4361-C588-4F59-BBAC-6F1E801C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F198-47DB-4B51-A83C-792528F9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[1] Maximizing Face Recognition Performance for Video Data Under Time Constraints by Using a Cascade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Authors: Christian Herrmann, Jürgen Beyerer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Publication: 2014 11th IEEE International Conference on Advanced Video and Signal Based Surveillance (AVSS)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Facial Recognition in real time applications.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Size of data captured, increasing exponentially.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Trade-off between accuracy and time.</a:t>
            </a:r>
          </a:p>
        </p:txBody>
      </p:sp>
    </p:spTree>
    <p:extLst>
      <p:ext uri="{BB962C8B-B14F-4D97-AF65-F5344CB8AC3E}">
        <p14:creationId xmlns:p14="http://schemas.microsoft.com/office/powerpoint/2010/main" val="708136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B606-AA3A-41CA-B62F-1EEDEEAE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A432-CD16-4B39-8E65-7A6C8202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sz="2000" dirty="0"/>
              <a:t>IEEE’s 3rd INTERNATIONAL CONFERENCE FOR CONVERGENCE IN TECHNOLOGY (I2CT) PUNE 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Date of Conference: 06-08 April 2018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http://ieeepune.i2ct.in/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0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550-675A-4115-B1D5-18F427F0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7E60-D411-458B-9077-54924997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- Christian Herrmann, Jürgen Beyerer. Maximizing face recognition performance for video data under time constraints by using a cascade. 2014 11th IEEE International Conference on Advanced Video and Signal Based Surveillance (AVSS)</a:t>
            </a:r>
          </a:p>
          <a:p>
            <a:r>
              <a:rPr lang="en-US" dirty="0"/>
              <a:t>[2] - Jiansheng Chen, Member, IEEE, Yu Deng, Gaocheng Bai, and </a:t>
            </a:r>
            <a:r>
              <a:rPr lang="en-US" dirty="0" err="1"/>
              <a:t>Guangda</a:t>
            </a:r>
            <a:r>
              <a:rPr lang="en-US" dirty="0"/>
              <a:t> Su. Face Image Quality Assessment Based on Learning to Rank. IEEE SIGNAL PROCESSING LETTERS, VOL. 22, NO. 1, JANUARY 2015</a:t>
            </a:r>
          </a:p>
          <a:p>
            <a:r>
              <a:rPr lang="en-US" dirty="0"/>
              <a:t>[3] - Abhishek Dutta, Raymond Veldhuis, </a:t>
            </a:r>
            <a:r>
              <a:rPr lang="en-US" dirty="0" err="1"/>
              <a:t>Luuk</a:t>
            </a:r>
            <a:r>
              <a:rPr lang="en-US" dirty="0"/>
              <a:t> </a:t>
            </a:r>
            <a:r>
              <a:rPr lang="en-US" dirty="0" err="1"/>
              <a:t>Spreeuwers</a:t>
            </a:r>
            <a:r>
              <a:rPr lang="en-US" dirty="0"/>
              <a:t>. Predicting Face Recognition Performance Using Image Quality. arXiv:1510.07119v1 [cs.CV] 24 Oct 2015</a:t>
            </a:r>
          </a:p>
          <a:p>
            <a:r>
              <a:rPr lang="en-US" dirty="0"/>
              <a:t>[4] - Jeffrey </a:t>
            </a:r>
            <a:r>
              <a:rPr lang="en-US" dirty="0" err="1"/>
              <a:t>Edgell</a:t>
            </a:r>
            <a:r>
              <a:rPr lang="en-US" dirty="0"/>
              <a:t> , Andrew </a:t>
            </a:r>
            <a:r>
              <a:rPr lang="en-US" dirty="0" err="1"/>
              <a:t>Trimpe</a:t>
            </a:r>
            <a:r>
              <a:rPr lang="en-US" dirty="0"/>
              <a:t>. 4 Limitations of Facial Recognition Technology. https://fedtechmagazine.com/article/2013/11/4-limitations-facial-recognition-technology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78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8CD2-B35C-4A69-ABFA-36B2A6132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9005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4361-C588-4F59-BBAC-6F1E801C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F198-47DB-4B51-A83C-792528F9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[2] Face Image Quality Assessment Based on Learning to Rank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Authors: Jiansheng Chen, Yu Deng, Gaocheng Bai, and </a:t>
            </a:r>
            <a:r>
              <a:rPr lang="en-US" sz="1800" dirty="0" err="1"/>
              <a:t>Guangda</a:t>
            </a:r>
            <a:r>
              <a:rPr lang="en-US" sz="1800" dirty="0"/>
              <a:t> Su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Publication: IEEE SIGNAL PROCESSING LETTERS, VOL. 22, NO. 1, JANUARY 2015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Uncontrolled environment in real time applications.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Visa Data set (high quality images): 0.3% error rate.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LFW Data set (low quality images): 18% error rate.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Pruning low quality images in real time data not possible.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805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4361-C588-4F59-BBAC-6F1E801C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F198-47DB-4B51-A83C-792528F9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[3] Predicting Face Recognition Performance Using Image Quality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Authors: Abhishek Dutta, Raymond Veldhuis, </a:t>
            </a:r>
            <a:r>
              <a:rPr lang="en-US" sz="1800" dirty="0" err="1"/>
              <a:t>Luuk</a:t>
            </a:r>
            <a:r>
              <a:rPr lang="en-US" sz="1800" dirty="0"/>
              <a:t> </a:t>
            </a:r>
            <a:r>
              <a:rPr lang="en-US" sz="1800" dirty="0" err="1"/>
              <a:t>Spreeuwers</a:t>
            </a:r>
            <a:endParaRPr lang="en-US" sz="1800" dirty="0"/>
          </a:p>
          <a:p>
            <a:pPr lvl="2">
              <a:lnSpc>
                <a:spcPct val="150000"/>
              </a:lnSpc>
            </a:pPr>
            <a:r>
              <a:rPr lang="en-US" sz="1800" dirty="0"/>
              <a:t>Publication: 24 Oct 2015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Predicting facial recognition based on image quality.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Low match score  ←  bad quality image or non-match identity?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Need for developing accurate, unbiased standardized Image Quality Assessment system.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F88D-CBC5-4B75-A72F-795639D0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63A2-18AF-4785-AE33-D9EFA36C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Face Recognition Software: OpenFace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Languages: Python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Libraries: OpenCV,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scikit</a:t>
            </a:r>
            <a:r>
              <a:rPr lang="en-US" sz="2000" dirty="0"/>
              <a:t>, pandas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Frameworks: Viola-Jones, Amazon </a:t>
            </a:r>
            <a:r>
              <a:rPr lang="en-US" sz="2000" dirty="0" err="1"/>
              <a:t>Rekognition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Platform: Ubuntu 16.04, Amazon EC2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Tools: </a:t>
            </a:r>
            <a:r>
              <a:rPr lang="en-US" sz="2000" dirty="0" err="1"/>
              <a:t>Jupyter</a:t>
            </a:r>
            <a:r>
              <a:rPr lang="en-US" sz="2000" dirty="0"/>
              <a:t> Notebooks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8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F393-DE90-452F-95AF-742A2D59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CDE3-D4E6-4F09-B8E3-F4558FB2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405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A general-purpose face recognition library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It is a Python and Torch implementation of face recognition </a:t>
            </a:r>
            <a:r>
              <a:rPr lang="en-US" sz="2400" dirty="0"/>
              <a:t>with deep neural networks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Compares two images to give a MatchScore in the range of 0 to 4, with 0 being the best MatchScore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106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DB01-23ED-4234-B337-6148256F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89A01-CA87-4D62-ADD2-B1E7C018D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50" y="1253331"/>
            <a:ext cx="4040900" cy="4951892"/>
          </a:xfrm>
        </p:spPr>
      </p:pic>
    </p:spTree>
    <p:extLst>
      <p:ext uri="{BB962C8B-B14F-4D97-AF65-F5344CB8AC3E}">
        <p14:creationId xmlns:p14="http://schemas.microsoft.com/office/powerpoint/2010/main" val="17565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2C0B-148B-4236-8B9B-ED7ACC7B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ChokePoint</a:t>
            </a:r>
            <a:r>
              <a:rPr lang="en-US" dirty="0"/>
              <a:t>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7D43A-D541-41D0-8130-E530311B8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14500"/>
            <a:ext cx="4184035" cy="4326861"/>
          </a:xfrm>
        </p:spPr>
        <p:txBody>
          <a:bodyPr>
            <a:normAutofit/>
          </a:bodyPr>
          <a:lstStyle/>
          <a:p>
            <a:r>
              <a:rPr lang="en-US" sz="2400" dirty="0"/>
              <a:t>Staged experiment</a:t>
            </a:r>
          </a:p>
          <a:p>
            <a:r>
              <a:rPr lang="en-IN" sz="2400" dirty="0"/>
              <a:t>Specially designed for security </a:t>
            </a:r>
            <a:r>
              <a:rPr lang="en-US" sz="2400" dirty="0"/>
              <a:t>applications</a:t>
            </a:r>
          </a:p>
          <a:p>
            <a:r>
              <a:rPr lang="en-IN" sz="2400" dirty="0"/>
              <a:t>Number of Subjects: 29</a:t>
            </a:r>
          </a:p>
          <a:p>
            <a:r>
              <a:rPr lang="en-IN" sz="2400" dirty="0"/>
              <a:t>Total number of images: 64,204</a:t>
            </a:r>
          </a:p>
          <a:p>
            <a:r>
              <a:rPr lang="en-IN" sz="2400" dirty="0"/>
              <a:t>Number of images used: 29,022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292D41-DA54-4D1D-95E6-D8588EA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6" t="26621" r="21178" b="17949"/>
          <a:stretch/>
        </p:blipFill>
        <p:spPr>
          <a:xfrm>
            <a:off x="5380114" y="609600"/>
            <a:ext cx="3771899" cy="48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46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962</Words>
  <Application>Microsoft Office PowerPoint</Application>
  <PresentationFormat>Widescreen</PresentationFormat>
  <Paragraphs>180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CMSS10</vt:lpstr>
      <vt:lpstr>CMSSBX10</vt:lpstr>
      <vt:lpstr>Noto Sans Symbols</vt:lpstr>
      <vt:lpstr>Trebuchet MS</vt:lpstr>
      <vt:lpstr>Wingdings 3</vt:lpstr>
      <vt:lpstr>Facet</vt:lpstr>
      <vt:lpstr> Facial Image Quality Estimation</vt:lpstr>
      <vt:lpstr>Outline</vt:lpstr>
      <vt:lpstr>Literature Survey</vt:lpstr>
      <vt:lpstr>Literature Survey</vt:lpstr>
      <vt:lpstr>Literature Survey</vt:lpstr>
      <vt:lpstr>Hardware &amp; Software</vt:lpstr>
      <vt:lpstr>OpenFace</vt:lpstr>
      <vt:lpstr>OpenFace</vt:lpstr>
      <vt:lpstr>ChokePoint Dataset</vt:lpstr>
      <vt:lpstr>Genuine Impostor MatchScore Distribution</vt:lpstr>
      <vt:lpstr>Problem Statement</vt:lpstr>
      <vt:lpstr>ML Approach</vt:lpstr>
      <vt:lpstr>Dataset</vt:lpstr>
      <vt:lpstr>Classification</vt:lpstr>
      <vt:lpstr>Classification Result</vt:lpstr>
      <vt:lpstr>Neural Network</vt:lpstr>
      <vt:lpstr>NN Result</vt:lpstr>
      <vt:lpstr>Need for Deep Learning</vt:lpstr>
      <vt:lpstr>Need for Deep Learning</vt:lpstr>
      <vt:lpstr>CNN Architecture</vt:lpstr>
      <vt:lpstr>CNN Result</vt:lpstr>
      <vt:lpstr>Mathematical Model</vt:lpstr>
      <vt:lpstr>PowerPoint Presentation</vt:lpstr>
      <vt:lpstr>Use Case Diagram</vt:lpstr>
      <vt:lpstr>Activity Diagram</vt:lpstr>
      <vt:lpstr>Data Flow Diagram</vt:lpstr>
      <vt:lpstr>Data Flow Diagram</vt:lpstr>
      <vt:lpstr>Data Flow Diagram</vt:lpstr>
      <vt:lpstr>Applications</vt:lpstr>
      <vt:lpstr>Paper Publication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Designing an Adaptive Framework for Facial Image Quality Estimation at Edge</dc:title>
  <dc:creator>Aditya Deshpande</dc:creator>
  <cp:lastModifiedBy>Aditya Deshpande</cp:lastModifiedBy>
  <cp:revision>65</cp:revision>
  <dcterms:created xsi:type="dcterms:W3CDTF">2018-04-07T11:52:00Z</dcterms:created>
  <dcterms:modified xsi:type="dcterms:W3CDTF">2018-04-26T23:35:14Z</dcterms:modified>
</cp:coreProperties>
</file>