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25" autoAdjust="0"/>
    <p:restoredTop sz="94660"/>
  </p:normalViewPr>
  <p:slideViewPr>
    <p:cSldViewPr>
      <p:cViewPr varScale="1">
        <p:scale>
          <a:sx n="41" d="100"/>
          <a:sy n="41" d="100"/>
        </p:scale>
        <p:origin x="12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7D1F910-D072-4834-9BA2-4447968D0E79}" type="datetimeFigureOut">
              <a:rPr lang="en-US" smtClean="0"/>
              <a:t>5/6/2024</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5FC036DB-5112-4E6A-A99E-04865D32943E}" type="slidenum">
              <a:rPr lang="en-US" smtClean="0"/>
              <a:t>‹#›</a:t>
            </a:fld>
            <a:endParaRPr lang="en-US"/>
          </a:p>
        </p:txBody>
      </p:sp>
    </p:spTree>
    <p:extLst>
      <p:ext uri="{BB962C8B-B14F-4D97-AF65-F5344CB8AC3E}">
        <p14:creationId xmlns:p14="http://schemas.microsoft.com/office/powerpoint/2010/main" val="2557341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C036DB-5112-4E6A-A99E-04865D32943E}" type="slidenum">
              <a:rPr lang="en-US" smtClean="0"/>
              <a:t>1</a:t>
            </a:fld>
            <a:endParaRPr lang="en-US"/>
          </a:p>
        </p:txBody>
      </p:sp>
    </p:spTree>
    <p:extLst>
      <p:ext uri="{BB962C8B-B14F-4D97-AF65-F5344CB8AC3E}">
        <p14:creationId xmlns:p14="http://schemas.microsoft.com/office/powerpoint/2010/main" val="11224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0104099" cy="11308556"/>
          </a:xfrm>
          <a:prstGeom prst="rect">
            <a:avLst/>
          </a:prstGeom>
        </p:spPr>
      </p:pic>
      <p:sp>
        <p:nvSpPr>
          <p:cNvPr id="17" name="bg object 17"/>
          <p:cNvSpPr/>
          <p:nvPr/>
        </p:nvSpPr>
        <p:spPr>
          <a:xfrm>
            <a:off x="0" y="0"/>
            <a:ext cx="20104100" cy="1649730"/>
          </a:xfrm>
          <a:custGeom>
            <a:avLst/>
            <a:gdLst/>
            <a:ahLst/>
            <a:cxnLst/>
            <a:rect l="l" t="t" r="r" b="b"/>
            <a:pathLst>
              <a:path w="20104100" h="1649730">
                <a:moveTo>
                  <a:pt x="20104099" y="0"/>
                </a:moveTo>
                <a:lnTo>
                  <a:pt x="0" y="0"/>
                </a:lnTo>
                <a:lnTo>
                  <a:pt x="0" y="1649164"/>
                </a:lnTo>
                <a:lnTo>
                  <a:pt x="20104099" y="1649164"/>
                </a:lnTo>
                <a:lnTo>
                  <a:pt x="20104099" y="0"/>
                </a:lnTo>
                <a:close/>
              </a:path>
            </a:pathLst>
          </a:custGeom>
          <a:solidFill>
            <a:srgbClr val="1CACE3"/>
          </a:solidFill>
        </p:spPr>
        <p:txBody>
          <a:bodyPr wrap="square" lIns="0" tIns="0" rIns="0" bIns="0" rtlCol="0"/>
          <a:lstStyle/>
          <a:p>
            <a:endParaRPr/>
          </a:p>
        </p:txBody>
      </p:sp>
      <p:sp>
        <p:nvSpPr>
          <p:cNvPr id="2" name="Holder 2"/>
          <p:cNvSpPr>
            <a:spLocks noGrp="1"/>
          </p:cNvSpPr>
          <p:nvPr>
            <p:ph type="title"/>
          </p:nvPr>
        </p:nvSpPr>
        <p:spPr>
          <a:xfrm>
            <a:off x="3194251" y="68589"/>
            <a:ext cx="13715597" cy="517525"/>
          </a:xfrm>
          <a:prstGeom prst="rect">
            <a:avLst/>
          </a:prstGeom>
        </p:spPr>
        <p:txBody>
          <a:bodyPr wrap="square" lIns="0" tIns="0" rIns="0" bIns="0">
            <a:spAutoFit/>
          </a:bodyPr>
          <a:lstStyle>
            <a:lvl1pPr>
              <a:defRPr sz="3200" b="1" i="0">
                <a:solidFill>
                  <a:srgbClr val="FF0000"/>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microsoft.com/office/2007/relationships/hdphoto" Target="../media/hdphoto1.wdp"/><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1615968"/>
            <a:ext cx="20104100" cy="9386695"/>
            <a:chOff x="523" y="1641834"/>
            <a:chExt cx="20104100" cy="9386695"/>
          </a:xfrm>
        </p:grpSpPr>
        <p:pic>
          <p:nvPicPr>
            <p:cNvPr id="4" name="object 4"/>
            <p:cNvPicPr/>
            <p:nvPr/>
          </p:nvPicPr>
          <p:blipFill>
            <a:blip r:embed="rId3" cstate="print"/>
            <a:stretch>
              <a:fillRect/>
            </a:stretch>
          </p:blipFill>
          <p:spPr>
            <a:xfrm>
              <a:off x="179052" y="1842876"/>
              <a:ext cx="4804303" cy="9185060"/>
            </a:xfrm>
            <a:prstGeom prst="rect">
              <a:avLst/>
            </a:prstGeom>
          </p:spPr>
        </p:pic>
        <p:sp>
          <p:nvSpPr>
            <p:cNvPr id="5" name="object 5"/>
            <p:cNvSpPr/>
            <p:nvPr/>
          </p:nvSpPr>
          <p:spPr>
            <a:xfrm>
              <a:off x="179052" y="1842876"/>
              <a:ext cx="4804410" cy="9185275"/>
            </a:xfrm>
            <a:custGeom>
              <a:avLst/>
              <a:gdLst/>
              <a:ahLst/>
              <a:cxnLst/>
              <a:rect l="l" t="t" r="r" b="b"/>
              <a:pathLst>
                <a:path w="4804410" h="9185275">
                  <a:moveTo>
                    <a:pt x="0" y="95895"/>
                  </a:moveTo>
                  <a:lnTo>
                    <a:pt x="7535" y="58567"/>
                  </a:lnTo>
                  <a:lnTo>
                    <a:pt x="28084" y="28085"/>
                  </a:lnTo>
                  <a:lnTo>
                    <a:pt x="58563" y="7535"/>
                  </a:lnTo>
                  <a:lnTo>
                    <a:pt x="95887" y="0"/>
                  </a:lnTo>
                  <a:lnTo>
                    <a:pt x="4708408" y="0"/>
                  </a:lnTo>
                  <a:lnTo>
                    <a:pt x="4745736" y="7535"/>
                  </a:lnTo>
                  <a:lnTo>
                    <a:pt x="4776217" y="28085"/>
                  </a:lnTo>
                  <a:lnTo>
                    <a:pt x="4796768" y="58567"/>
                  </a:lnTo>
                  <a:lnTo>
                    <a:pt x="4804303" y="95895"/>
                  </a:lnTo>
                  <a:lnTo>
                    <a:pt x="4804303" y="9089173"/>
                  </a:lnTo>
                  <a:lnTo>
                    <a:pt x="4796768" y="9126496"/>
                  </a:lnTo>
                  <a:lnTo>
                    <a:pt x="4776217" y="9156975"/>
                  </a:lnTo>
                  <a:lnTo>
                    <a:pt x="4745736" y="9177525"/>
                  </a:lnTo>
                  <a:lnTo>
                    <a:pt x="4708408" y="9185060"/>
                  </a:lnTo>
                  <a:lnTo>
                    <a:pt x="95887" y="9185060"/>
                  </a:lnTo>
                  <a:lnTo>
                    <a:pt x="58563" y="9177525"/>
                  </a:lnTo>
                  <a:lnTo>
                    <a:pt x="28084" y="9156975"/>
                  </a:lnTo>
                  <a:lnTo>
                    <a:pt x="7535" y="9126496"/>
                  </a:lnTo>
                  <a:lnTo>
                    <a:pt x="0" y="9089173"/>
                  </a:lnTo>
                  <a:lnTo>
                    <a:pt x="0" y="95895"/>
                  </a:lnTo>
                  <a:close/>
                </a:path>
              </a:pathLst>
            </a:custGeom>
            <a:ln w="3175">
              <a:solidFill>
                <a:srgbClr val="1CACE3"/>
              </a:solidFill>
            </a:ln>
          </p:spPr>
          <p:txBody>
            <a:bodyPr wrap="square" lIns="0" tIns="0" rIns="0" bIns="0" rtlCol="0"/>
            <a:lstStyle/>
            <a:p>
              <a:endParaRPr/>
            </a:p>
          </p:txBody>
        </p:sp>
        <p:sp>
          <p:nvSpPr>
            <p:cNvPr id="6" name="object 6"/>
            <p:cNvSpPr/>
            <p:nvPr/>
          </p:nvSpPr>
          <p:spPr>
            <a:xfrm>
              <a:off x="523" y="1641834"/>
              <a:ext cx="20104100" cy="26670"/>
            </a:xfrm>
            <a:custGeom>
              <a:avLst/>
              <a:gdLst/>
              <a:ahLst/>
              <a:cxnLst/>
              <a:rect l="l" t="t" r="r" b="b"/>
              <a:pathLst>
                <a:path w="20104100" h="26669">
                  <a:moveTo>
                    <a:pt x="0" y="26177"/>
                  </a:moveTo>
                  <a:lnTo>
                    <a:pt x="20104099" y="26177"/>
                  </a:lnTo>
                  <a:lnTo>
                    <a:pt x="20104099" y="0"/>
                  </a:lnTo>
                  <a:lnTo>
                    <a:pt x="0" y="0"/>
                  </a:lnTo>
                  <a:lnTo>
                    <a:pt x="0" y="26177"/>
                  </a:lnTo>
                  <a:close/>
                </a:path>
              </a:pathLst>
            </a:custGeom>
            <a:solidFill>
              <a:srgbClr val="1382AC"/>
            </a:solidFill>
          </p:spPr>
          <p:txBody>
            <a:bodyPr wrap="square" lIns="0" tIns="0" rIns="0" bIns="0" rtlCol="0"/>
            <a:lstStyle/>
            <a:p>
              <a:endParaRPr/>
            </a:p>
          </p:txBody>
        </p:sp>
        <p:pic>
          <p:nvPicPr>
            <p:cNvPr id="7" name="object 7"/>
            <p:cNvPicPr/>
            <p:nvPr/>
          </p:nvPicPr>
          <p:blipFill>
            <a:blip r:embed="rId4" cstate="print"/>
            <a:stretch>
              <a:fillRect/>
            </a:stretch>
          </p:blipFill>
          <p:spPr>
            <a:xfrm>
              <a:off x="5160052" y="1847064"/>
              <a:ext cx="4803082" cy="9180872"/>
            </a:xfrm>
            <a:prstGeom prst="rect">
              <a:avLst/>
            </a:prstGeom>
          </p:spPr>
        </p:pic>
        <p:sp>
          <p:nvSpPr>
            <p:cNvPr id="8" name="object 8"/>
            <p:cNvSpPr/>
            <p:nvPr/>
          </p:nvSpPr>
          <p:spPr>
            <a:xfrm>
              <a:off x="5160052" y="1847064"/>
              <a:ext cx="4803140" cy="9181465"/>
            </a:xfrm>
            <a:custGeom>
              <a:avLst/>
              <a:gdLst/>
              <a:ahLst/>
              <a:cxnLst/>
              <a:rect l="l" t="t" r="r" b="b"/>
              <a:pathLst>
                <a:path w="4803140" h="9181465">
                  <a:moveTo>
                    <a:pt x="0" y="95895"/>
                  </a:moveTo>
                  <a:lnTo>
                    <a:pt x="7535" y="58567"/>
                  </a:lnTo>
                  <a:lnTo>
                    <a:pt x="28085" y="28085"/>
                  </a:lnTo>
                  <a:lnTo>
                    <a:pt x="58567" y="7535"/>
                  </a:lnTo>
                  <a:lnTo>
                    <a:pt x="95895" y="0"/>
                  </a:lnTo>
                  <a:lnTo>
                    <a:pt x="4707273" y="0"/>
                  </a:lnTo>
                  <a:lnTo>
                    <a:pt x="4744551" y="7535"/>
                  </a:lnTo>
                  <a:lnTo>
                    <a:pt x="4775007" y="28085"/>
                  </a:lnTo>
                  <a:lnTo>
                    <a:pt x="4795548" y="58567"/>
                  </a:lnTo>
                  <a:lnTo>
                    <a:pt x="4803082" y="95895"/>
                  </a:lnTo>
                  <a:lnTo>
                    <a:pt x="4803082" y="9085011"/>
                  </a:lnTo>
                  <a:lnTo>
                    <a:pt x="4795548" y="9122323"/>
                  </a:lnTo>
                  <a:lnTo>
                    <a:pt x="4775007" y="9152793"/>
                  </a:lnTo>
                  <a:lnTo>
                    <a:pt x="4744551" y="9173338"/>
                  </a:lnTo>
                  <a:lnTo>
                    <a:pt x="4707273" y="9180872"/>
                  </a:lnTo>
                  <a:lnTo>
                    <a:pt x="95895" y="9180872"/>
                  </a:lnTo>
                  <a:lnTo>
                    <a:pt x="58567" y="9173338"/>
                  </a:lnTo>
                  <a:lnTo>
                    <a:pt x="28085" y="9152793"/>
                  </a:lnTo>
                  <a:lnTo>
                    <a:pt x="7535" y="9122323"/>
                  </a:lnTo>
                  <a:lnTo>
                    <a:pt x="0" y="9085011"/>
                  </a:lnTo>
                  <a:lnTo>
                    <a:pt x="0" y="95895"/>
                  </a:lnTo>
                  <a:close/>
                </a:path>
              </a:pathLst>
            </a:custGeom>
            <a:ln w="3175">
              <a:solidFill>
                <a:srgbClr val="1CACE3"/>
              </a:solidFill>
            </a:ln>
          </p:spPr>
          <p:txBody>
            <a:bodyPr wrap="square" lIns="0" tIns="0" rIns="0" bIns="0" rtlCol="0"/>
            <a:lstStyle/>
            <a:p>
              <a:endParaRPr/>
            </a:p>
          </p:txBody>
        </p:sp>
        <p:pic>
          <p:nvPicPr>
            <p:cNvPr id="9" name="object 9"/>
            <p:cNvPicPr/>
            <p:nvPr/>
          </p:nvPicPr>
          <p:blipFill>
            <a:blip r:embed="rId4" cstate="print"/>
            <a:stretch>
              <a:fillRect/>
            </a:stretch>
          </p:blipFill>
          <p:spPr>
            <a:xfrm>
              <a:off x="10141081" y="1842876"/>
              <a:ext cx="4803082" cy="9180872"/>
            </a:xfrm>
            <a:prstGeom prst="rect">
              <a:avLst/>
            </a:prstGeom>
          </p:spPr>
        </p:pic>
        <p:sp>
          <p:nvSpPr>
            <p:cNvPr id="10" name="object 10"/>
            <p:cNvSpPr/>
            <p:nvPr/>
          </p:nvSpPr>
          <p:spPr>
            <a:xfrm>
              <a:off x="10141052" y="1847064"/>
              <a:ext cx="4803140" cy="9181465"/>
            </a:xfrm>
            <a:custGeom>
              <a:avLst/>
              <a:gdLst/>
              <a:ahLst/>
              <a:cxnLst/>
              <a:rect l="l" t="t" r="r" b="b"/>
              <a:pathLst>
                <a:path w="4803140" h="9181465">
                  <a:moveTo>
                    <a:pt x="0" y="95895"/>
                  </a:moveTo>
                  <a:lnTo>
                    <a:pt x="7535" y="58567"/>
                  </a:lnTo>
                  <a:lnTo>
                    <a:pt x="28085" y="28085"/>
                  </a:lnTo>
                  <a:lnTo>
                    <a:pt x="58567" y="7535"/>
                  </a:lnTo>
                  <a:lnTo>
                    <a:pt x="95895" y="0"/>
                  </a:lnTo>
                  <a:lnTo>
                    <a:pt x="4707273" y="0"/>
                  </a:lnTo>
                  <a:lnTo>
                    <a:pt x="4744551" y="7535"/>
                  </a:lnTo>
                  <a:lnTo>
                    <a:pt x="4775007" y="28085"/>
                  </a:lnTo>
                  <a:lnTo>
                    <a:pt x="4795548" y="58567"/>
                  </a:lnTo>
                  <a:lnTo>
                    <a:pt x="4803082" y="95895"/>
                  </a:lnTo>
                  <a:lnTo>
                    <a:pt x="4803082" y="9085011"/>
                  </a:lnTo>
                  <a:lnTo>
                    <a:pt x="4795548" y="9122323"/>
                  </a:lnTo>
                  <a:lnTo>
                    <a:pt x="4775007" y="9152793"/>
                  </a:lnTo>
                  <a:lnTo>
                    <a:pt x="4744551" y="9173338"/>
                  </a:lnTo>
                  <a:lnTo>
                    <a:pt x="4707273" y="9180872"/>
                  </a:lnTo>
                  <a:lnTo>
                    <a:pt x="95895" y="9180872"/>
                  </a:lnTo>
                  <a:lnTo>
                    <a:pt x="58567" y="9173338"/>
                  </a:lnTo>
                  <a:lnTo>
                    <a:pt x="28085" y="9152793"/>
                  </a:lnTo>
                  <a:lnTo>
                    <a:pt x="7535" y="9122323"/>
                  </a:lnTo>
                  <a:lnTo>
                    <a:pt x="0" y="9085011"/>
                  </a:lnTo>
                  <a:lnTo>
                    <a:pt x="0" y="95895"/>
                  </a:lnTo>
                  <a:close/>
                </a:path>
              </a:pathLst>
            </a:custGeom>
            <a:ln w="3175">
              <a:solidFill>
                <a:srgbClr val="1CACE3"/>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15121005" y="1842876"/>
              <a:ext cx="4804042" cy="9180872"/>
            </a:xfrm>
            <a:prstGeom prst="rect">
              <a:avLst/>
            </a:prstGeom>
          </p:spPr>
        </p:pic>
        <p:sp>
          <p:nvSpPr>
            <p:cNvPr id="12" name="object 12"/>
            <p:cNvSpPr/>
            <p:nvPr/>
          </p:nvSpPr>
          <p:spPr>
            <a:xfrm>
              <a:off x="15121005" y="1847064"/>
              <a:ext cx="4804410" cy="9181465"/>
            </a:xfrm>
            <a:custGeom>
              <a:avLst/>
              <a:gdLst/>
              <a:ahLst/>
              <a:cxnLst/>
              <a:rect l="l" t="t" r="r" b="b"/>
              <a:pathLst>
                <a:path w="4804409" h="9181465">
                  <a:moveTo>
                    <a:pt x="0" y="95895"/>
                  </a:moveTo>
                  <a:lnTo>
                    <a:pt x="7535" y="58567"/>
                  </a:lnTo>
                  <a:lnTo>
                    <a:pt x="28085" y="28085"/>
                  </a:lnTo>
                  <a:lnTo>
                    <a:pt x="58567" y="7535"/>
                  </a:lnTo>
                  <a:lnTo>
                    <a:pt x="95895" y="0"/>
                  </a:lnTo>
                  <a:lnTo>
                    <a:pt x="4708146" y="0"/>
                  </a:lnTo>
                  <a:lnTo>
                    <a:pt x="4745474" y="7535"/>
                  </a:lnTo>
                  <a:lnTo>
                    <a:pt x="4775956" y="28085"/>
                  </a:lnTo>
                  <a:lnTo>
                    <a:pt x="4796506" y="58567"/>
                  </a:lnTo>
                  <a:lnTo>
                    <a:pt x="4804042" y="95895"/>
                  </a:lnTo>
                  <a:lnTo>
                    <a:pt x="4804042" y="9084985"/>
                  </a:lnTo>
                  <a:lnTo>
                    <a:pt x="4796506" y="9122308"/>
                  </a:lnTo>
                  <a:lnTo>
                    <a:pt x="4775956" y="9152787"/>
                  </a:lnTo>
                  <a:lnTo>
                    <a:pt x="4745474" y="9173336"/>
                  </a:lnTo>
                  <a:lnTo>
                    <a:pt x="4708146" y="9180872"/>
                  </a:lnTo>
                  <a:lnTo>
                    <a:pt x="95895" y="9180872"/>
                  </a:lnTo>
                  <a:lnTo>
                    <a:pt x="58567" y="9173336"/>
                  </a:lnTo>
                  <a:lnTo>
                    <a:pt x="28085" y="9152787"/>
                  </a:lnTo>
                  <a:lnTo>
                    <a:pt x="7535" y="9122308"/>
                  </a:lnTo>
                  <a:lnTo>
                    <a:pt x="0" y="9084985"/>
                  </a:lnTo>
                  <a:lnTo>
                    <a:pt x="0" y="95895"/>
                  </a:lnTo>
                  <a:close/>
                </a:path>
              </a:pathLst>
            </a:custGeom>
            <a:ln w="3175">
              <a:solidFill>
                <a:srgbClr val="1CACE3"/>
              </a:solidFill>
            </a:ln>
          </p:spPr>
          <p:txBody>
            <a:bodyPr wrap="square" lIns="0" tIns="0" rIns="0" bIns="0" rtlCol="0"/>
            <a:lstStyle/>
            <a:p>
              <a:endParaRPr dirty="0"/>
            </a:p>
          </p:txBody>
        </p:sp>
      </p:grpSp>
      <p:sp>
        <p:nvSpPr>
          <p:cNvPr id="17" name="object 17"/>
          <p:cNvSpPr txBox="1"/>
          <p:nvPr/>
        </p:nvSpPr>
        <p:spPr>
          <a:xfrm>
            <a:off x="350849" y="2006086"/>
            <a:ext cx="4398010" cy="291747"/>
          </a:xfrm>
          <a:prstGeom prst="rect">
            <a:avLst/>
          </a:prstGeom>
        </p:spPr>
        <p:txBody>
          <a:bodyPr vert="horz" wrap="square" lIns="0" tIns="14605" rIns="0" bIns="0" rtlCol="0">
            <a:spAutoFit/>
          </a:bodyPr>
          <a:lstStyle/>
          <a:p>
            <a:pPr marL="22225" algn="ctr">
              <a:lnSpc>
                <a:spcPct val="100000"/>
              </a:lnSpc>
              <a:spcBef>
                <a:spcPts val="115"/>
              </a:spcBef>
            </a:pPr>
            <a:r>
              <a:rPr b="1" spc="5" dirty="0">
                <a:solidFill>
                  <a:srgbClr val="0D5671"/>
                </a:solidFill>
                <a:latin typeface="Arial"/>
                <a:cs typeface="Arial"/>
              </a:rPr>
              <a:t>INTRODUCTION</a:t>
            </a:r>
            <a:endParaRPr sz="1700" dirty="0">
              <a:latin typeface="Calibri"/>
              <a:cs typeface="Calibri"/>
            </a:endParaRPr>
          </a:p>
        </p:txBody>
      </p:sp>
      <p:sp>
        <p:nvSpPr>
          <p:cNvPr id="18" name="object 18"/>
          <p:cNvSpPr txBox="1"/>
          <p:nvPr/>
        </p:nvSpPr>
        <p:spPr>
          <a:xfrm>
            <a:off x="350849" y="2538444"/>
            <a:ext cx="4396740" cy="2369238"/>
          </a:xfrm>
          <a:prstGeom prst="rect">
            <a:avLst/>
          </a:prstGeom>
        </p:spPr>
        <p:txBody>
          <a:bodyPr vert="horz" wrap="square" lIns="0" tIns="14605" rIns="0" bIns="0" rtlCol="0">
            <a:spAutoFit/>
          </a:bodyPr>
          <a:lstStyle/>
          <a:p>
            <a:pPr marL="12700" algn="just">
              <a:lnSpc>
                <a:spcPct val="100000"/>
              </a:lnSpc>
              <a:spcBef>
                <a:spcPts val="115"/>
              </a:spcBef>
            </a:pPr>
            <a:r>
              <a:rPr lang="en-US" sz="1700" spc="-5" dirty="0">
                <a:solidFill>
                  <a:srgbClr val="374151"/>
                </a:solidFill>
                <a:latin typeface="Calibri"/>
                <a:cs typeface="Calibri"/>
              </a:rPr>
              <a:t>The digital marketplace offers vast datasets but leveraging this data to understand customer behavior poses significant challenges. "Market Minder" employs predictive analytics to forecast customer purchases, segment users, and predict churn using the "Online Retail" dataset. This approach aids businesses in crafting targeted strategies to enhance customer engagement and retention.</a:t>
            </a:r>
            <a:endParaRPr sz="1700" dirty="0">
              <a:latin typeface="Calibri"/>
              <a:cs typeface="Calibri"/>
            </a:endParaRPr>
          </a:p>
        </p:txBody>
      </p:sp>
      <p:sp>
        <p:nvSpPr>
          <p:cNvPr id="36" name="object 36"/>
          <p:cNvSpPr txBox="1"/>
          <p:nvPr/>
        </p:nvSpPr>
        <p:spPr>
          <a:xfrm>
            <a:off x="16634524" y="2006086"/>
            <a:ext cx="1635125" cy="287020"/>
          </a:xfrm>
          <a:prstGeom prst="rect">
            <a:avLst/>
          </a:prstGeom>
        </p:spPr>
        <p:txBody>
          <a:bodyPr vert="horz" wrap="square" lIns="0" tIns="14605" rIns="0" bIns="0" rtlCol="0">
            <a:spAutoFit/>
          </a:bodyPr>
          <a:lstStyle/>
          <a:p>
            <a:pPr marL="12700">
              <a:lnSpc>
                <a:spcPct val="100000"/>
              </a:lnSpc>
              <a:spcBef>
                <a:spcPts val="115"/>
              </a:spcBef>
            </a:pPr>
            <a:r>
              <a:rPr sz="1700" b="1" spc="10" dirty="0">
                <a:solidFill>
                  <a:srgbClr val="0D5671"/>
                </a:solidFill>
                <a:latin typeface="Arial"/>
                <a:cs typeface="Arial"/>
              </a:rPr>
              <a:t>CONCLUSIONS</a:t>
            </a:r>
            <a:endParaRPr sz="1700" dirty="0">
              <a:latin typeface="Arial"/>
              <a:cs typeface="Arial"/>
            </a:endParaRPr>
          </a:p>
        </p:txBody>
      </p:sp>
      <p:pic>
        <p:nvPicPr>
          <p:cNvPr id="53" name="object 53"/>
          <p:cNvPicPr/>
          <p:nvPr/>
        </p:nvPicPr>
        <p:blipFill>
          <a:blip r:embed="rId6" cstate="print">
            <a:extLst>
              <a:ext uri="{BEBA8EAE-BF5A-486C-A8C5-ECC9F3942E4B}">
                <a14:imgProps xmlns:a14="http://schemas.microsoft.com/office/drawing/2010/main">
                  <a14:imgLayer r:embed="rId7">
                    <a14:imgEffect>
                      <a14:backgroundRemoval t="9770" b="89943" l="8980" r="89932">
                        <a14:foregroundMark x1="43401" y1="50000" x2="43401" y2="50000"/>
                        <a14:foregroundMark x1="23673" y1="30460" x2="23673" y2="30460"/>
                        <a14:foregroundMark x1="8980" y1="42241" x2="8980" y2="42241"/>
                        <a14:foregroundMark x1="81224" y1="18678" x2="81224" y2="18678"/>
                        <a14:foregroundMark x1="15374" y1="83046" x2="15374" y2="83046"/>
                        <a14:foregroundMark x1="24082" y1="83908" x2="24082" y2="83908"/>
                        <a14:foregroundMark x1="16327" y1="82184" x2="16327" y2="82184"/>
                        <a14:foregroundMark x1="31429" y1="79023" x2="31429" y2="79023"/>
                        <a14:foregroundMark x1="37959" y1="85057" x2="37959" y2="85057"/>
                        <a14:foregroundMark x1="44762" y1="78161" x2="44762" y2="78161"/>
                        <a14:foregroundMark x1="53605" y1="76149" x2="53605" y2="76149"/>
                        <a14:foregroundMark x1="61905" y1="76149" x2="61905" y2="76149"/>
                        <a14:foregroundMark x1="70612" y1="76149" x2="70612" y2="76149"/>
                        <a14:foregroundMark x1="77551" y1="76149" x2="77551" y2="76149"/>
                        <a14:foregroundMark x1="83946" y1="76149" x2="83946" y2="76149"/>
                      </a14:backgroundRemoval>
                    </a14:imgEffect>
                  </a14:imgLayer>
                </a14:imgProps>
              </a:ext>
            </a:extLst>
          </a:blip>
          <a:stretch>
            <a:fillRect/>
          </a:stretch>
        </p:blipFill>
        <p:spPr>
          <a:xfrm>
            <a:off x="83767" y="136121"/>
            <a:ext cx="2760125" cy="1304672"/>
          </a:xfrm>
          <a:prstGeom prst="rect">
            <a:avLst/>
          </a:prstGeom>
        </p:spPr>
      </p:pic>
      <p:pic>
        <p:nvPicPr>
          <p:cNvPr id="70" name="object 53">
            <a:extLst>
              <a:ext uri="{FF2B5EF4-FFF2-40B4-BE49-F238E27FC236}">
                <a16:creationId xmlns:a16="http://schemas.microsoft.com/office/drawing/2014/main" id="{8CD9B1C9-3658-E1D1-5A04-372D723336C8}"/>
              </a:ext>
            </a:extLst>
          </p:cNvPr>
          <p:cNvPicPr/>
          <p:nvPr/>
        </p:nvPicPr>
        <p:blipFill>
          <a:blip r:embed="rId6" cstate="print">
            <a:extLst>
              <a:ext uri="{BEBA8EAE-BF5A-486C-A8C5-ECC9F3942E4B}">
                <a14:imgProps xmlns:a14="http://schemas.microsoft.com/office/drawing/2010/main">
                  <a14:imgLayer r:embed="rId7">
                    <a14:imgEffect>
                      <a14:backgroundRemoval t="9770" b="89943" l="8980" r="89932">
                        <a14:foregroundMark x1="43401" y1="50000" x2="43401" y2="50000"/>
                        <a14:foregroundMark x1="23673" y1="30460" x2="23673" y2="30460"/>
                        <a14:foregroundMark x1="8980" y1="42241" x2="8980" y2="42241"/>
                        <a14:foregroundMark x1="81224" y1="18678" x2="81224" y2="18678"/>
                        <a14:foregroundMark x1="15374" y1="83046" x2="15374" y2="83046"/>
                        <a14:foregroundMark x1="24082" y1="83908" x2="24082" y2="83908"/>
                        <a14:foregroundMark x1="16327" y1="82184" x2="16327" y2="82184"/>
                        <a14:foregroundMark x1="31429" y1="79023" x2="31429" y2="79023"/>
                        <a14:foregroundMark x1="37959" y1="85057" x2="37959" y2="85057"/>
                        <a14:foregroundMark x1="44762" y1="78161" x2="44762" y2="78161"/>
                        <a14:foregroundMark x1="53605" y1="76149" x2="53605" y2="76149"/>
                        <a14:foregroundMark x1="61905" y1="76149" x2="61905" y2="76149"/>
                        <a14:foregroundMark x1="70612" y1="76149" x2="70612" y2="76149"/>
                        <a14:foregroundMark x1="77551" y1="76149" x2="77551" y2="76149"/>
                        <a14:foregroundMark x1="83946" y1="76149" x2="83946" y2="76149"/>
                      </a14:backgroundRemoval>
                    </a14:imgEffect>
                  </a14:imgLayer>
                </a14:imgProps>
              </a:ext>
            </a:extLst>
          </a:blip>
          <a:stretch>
            <a:fillRect/>
          </a:stretch>
        </p:blipFill>
        <p:spPr>
          <a:xfrm>
            <a:off x="17281316" y="134684"/>
            <a:ext cx="2760125" cy="1304672"/>
          </a:xfrm>
          <a:prstGeom prst="rect">
            <a:avLst/>
          </a:prstGeom>
        </p:spPr>
      </p:pic>
      <p:sp>
        <p:nvSpPr>
          <p:cNvPr id="75" name="TextBox 74">
            <a:extLst>
              <a:ext uri="{FF2B5EF4-FFF2-40B4-BE49-F238E27FC236}">
                <a16:creationId xmlns:a16="http://schemas.microsoft.com/office/drawing/2014/main" id="{D0A2C29F-5840-1E4F-0EAD-9C74D73A5DC5}"/>
              </a:ext>
            </a:extLst>
          </p:cNvPr>
          <p:cNvSpPr txBox="1"/>
          <p:nvPr/>
        </p:nvSpPr>
        <p:spPr>
          <a:xfrm>
            <a:off x="2250765" y="-60325"/>
            <a:ext cx="15602570" cy="1569660"/>
          </a:xfrm>
          <a:prstGeom prst="rect">
            <a:avLst/>
          </a:prstGeom>
          <a:noFill/>
        </p:spPr>
        <p:txBody>
          <a:bodyPr wrap="square" rtlCol="0">
            <a:spAutoFit/>
          </a:bodyPr>
          <a:lstStyle/>
          <a:p>
            <a:pPr algn="ctr" defTabSz="1820689"/>
            <a:r>
              <a:rPr lang="en-US" sz="4000" b="1" dirty="0">
                <a:solidFill>
                  <a:srgbClr val="002060"/>
                </a:solidFill>
                <a:latin typeface="+mj-lt"/>
                <a:cs typeface="Arial" panose="020B0604020202020204" pitchFamily="34" charset="0"/>
              </a:rPr>
              <a:t>Market </a:t>
            </a:r>
            <a:r>
              <a:rPr lang="en-US" sz="4000" b="1" dirty="0" err="1">
                <a:solidFill>
                  <a:srgbClr val="002060"/>
                </a:solidFill>
                <a:latin typeface="+mj-lt"/>
                <a:cs typeface="Arial" panose="020B0604020202020204" pitchFamily="34" charset="0"/>
              </a:rPr>
              <a:t>MinderPredictive</a:t>
            </a:r>
            <a:r>
              <a:rPr lang="en-US" sz="4000" b="1" dirty="0">
                <a:solidFill>
                  <a:srgbClr val="002060"/>
                </a:solidFill>
                <a:latin typeface="+mj-lt"/>
                <a:cs typeface="Arial" panose="020B0604020202020204" pitchFamily="34" charset="0"/>
              </a:rPr>
              <a:t> Analytics for Enhanced Customer Insights</a:t>
            </a:r>
            <a:endParaRPr lang="en-US" sz="2000" b="1" dirty="0">
              <a:solidFill>
                <a:schemeClr val="bg1"/>
              </a:solidFill>
              <a:latin typeface="+mj-lt"/>
              <a:cs typeface="Arial" panose="020B0604020202020204" pitchFamily="34" charset="0"/>
            </a:endParaRPr>
          </a:p>
          <a:p>
            <a:pPr lvl="1" algn="ctr"/>
            <a:r>
              <a:rPr lang="en-US" sz="2800" dirty="0">
                <a:solidFill>
                  <a:schemeClr val="bg1"/>
                </a:solidFill>
                <a:latin typeface="+mj-lt"/>
                <a:cs typeface="Arial" panose="020B0604020202020204" pitchFamily="34" charset="0"/>
              </a:rPr>
              <a:t>Mrunmay Sandeep More &amp; Prof. </a:t>
            </a:r>
            <a:r>
              <a:rPr lang="en-US" sz="2800" dirty="0" err="1">
                <a:solidFill>
                  <a:schemeClr val="bg1"/>
                </a:solidFill>
                <a:latin typeface="+mj-lt"/>
                <a:cs typeface="Arial" panose="020B0604020202020204" pitchFamily="34" charset="0"/>
              </a:rPr>
              <a:t>Krystyn</a:t>
            </a:r>
            <a:r>
              <a:rPr lang="en-US" sz="2800" dirty="0">
                <a:solidFill>
                  <a:schemeClr val="bg1"/>
                </a:solidFill>
                <a:latin typeface="+mj-lt"/>
                <a:cs typeface="Arial" panose="020B0604020202020204" pitchFamily="34" charset="0"/>
              </a:rPr>
              <a:t> Gutu</a:t>
            </a:r>
          </a:p>
          <a:p>
            <a:pPr lvl="1" algn="ctr"/>
            <a:r>
              <a:rPr lang="en-US" sz="2800" b="1" dirty="0">
                <a:solidFill>
                  <a:schemeClr val="bg1"/>
                </a:solidFill>
                <a:latin typeface="+mj-lt"/>
                <a:cs typeface="Arial" panose="020B0604020202020204" pitchFamily="34" charset="0"/>
              </a:rPr>
              <a:t>Seidenberg School Of Computer Science and Information Systems - Pace University</a:t>
            </a:r>
          </a:p>
        </p:txBody>
      </p:sp>
      <p:sp>
        <p:nvSpPr>
          <p:cNvPr id="77" name="TextBox 76">
            <a:extLst>
              <a:ext uri="{FF2B5EF4-FFF2-40B4-BE49-F238E27FC236}">
                <a16:creationId xmlns:a16="http://schemas.microsoft.com/office/drawing/2014/main" id="{74500079-C06B-C327-5E20-593E5AE0818E}"/>
              </a:ext>
            </a:extLst>
          </p:cNvPr>
          <p:cNvSpPr txBox="1"/>
          <p:nvPr/>
        </p:nvSpPr>
        <p:spPr>
          <a:xfrm>
            <a:off x="-2587081" y="5121275"/>
            <a:ext cx="10242550" cy="369332"/>
          </a:xfrm>
          <a:prstGeom prst="rect">
            <a:avLst/>
          </a:prstGeom>
          <a:noFill/>
        </p:spPr>
        <p:txBody>
          <a:bodyPr wrap="square">
            <a:spAutoFit/>
          </a:bodyPr>
          <a:lstStyle/>
          <a:p>
            <a:pPr marL="22225" algn="ctr">
              <a:lnSpc>
                <a:spcPct val="100000"/>
              </a:lnSpc>
              <a:spcBef>
                <a:spcPts val="115"/>
              </a:spcBef>
            </a:pPr>
            <a:r>
              <a:rPr lang="en-US" b="1" spc="5" dirty="0">
                <a:solidFill>
                  <a:srgbClr val="0D5671"/>
                </a:solidFill>
                <a:latin typeface="Arial"/>
                <a:cs typeface="Arial"/>
              </a:rPr>
              <a:t>OBJECTIVES</a:t>
            </a:r>
            <a:endParaRPr lang="en-US" dirty="0">
              <a:latin typeface="Calibri"/>
              <a:cs typeface="Calibri"/>
            </a:endParaRPr>
          </a:p>
        </p:txBody>
      </p:sp>
      <p:sp>
        <p:nvSpPr>
          <p:cNvPr id="78" name="object 18">
            <a:extLst>
              <a:ext uri="{FF2B5EF4-FFF2-40B4-BE49-F238E27FC236}">
                <a16:creationId xmlns:a16="http://schemas.microsoft.com/office/drawing/2014/main" id="{BB1404E5-ED14-E573-F503-7D502696F24D}"/>
              </a:ext>
            </a:extLst>
          </p:cNvPr>
          <p:cNvSpPr txBox="1"/>
          <p:nvPr/>
        </p:nvSpPr>
        <p:spPr>
          <a:xfrm>
            <a:off x="374650" y="5462227"/>
            <a:ext cx="4396740" cy="2918107"/>
          </a:xfrm>
          <a:prstGeom prst="rect">
            <a:avLst/>
          </a:prstGeom>
        </p:spPr>
        <p:txBody>
          <a:bodyPr vert="horz" wrap="square" lIns="0" tIns="14605" rIns="0" bIns="0" rtlCol="0">
            <a:spAutoFit/>
          </a:bodyPr>
          <a:lstStyle/>
          <a:p>
            <a:pPr marL="355600" indent="-342900" algn="just">
              <a:lnSpc>
                <a:spcPct val="100000"/>
              </a:lnSpc>
              <a:spcBef>
                <a:spcPts val="115"/>
              </a:spcBef>
              <a:buFont typeface="+mj-lt"/>
              <a:buAutoNum type="arabicPeriod"/>
            </a:pPr>
            <a:r>
              <a:rPr lang="en-US" sz="1700" spc="-5" dirty="0">
                <a:solidFill>
                  <a:srgbClr val="374151"/>
                </a:solidFill>
                <a:latin typeface="Calibri"/>
                <a:cs typeface="Calibri"/>
              </a:rPr>
              <a:t>Predictive Modeling: To implement and evaluate various machine learning models to predict customer purchasing behaviors.</a:t>
            </a:r>
          </a:p>
          <a:p>
            <a:pPr marL="355600" indent="-342900" algn="just">
              <a:lnSpc>
                <a:spcPct val="100000"/>
              </a:lnSpc>
              <a:spcBef>
                <a:spcPts val="115"/>
              </a:spcBef>
              <a:buFont typeface="+mj-lt"/>
              <a:buAutoNum type="arabicPeriod"/>
            </a:pPr>
            <a:r>
              <a:rPr lang="en-US" sz="1700" spc="-5" dirty="0">
                <a:solidFill>
                  <a:srgbClr val="374151"/>
                </a:solidFill>
                <a:latin typeface="Calibri"/>
                <a:cs typeface="Calibri"/>
              </a:rPr>
              <a:t>Customer Segmentation: To utilize RFM analysis and K-Means clustering to effectively segment customers based on purchasing patterns.</a:t>
            </a:r>
          </a:p>
          <a:p>
            <a:pPr marL="355600" indent="-342900" algn="just">
              <a:lnSpc>
                <a:spcPct val="100000"/>
              </a:lnSpc>
              <a:spcBef>
                <a:spcPts val="115"/>
              </a:spcBef>
              <a:buFont typeface="+mj-lt"/>
              <a:buAutoNum type="arabicPeriod"/>
            </a:pPr>
            <a:r>
              <a:rPr lang="en-US" sz="1700" spc="-5" dirty="0">
                <a:solidFill>
                  <a:srgbClr val="374151"/>
                </a:solidFill>
                <a:latin typeface="Calibri"/>
                <a:cs typeface="Calibri"/>
              </a:rPr>
              <a:t>Churn Prediction: To develop predictive models capable of identifying potential customer churn, enabling proactive retention strategies.</a:t>
            </a:r>
            <a:endParaRPr sz="1700" dirty="0">
              <a:latin typeface="Calibri"/>
              <a:cs typeface="Calibri"/>
            </a:endParaRPr>
          </a:p>
        </p:txBody>
      </p:sp>
      <p:sp>
        <p:nvSpPr>
          <p:cNvPr id="79" name="TextBox 78">
            <a:extLst>
              <a:ext uri="{FF2B5EF4-FFF2-40B4-BE49-F238E27FC236}">
                <a16:creationId xmlns:a16="http://schemas.microsoft.com/office/drawing/2014/main" id="{D61F006E-CE50-56E8-5A5B-0F19C1C6B927}"/>
              </a:ext>
            </a:extLst>
          </p:cNvPr>
          <p:cNvSpPr txBox="1"/>
          <p:nvPr/>
        </p:nvSpPr>
        <p:spPr>
          <a:xfrm>
            <a:off x="-2597150" y="8180943"/>
            <a:ext cx="10242550" cy="369332"/>
          </a:xfrm>
          <a:prstGeom prst="rect">
            <a:avLst/>
          </a:prstGeom>
          <a:noFill/>
        </p:spPr>
        <p:txBody>
          <a:bodyPr wrap="square">
            <a:spAutoFit/>
          </a:bodyPr>
          <a:lstStyle/>
          <a:p>
            <a:pPr marL="22225" algn="ctr">
              <a:lnSpc>
                <a:spcPct val="100000"/>
              </a:lnSpc>
              <a:spcBef>
                <a:spcPts val="115"/>
              </a:spcBef>
            </a:pPr>
            <a:r>
              <a:rPr lang="en-US" b="1" spc="5" dirty="0">
                <a:solidFill>
                  <a:srgbClr val="0D5671"/>
                </a:solidFill>
                <a:latin typeface="Arial"/>
                <a:cs typeface="Arial"/>
              </a:rPr>
              <a:t>METHODS</a:t>
            </a:r>
            <a:endParaRPr lang="en-US" dirty="0">
              <a:latin typeface="Calibri"/>
              <a:cs typeface="Calibri"/>
            </a:endParaRPr>
          </a:p>
        </p:txBody>
      </p:sp>
      <p:sp>
        <p:nvSpPr>
          <p:cNvPr id="80" name="object 18">
            <a:extLst>
              <a:ext uri="{FF2B5EF4-FFF2-40B4-BE49-F238E27FC236}">
                <a16:creationId xmlns:a16="http://schemas.microsoft.com/office/drawing/2014/main" id="{C90AC52F-7C70-AE5C-961D-75A6AF3BA98F}"/>
              </a:ext>
            </a:extLst>
          </p:cNvPr>
          <p:cNvSpPr txBox="1"/>
          <p:nvPr/>
        </p:nvSpPr>
        <p:spPr>
          <a:xfrm>
            <a:off x="374650" y="8591144"/>
            <a:ext cx="4396740" cy="2133276"/>
          </a:xfrm>
          <a:prstGeom prst="rect">
            <a:avLst/>
          </a:prstGeom>
        </p:spPr>
        <p:txBody>
          <a:bodyPr vert="horz" wrap="square" lIns="0" tIns="14605" rIns="0" bIns="0" rtlCol="0">
            <a:spAutoFit/>
          </a:bodyPr>
          <a:lstStyle/>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Data Preparation: Extensive cleaning and preprocessing of the dataset.</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Exploratory Data Analysis: Analyzing sales distribution, customer behavior, and market trends.</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Machine Learning Techniques: Application of Random Forest, Logistic Regression, </a:t>
            </a:r>
            <a:r>
              <a:rPr lang="en-US" sz="1700" spc="-5" dirty="0" err="1">
                <a:solidFill>
                  <a:srgbClr val="374151"/>
                </a:solidFill>
                <a:latin typeface="Calibri"/>
                <a:cs typeface="Calibri"/>
              </a:rPr>
              <a:t>XGBoost</a:t>
            </a:r>
            <a:r>
              <a:rPr lang="en-US" sz="1700" spc="-5" dirty="0">
                <a:solidFill>
                  <a:srgbClr val="374151"/>
                </a:solidFill>
                <a:latin typeface="Calibri"/>
                <a:cs typeface="Calibri"/>
              </a:rPr>
              <a:t>, and </a:t>
            </a:r>
            <a:r>
              <a:rPr lang="en-US" sz="1700" spc="-5" dirty="0" err="1">
                <a:solidFill>
                  <a:srgbClr val="374151"/>
                </a:solidFill>
                <a:latin typeface="Calibri"/>
                <a:cs typeface="Calibri"/>
              </a:rPr>
              <a:t>LightGBM</a:t>
            </a:r>
            <a:r>
              <a:rPr lang="en-US" sz="1700" spc="-5" dirty="0">
                <a:solidFill>
                  <a:srgbClr val="374151"/>
                </a:solidFill>
                <a:latin typeface="Calibri"/>
                <a:cs typeface="Calibri"/>
              </a:rPr>
              <a:t> models.</a:t>
            </a:r>
          </a:p>
        </p:txBody>
      </p:sp>
      <p:sp>
        <p:nvSpPr>
          <p:cNvPr id="81" name="TextBox 80">
            <a:extLst>
              <a:ext uri="{FF2B5EF4-FFF2-40B4-BE49-F238E27FC236}">
                <a16:creationId xmlns:a16="http://schemas.microsoft.com/office/drawing/2014/main" id="{7A0428BF-1672-5000-4C2B-A5DE849B3C4D}"/>
              </a:ext>
            </a:extLst>
          </p:cNvPr>
          <p:cNvSpPr txBox="1"/>
          <p:nvPr/>
        </p:nvSpPr>
        <p:spPr>
          <a:xfrm>
            <a:off x="2440318" y="2530475"/>
            <a:ext cx="10242550" cy="369332"/>
          </a:xfrm>
          <a:prstGeom prst="rect">
            <a:avLst/>
          </a:prstGeom>
          <a:noFill/>
        </p:spPr>
        <p:txBody>
          <a:bodyPr wrap="square">
            <a:spAutoFit/>
          </a:bodyPr>
          <a:lstStyle/>
          <a:p>
            <a:pPr marL="22225" algn="ctr">
              <a:lnSpc>
                <a:spcPct val="100000"/>
              </a:lnSpc>
              <a:spcBef>
                <a:spcPts val="115"/>
              </a:spcBef>
            </a:pPr>
            <a:r>
              <a:rPr lang="en-US" b="1" spc="5" dirty="0">
                <a:solidFill>
                  <a:srgbClr val="0D5671"/>
                </a:solidFill>
                <a:latin typeface="Arial"/>
                <a:cs typeface="Arial"/>
              </a:rPr>
              <a:t>MODEL RESULTS</a:t>
            </a:r>
            <a:endParaRPr lang="en-US" dirty="0">
              <a:latin typeface="Calibri"/>
              <a:cs typeface="Calibri"/>
            </a:endParaRPr>
          </a:p>
        </p:txBody>
      </p:sp>
      <p:pic>
        <p:nvPicPr>
          <p:cNvPr id="99" name="Picture 98">
            <a:extLst>
              <a:ext uri="{FF2B5EF4-FFF2-40B4-BE49-F238E27FC236}">
                <a16:creationId xmlns:a16="http://schemas.microsoft.com/office/drawing/2014/main" id="{379195C8-CB52-F110-C476-CC0179EFB63C}"/>
              </a:ext>
            </a:extLst>
          </p:cNvPr>
          <p:cNvPicPr>
            <a:picLocks noChangeAspect="1"/>
          </p:cNvPicPr>
          <p:nvPr/>
        </p:nvPicPr>
        <p:blipFill rotWithShape="1">
          <a:blip r:embed="rId8"/>
          <a:srcRect l="2225" r="4702" b="1972"/>
          <a:stretch/>
        </p:blipFill>
        <p:spPr>
          <a:xfrm>
            <a:off x="10263852" y="7235529"/>
            <a:ext cx="4556491" cy="3495400"/>
          </a:xfrm>
          <a:prstGeom prst="rect">
            <a:avLst/>
          </a:prstGeom>
        </p:spPr>
      </p:pic>
      <p:sp>
        <p:nvSpPr>
          <p:cNvPr id="103" name="object 18">
            <a:extLst>
              <a:ext uri="{FF2B5EF4-FFF2-40B4-BE49-F238E27FC236}">
                <a16:creationId xmlns:a16="http://schemas.microsoft.com/office/drawing/2014/main" id="{2526574A-DD1E-3CE1-905E-CD6DB5914454}"/>
              </a:ext>
            </a:extLst>
          </p:cNvPr>
          <p:cNvSpPr txBox="1"/>
          <p:nvPr/>
        </p:nvSpPr>
        <p:spPr>
          <a:xfrm>
            <a:off x="5363780" y="1807097"/>
            <a:ext cx="4396740" cy="799578"/>
          </a:xfrm>
          <a:prstGeom prst="rect">
            <a:avLst/>
          </a:prstGeom>
        </p:spPr>
        <p:txBody>
          <a:bodyPr vert="horz" wrap="square" lIns="0" tIns="14605" rIns="0" bIns="0" rtlCol="0">
            <a:spAutoFit/>
          </a:bodyPr>
          <a:lstStyle/>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Evaluation Metrics: Models were assessed based on accuracy, precision, recall, and F1-score.</a:t>
            </a:r>
          </a:p>
        </p:txBody>
      </p:sp>
      <p:sp>
        <p:nvSpPr>
          <p:cNvPr id="104" name="object 36">
            <a:extLst>
              <a:ext uri="{FF2B5EF4-FFF2-40B4-BE49-F238E27FC236}">
                <a16:creationId xmlns:a16="http://schemas.microsoft.com/office/drawing/2014/main" id="{5132D82E-D1DA-3725-B523-6AF0DA999541}"/>
              </a:ext>
            </a:extLst>
          </p:cNvPr>
          <p:cNvSpPr txBox="1"/>
          <p:nvPr/>
        </p:nvSpPr>
        <p:spPr>
          <a:xfrm>
            <a:off x="16704940" y="4387717"/>
            <a:ext cx="1635125" cy="276358"/>
          </a:xfrm>
          <a:prstGeom prst="rect">
            <a:avLst/>
          </a:prstGeom>
        </p:spPr>
        <p:txBody>
          <a:bodyPr vert="horz" wrap="square" lIns="0" tIns="14605" rIns="0" bIns="0" rtlCol="0">
            <a:spAutoFit/>
          </a:bodyPr>
          <a:lstStyle/>
          <a:p>
            <a:pPr marL="12700">
              <a:lnSpc>
                <a:spcPct val="100000"/>
              </a:lnSpc>
              <a:spcBef>
                <a:spcPts val="115"/>
              </a:spcBef>
            </a:pPr>
            <a:r>
              <a:rPr lang="en-US" sz="1700" b="1" spc="10" dirty="0">
                <a:solidFill>
                  <a:srgbClr val="0D5671"/>
                </a:solidFill>
                <a:latin typeface="Arial"/>
                <a:cs typeface="Arial"/>
              </a:rPr>
              <a:t>REFERENCES</a:t>
            </a:r>
            <a:endParaRPr sz="1700" dirty="0">
              <a:latin typeface="Arial"/>
              <a:cs typeface="Arial"/>
            </a:endParaRPr>
          </a:p>
        </p:txBody>
      </p:sp>
      <p:sp>
        <p:nvSpPr>
          <p:cNvPr id="105" name="object 18">
            <a:extLst>
              <a:ext uri="{FF2B5EF4-FFF2-40B4-BE49-F238E27FC236}">
                <a16:creationId xmlns:a16="http://schemas.microsoft.com/office/drawing/2014/main" id="{6AA14C4F-83D9-F63C-542E-76FDD0CD0FCF}"/>
              </a:ext>
            </a:extLst>
          </p:cNvPr>
          <p:cNvSpPr txBox="1"/>
          <p:nvPr/>
        </p:nvSpPr>
        <p:spPr>
          <a:xfrm>
            <a:off x="15356511" y="2284657"/>
            <a:ext cx="4396740" cy="1846018"/>
          </a:xfrm>
          <a:prstGeom prst="rect">
            <a:avLst/>
          </a:prstGeom>
        </p:spPr>
        <p:txBody>
          <a:bodyPr vert="horz" wrap="square" lIns="0" tIns="14605" rIns="0" bIns="0" rtlCol="0">
            <a:spAutoFit/>
          </a:bodyPr>
          <a:lstStyle/>
          <a:p>
            <a:pPr marL="12700" algn="just">
              <a:spcBef>
                <a:spcPts val="115"/>
              </a:spcBef>
            </a:pPr>
            <a:r>
              <a:rPr lang="en-US" sz="1700" spc="-5" dirty="0">
                <a:solidFill>
                  <a:srgbClr val="374151"/>
                </a:solidFill>
                <a:latin typeface="Calibri"/>
                <a:cs typeface="Calibri"/>
              </a:rPr>
              <a:t>The project demonstrates the substantial benefits of machine learning in understanding and predicting customer behavior in online retail. The insights derived from "Market Minder" provide a robust foundation for businesses to implement data-driven strategies that enhance customer satisfaction and loyalty.</a:t>
            </a:r>
          </a:p>
        </p:txBody>
      </p:sp>
      <p:sp>
        <p:nvSpPr>
          <p:cNvPr id="107" name="object 18">
            <a:extLst>
              <a:ext uri="{FF2B5EF4-FFF2-40B4-BE49-F238E27FC236}">
                <a16:creationId xmlns:a16="http://schemas.microsoft.com/office/drawing/2014/main" id="{6DCB04D9-CF4E-F520-B992-A023968BE555}"/>
              </a:ext>
            </a:extLst>
          </p:cNvPr>
          <p:cNvSpPr txBox="1"/>
          <p:nvPr/>
        </p:nvSpPr>
        <p:spPr>
          <a:xfrm>
            <a:off x="15324132" y="4803751"/>
            <a:ext cx="4396740" cy="6108724"/>
          </a:xfrm>
          <a:prstGeom prst="rect">
            <a:avLst/>
          </a:prstGeom>
        </p:spPr>
        <p:txBody>
          <a:bodyPr vert="horz" wrap="square" lIns="0" tIns="14605" rIns="0" bIns="0" rtlCol="0">
            <a:spAutoFit/>
          </a:bodyPr>
          <a:lstStyle/>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James, G., Witten, D., Hastie, T., &amp; </a:t>
            </a:r>
            <a:r>
              <a:rPr lang="en-US" sz="1700" spc="-5" dirty="0" err="1">
                <a:solidFill>
                  <a:srgbClr val="374151"/>
                </a:solidFill>
                <a:latin typeface="Calibri"/>
                <a:cs typeface="Calibri"/>
              </a:rPr>
              <a:t>Tibshirani</a:t>
            </a:r>
            <a:r>
              <a:rPr lang="en-US" sz="1700" spc="-5" dirty="0">
                <a:solidFill>
                  <a:srgbClr val="374151"/>
                </a:solidFill>
                <a:latin typeface="Calibri"/>
                <a:cs typeface="Calibri"/>
              </a:rPr>
              <a:t>, R. (2013). An Introduction to Statistical Learning: with Applications in R. Springer Texts in Statistics.</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Müller, A. C., &amp; Guido, S. (2016). Introduction to Machine Learning with Python: A Guide for Data Scientists. O'Reilly Media.</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O'Neil, C. (2016). Weapons of Math Destruction: How Big Data Increases Inequality and Threatens Democracy. Crown.</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Sarwar, B., </a:t>
            </a:r>
            <a:r>
              <a:rPr lang="en-US" sz="1700" spc="-5" dirty="0" err="1">
                <a:solidFill>
                  <a:srgbClr val="374151"/>
                </a:solidFill>
                <a:latin typeface="Calibri"/>
                <a:cs typeface="Calibri"/>
              </a:rPr>
              <a:t>Karypis</a:t>
            </a:r>
            <a:r>
              <a:rPr lang="en-US" sz="1700" spc="-5" dirty="0">
                <a:solidFill>
                  <a:srgbClr val="374151"/>
                </a:solidFill>
                <a:latin typeface="Calibri"/>
                <a:cs typeface="Calibri"/>
              </a:rPr>
              <a:t>, G., </a:t>
            </a:r>
            <a:r>
              <a:rPr lang="en-US" sz="1700" spc="-5" dirty="0" err="1">
                <a:solidFill>
                  <a:srgbClr val="374151"/>
                </a:solidFill>
                <a:latin typeface="Calibri"/>
                <a:cs typeface="Calibri"/>
              </a:rPr>
              <a:t>Konstan</a:t>
            </a:r>
            <a:r>
              <a:rPr lang="en-US" sz="1700" spc="-5" dirty="0">
                <a:solidFill>
                  <a:srgbClr val="374151"/>
                </a:solidFill>
                <a:latin typeface="Calibri"/>
                <a:cs typeface="Calibri"/>
              </a:rPr>
              <a:t>, J., &amp; </a:t>
            </a:r>
            <a:r>
              <a:rPr lang="en-US" sz="1700" spc="-5" dirty="0" err="1">
                <a:solidFill>
                  <a:srgbClr val="374151"/>
                </a:solidFill>
                <a:latin typeface="Calibri"/>
                <a:cs typeface="Calibri"/>
              </a:rPr>
              <a:t>Riedl</a:t>
            </a:r>
            <a:r>
              <a:rPr lang="en-US" sz="1700" spc="-5" dirty="0">
                <a:solidFill>
                  <a:srgbClr val="374151"/>
                </a:solidFill>
                <a:latin typeface="Calibri"/>
                <a:cs typeface="Calibri"/>
              </a:rPr>
              <a:t>, J. (2001). Item-based collaborative filtering recommendation algorithms. Proceedings of the 10th International Conference on World Wide Web, 285–295.</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Xie, Y., Li, X., Ngai, E. W. T., &amp; Ying, W. (2009). Customer churn prediction using improved balanced random forests. Expert Systems with Applications, 36(3), 5445-5449.</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Fawcett, T. (2006). An introduction to ROC analysis. Pattern Recognition Letters, 27(8), 861-874.</a:t>
            </a:r>
          </a:p>
          <a:p>
            <a:pPr marL="298450" indent="-285750" algn="just">
              <a:spcBef>
                <a:spcPts val="115"/>
              </a:spcBef>
              <a:buFont typeface="Arial" panose="020B0604020202020204" pitchFamily="34" charset="0"/>
              <a:buChar char="•"/>
            </a:pPr>
            <a:endParaRPr lang="en-US" sz="1700" spc="-5" dirty="0">
              <a:solidFill>
                <a:srgbClr val="374151"/>
              </a:solidFill>
              <a:latin typeface="Calibri"/>
              <a:cs typeface="Calibri"/>
            </a:endParaRPr>
          </a:p>
        </p:txBody>
      </p:sp>
      <p:sp>
        <p:nvSpPr>
          <p:cNvPr id="13" name="object 18">
            <a:extLst>
              <a:ext uri="{FF2B5EF4-FFF2-40B4-BE49-F238E27FC236}">
                <a16:creationId xmlns:a16="http://schemas.microsoft.com/office/drawing/2014/main" id="{26C63968-251E-256B-EDB2-992AC7DAFE9A}"/>
              </a:ext>
            </a:extLst>
          </p:cNvPr>
          <p:cNvSpPr txBox="1"/>
          <p:nvPr/>
        </p:nvSpPr>
        <p:spPr>
          <a:xfrm>
            <a:off x="5350510" y="2835275"/>
            <a:ext cx="4396740" cy="2394886"/>
          </a:xfrm>
          <a:prstGeom prst="rect">
            <a:avLst/>
          </a:prstGeom>
        </p:spPr>
        <p:txBody>
          <a:bodyPr vert="horz" wrap="square" lIns="0" tIns="14605" rIns="0" bIns="0" rtlCol="0">
            <a:spAutoFit/>
          </a:bodyPr>
          <a:lstStyle/>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RFM Analysis: Identification of distinct customer segments such as 'At-Risk', 'Loyal', 'New', and 'Engaged'.</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Model Performance: High accuracy and predictive power were observed especially with Random Forest and </a:t>
            </a:r>
            <a:r>
              <a:rPr lang="en-US" sz="1700" spc="-5" dirty="0" err="1">
                <a:solidFill>
                  <a:srgbClr val="374151"/>
                </a:solidFill>
                <a:latin typeface="Calibri"/>
                <a:cs typeface="Calibri"/>
              </a:rPr>
              <a:t>LightGBM</a:t>
            </a:r>
            <a:r>
              <a:rPr lang="en-US" sz="1700" spc="-5" dirty="0">
                <a:solidFill>
                  <a:srgbClr val="374151"/>
                </a:solidFill>
                <a:latin typeface="Calibri"/>
                <a:cs typeface="Calibri"/>
              </a:rPr>
              <a:t> models.</a:t>
            </a:r>
          </a:p>
          <a:p>
            <a:pPr marL="298450" indent="-285750" algn="just">
              <a:spcBef>
                <a:spcPts val="115"/>
              </a:spcBef>
              <a:buFont typeface="Arial" panose="020B0604020202020204" pitchFamily="34" charset="0"/>
              <a:buChar char="•"/>
            </a:pPr>
            <a:r>
              <a:rPr lang="en-US" sz="1700" spc="-5" dirty="0">
                <a:solidFill>
                  <a:srgbClr val="374151"/>
                </a:solidFill>
                <a:latin typeface="Calibri"/>
                <a:cs typeface="Calibri"/>
              </a:rPr>
              <a:t>Churn Prediction: Effective prediction of customer churn, facilitating enhanced strategic planning for customer retention.</a:t>
            </a:r>
          </a:p>
        </p:txBody>
      </p:sp>
      <p:grpSp>
        <p:nvGrpSpPr>
          <p:cNvPr id="26" name="Group 25">
            <a:extLst>
              <a:ext uri="{FF2B5EF4-FFF2-40B4-BE49-F238E27FC236}">
                <a16:creationId xmlns:a16="http://schemas.microsoft.com/office/drawing/2014/main" id="{4E437013-3CA8-0C0F-C640-B1679476B79E}"/>
              </a:ext>
            </a:extLst>
          </p:cNvPr>
          <p:cNvGrpSpPr/>
          <p:nvPr/>
        </p:nvGrpSpPr>
        <p:grpSpPr>
          <a:xfrm>
            <a:off x="5785001" y="5197475"/>
            <a:ext cx="3646933" cy="3059039"/>
            <a:chOff x="5556250" y="5841294"/>
            <a:chExt cx="3646933" cy="3059039"/>
          </a:xfrm>
        </p:grpSpPr>
        <p:pic>
          <p:nvPicPr>
            <p:cNvPr id="15" name="Picture 14">
              <a:extLst>
                <a:ext uri="{FF2B5EF4-FFF2-40B4-BE49-F238E27FC236}">
                  <a16:creationId xmlns:a16="http://schemas.microsoft.com/office/drawing/2014/main" id="{EA3DF6D6-D1F1-892E-9520-DC942E5CA3FB}"/>
                </a:ext>
              </a:extLst>
            </p:cNvPr>
            <p:cNvPicPr>
              <a:picLocks noChangeAspect="1"/>
            </p:cNvPicPr>
            <p:nvPr/>
          </p:nvPicPr>
          <p:blipFill>
            <a:blip r:embed="rId9"/>
            <a:stretch>
              <a:fillRect/>
            </a:stretch>
          </p:blipFill>
          <p:spPr>
            <a:xfrm>
              <a:off x="5556250" y="5841294"/>
              <a:ext cx="1428949" cy="1476581"/>
            </a:xfrm>
            <a:prstGeom prst="rect">
              <a:avLst/>
            </a:prstGeom>
          </p:spPr>
        </p:pic>
        <p:pic>
          <p:nvPicPr>
            <p:cNvPr id="19" name="Picture 18">
              <a:extLst>
                <a:ext uri="{FF2B5EF4-FFF2-40B4-BE49-F238E27FC236}">
                  <a16:creationId xmlns:a16="http://schemas.microsoft.com/office/drawing/2014/main" id="{9AE38F85-B7EE-6FDB-CF2E-9157B710B1E0}"/>
                </a:ext>
              </a:extLst>
            </p:cNvPr>
            <p:cNvPicPr>
              <a:picLocks noChangeAspect="1"/>
            </p:cNvPicPr>
            <p:nvPr/>
          </p:nvPicPr>
          <p:blipFill>
            <a:blip r:embed="rId10"/>
            <a:stretch>
              <a:fillRect/>
            </a:stretch>
          </p:blipFill>
          <p:spPr>
            <a:xfrm>
              <a:off x="7087815" y="5864222"/>
              <a:ext cx="2115368" cy="1490136"/>
            </a:xfrm>
            <a:prstGeom prst="rect">
              <a:avLst/>
            </a:prstGeom>
          </p:spPr>
        </p:pic>
        <p:pic>
          <p:nvPicPr>
            <p:cNvPr id="21" name="Picture 20">
              <a:extLst>
                <a:ext uri="{FF2B5EF4-FFF2-40B4-BE49-F238E27FC236}">
                  <a16:creationId xmlns:a16="http://schemas.microsoft.com/office/drawing/2014/main" id="{DBEFC793-F4B3-306F-799E-5DACAEA343C6}"/>
                </a:ext>
              </a:extLst>
            </p:cNvPr>
            <p:cNvPicPr>
              <a:picLocks noChangeAspect="1"/>
            </p:cNvPicPr>
            <p:nvPr/>
          </p:nvPicPr>
          <p:blipFill>
            <a:blip r:embed="rId11"/>
            <a:stretch>
              <a:fillRect/>
            </a:stretch>
          </p:blipFill>
          <p:spPr>
            <a:xfrm>
              <a:off x="5566132" y="7423752"/>
              <a:ext cx="1428948" cy="1476581"/>
            </a:xfrm>
            <a:prstGeom prst="rect">
              <a:avLst/>
            </a:prstGeom>
          </p:spPr>
        </p:pic>
        <p:pic>
          <p:nvPicPr>
            <p:cNvPr id="25" name="Picture 24">
              <a:extLst>
                <a:ext uri="{FF2B5EF4-FFF2-40B4-BE49-F238E27FC236}">
                  <a16:creationId xmlns:a16="http://schemas.microsoft.com/office/drawing/2014/main" id="{EE53D58A-B222-91A5-2CE4-DA7BDF9AFA7F}"/>
                </a:ext>
              </a:extLst>
            </p:cNvPr>
            <p:cNvPicPr>
              <a:picLocks noChangeAspect="1"/>
            </p:cNvPicPr>
            <p:nvPr/>
          </p:nvPicPr>
          <p:blipFill>
            <a:blip r:embed="rId12"/>
            <a:stretch>
              <a:fillRect/>
            </a:stretch>
          </p:blipFill>
          <p:spPr>
            <a:xfrm>
              <a:off x="7095530" y="7423752"/>
              <a:ext cx="2107653" cy="1476581"/>
            </a:xfrm>
            <a:prstGeom prst="rect">
              <a:avLst/>
            </a:prstGeom>
          </p:spPr>
        </p:pic>
      </p:grpSp>
      <p:pic>
        <p:nvPicPr>
          <p:cNvPr id="30" name="Picture 29">
            <a:extLst>
              <a:ext uri="{FF2B5EF4-FFF2-40B4-BE49-F238E27FC236}">
                <a16:creationId xmlns:a16="http://schemas.microsoft.com/office/drawing/2014/main" id="{080B5027-96AE-CB3E-A92C-0B3966448801}"/>
              </a:ext>
            </a:extLst>
          </p:cNvPr>
          <p:cNvPicPr>
            <a:picLocks noChangeAspect="1"/>
          </p:cNvPicPr>
          <p:nvPr/>
        </p:nvPicPr>
        <p:blipFill>
          <a:blip r:embed="rId13"/>
          <a:stretch>
            <a:fillRect/>
          </a:stretch>
        </p:blipFill>
        <p:spPr>
          <a:xfrm>
            <a:off x="5403850" y="8245475"/>
            <a:ext cx="4396741" cy="2751955"/>
          </a:xfrm>
          <a:prstGeom prst="rect">
            <a:avLst/>
          </a:prstGeom>
        </p:spPr>
      </p:pic>
      <p:pic>
        <p:nvPicPr>
          <p:cNvPr id="32" name="Picture 31">
            <a:extLst>
              <a:ext uri="{FF2B5EF4-FFF2-40B4-BE49-F238E27FC236}">
                <a16:creationId xmlns:a16="http://schemas.microsoft.com/office/drawing/2014/main" id="{BF163237-8960-8957-E4F6-C4F327D07476}"/>
              </a:ext>
            </a:extLst>
          </p:cNvPr>
          <p:cNvPicPr>
            <a:picLocks noChangeAspect="1"/>
          </p:cNvPicPr>
          <p:nvPr/>
        </p:nvPicPr>
        <p:blipFill>
          <a:blip r:embed="rId14"/>
          <a:stretch>
            <a:fillRect/>
          </a:stretch>
        </p:blipFill>
        <p:spPr>
          <a:xfrm>
            <a:off x="10151553" y="1920875"/>
            <a:ext cx="4668790" cy="52253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EBEB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157</TotalTime>
  <Words>498</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cp:lastModifiedBy>More, Mr. Mrunmay Sandeep</cp:lastModifiedBy>
  <cp:revision>6</cp:revision>
  <dcterms:created xsi:type="dcterms:W3CDTF">2024-04-29T15:29:19Z</dcterms:created>
  <dcterms:modified xsi:type="dcterms:W3CDTF">2024-05-07T00:04:24Z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2023-11-01T00:00:00Z</vt:filetime>
  </property>
  <property fmtid="{D5CDD505-2E9C-101B-9397-08002B2CF9AE}" pid="3" name="Creator">
    <vt:lpwstr>Microsoft® PowerPoint® for Microsoft 365</vt:lpwstr>
  </property>
  <property fmtid="{D5CDD505-2E9C-101B-9397-08002B2CF9AE}" pid="4" name="LastSaved">
    <vt:filetime>2024-04-29T00:00:00Z</vt:filetime>
  </property>
</Properties>
</file>