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7" r:id="rId9"/>
    <p:sldId id="277" r:id="rId10"/>
    <p:sldId id="279" r:id="rId11"/>
    <p:sldId id="273" r:id="rId12"/>
    <p:sldId id="270" r:id="rId13"/>
    <p:sldId id="278" r:id="rId14"/>
    <p:sldId id="280" r:id="rId15"/>
    <p:sldId id="281" r:id="rId16"/>
    <p:sldId id="262" r:id="rId17"/>
    <p:sldId id="283" r:id="rId18"/>
    <p:sldId id="263" r:id="rId19"/>
    <p:sldId id="264" r:id="rId20"/>
    <p:sldId id="265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开场白、课程适合人群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即：课程面向的对象，此处的描述一定要清晰、具体，有针对性，要包括：学前有怎样的知识准备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/>
          <a:p>
            <a:r>
              <a:rPr>
                <a:latin typeface="+mj-lt"/>
                <a:ea typeface="+mj-ea"/>
                <a:cs typeface="+mj-cs"/>
                <a:sym typeface="Helvetica"/>
              </a:rPr>
              <a:t>课程重难点	课程中重点传授给学生的知识，较难理解或掌握的知识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矩形 8"/>
          <p:cNvSpPr/>
          <p:nvPr/>
        </p:nvSpPr>
        <p:spPr>
          <a:xfrm>
            <a:off x="4500562" y="3579812"/>
            <a:ext cx="1655764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>
            <a:spLocks noGrp="1"/>
          </p:cNvSpPr>
          <p:nvPr>
            <p:ph type="title" hasCustomPrompt="1"/>
          </p:nvPr>
        </p:nvSpPr>
        <p:spPr>
          <a:xfrm>
            <a:off x="685800" y="1094105"/>
            <a:ext cx="7772400" cy="1104901"/>
          </a:xfrm>
          <a:prstGeom prst="rect">
            <a:avLst/>
          </a:prstGeom>
        </p:spPr>
        <p:txBody>
          <a:bodyPr/>
          <a:lstStyle>
            <a:lvl1pPr algn="ctr">
              <a:defRPr sz="4600">
                <a:solidFill>
                  <a:srgbClr val="009E64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正文级别 1…"/>
          <p:cNvSpPr>
            <a:spLocks noGrp="1"/>
          </p:cNvSpPr>
          <p:nvPr>
            <p:ph type="body" sz="quarter" idx="1" hasCustomPrompt="1"/>
          </p:nvPr>
        </p:nvSpPr>
        <p:spPr>
          <a:xfrm>
            <a:off x="1371600" y="2185670"/>
            <a:ext cx="6400800" cy="4781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1pPr>
            <a:lvl2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2pPr>
            <a:lvl3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3pPr>
            <a:lvl4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4pPr>
            <a:lvl5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幻灯片编号"/>
          <p:cNvSpPr>
            <a:spLocks noGrp="1"/>
          </p:cNvSpPr>
          <p:nvPr>
            <p:ph type="sldNum" sz="quarter" idx="2"/>
          </p:nvPr>
        </p:nvSpPr>
        <p:spPr>
          <a:xfrm>
            <a:off x="4419600" y="4619942"/>
            <a:ext cx="2133600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6" name="正文级别 1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5"/>
          <p:cNvSpPr/>
          <p:nvPr/>
        </p:nvSpPr>
        <p:spPr>
          <a:xfrm>
            <a:off x="2484438" y="842962"/>
            <a:ext cx="4346734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Char char="•"/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扫我有更多精彩课程呦</a:t>
            </a:r>
          </a:p>
        </p:txBody>
      </p:sp>
      <p:pic>
        <p:nvPicPr>
          <p:cNvPr id="3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grpSp>
        <p:nvGrpSpPr>
          <p:cNvPr id="47" name="矩形 5"/>
          <p:cNvGrpSpPr/>
          <p:nvPr/>
        </p:nvGrpSpPr>
        <p:grpSpPr>
          <a:xfrm>
            <a:off x="-1" y="4833937"/>
            <a:ext cx="1619674" cy="309564"/>
            <a:chOff x="0" y="0"/>
            <a:chExt cx="1619672" cy="309563"/>
          </a:xfrm>
        </p:grpSpPr>
        <p:sp>
          <p:nvSpPr>
            <p:cNvPr id="45" name="矩形"/>
            <p:cNvSpPr/>
            <p:nvPr/>
          </p:nvSpPr>
          <p:spPr>
            <a:xfrm>
              <a:off x="-1" y="-1"/>
              <a:ext cx="1619674" cy="309565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chemeClr val="accent3">
                      <a:lumOff val="44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pPr>
            </a:p>
          </p:txBody>
        </p:sp>
        <p:sp>
          <p:nvSpPr>
            <p:cNvPr id="46" name="知识详解"/>
            <p:cNvSpPr/>
            <p:nvPr/>
          </p:nvSpPr>
          <p:spPr>
            <a:xfrm>
              <a:off x="-1" y="30877"/>
              <a:ext cx="1619674" cy="247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chemeClr val="accent3">
                      <a:lumOff val="44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宋体" panose="02010600030101010101" pitchFamily="2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4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" name="矩形 8"/>
          <p:cNvSpPr/>
          <p:nvPr/>
        </p:nvSpPr>
        <p:spPr>
          <a:xfrm>
            <a:off x="4500562" y="3579812"/>
            <a:ext cx="1655764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pic>
        <p:nvPicPr>
          <p:cNvPr id="65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标题文本"/>
          <p:cNvSpPr>
            <a:spLocks noGrp="1"/>
          </p:cNvSpPr>
          <p:nvPr>
            <p:ph type="title" hasCustomPrompt="1"/>
          </p:nvPr>
        </p:nvSpPr>
        <p:spPr>
          <a:xfrm>
            <a:off x="685800" y="1094105"/>
            <a:ext cx="7772400" cy="1104901"/>
          </a:xfrm>
          <a:prstGeom prst="rect">
            <a:avLst/>
          </a:prstGeom>
        </p:spPr>
        <p:txBody>
          <a:bodyPr/>
          <a:lstStyle>
            <a:lvl1pPr algn="ctr">
              <a:defRPr sz="4600">
                <a:solidFill>
                  <a:srgbClr val="009E64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quarter" idx="1" hasCustomPrompt="1"/>
          </p:nvPr>
        </p:nvSpPr>
        <p:spPr>
          <a:xfrm>
            <a:off x="1371600" y="2185670"/>
            <a:ext cx="6400800" cy="4781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1pPr>
            <a:lvl2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2pPr>
            <a:lvl3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3pPr>
            <a:lvl4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4pPr>
            <a:lvl5pPr marL="0" indent="0" algn="ctr">
              <a:spcBef>
                <a:spcPts val="400"/>
              </a:spcBef>
              <a:buClrTx/>
              <a:buSzTx/>
              <a:buNone/>
              <a:defRPr sz="2000">
                <a:solidFill>
                  <a:srgbClr val="009E64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xfrm>
            <a:off x="4419600" y="4619942"/>
            <a:ext cx="2133600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文本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正文级别 1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5"/>
          <p:cNvSpPr/>
          <p:nvPr/>
        </p:nvSpPr>
        <p:spPr>
          <a:xfrm>
            <a:off x="2484438" y="842962"/>
            <a:ext cx="4346734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Char char="•"/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扫我有更多精彩课程呦</a:t>
            </a:r>
          </a:p>
        </p:txBody>
      </p:sp>
      <p:pic>
        <p:nvPicPr>
          <p:cNvPr id="8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/>
        </p:nvSpPr>
        <p:spPr>
          <a:xfrm rot="5400000">
            <a:off x="-33338" y="334963"/>
            <a:ext cx="498476" cy="428626"/>
          </a:xfrm>
          <a:prstGeom prst="triangl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" name="图片 3" descr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1163" y="-52387"/>
            <a:ext cx="1204913" cy="850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>
            <a:spLocks noGrp="1"/>
          </p:cNvSpPr>
          <p:nvPr>
            <p:ph type="title"/>
          </p:nvPr>
        </p:nvSpPr>
        <p:spPr>
          <a:xfrm>
            <a:off x="457200" y="207009"/>
            <a:ext cx="8229600" cy="70675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>
            <a:spLocks noGrp="1"/>
          </p:cNvSpPr>
          <p:nvPr>
            <p:ph type="body" idx="1"/>
          </p:nvPr>
        </p:nvSpPr>
        <p:spPr>
          <a:xfrm>
            <a:off x="457200" y="981075"/>
            <a:ext cx="8229600" cy="36131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403917" y="4757261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Tx/>
        <a:buChar char="■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31215" marR="0" indent="-37401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90000"/>
        <a:buFontTx/>
        <a:buChar char="■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57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85000"/>
        <a:buFontTx/>
        <a:buChar char="◆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8002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Tx/>
        <a:buChar char="–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Tx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Tx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Tx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Tx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Tx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5121"/>
          <p:cNvSpPr>
            <a:spLocks noGrp="1"/>
          </p:cNvSpPr>
          <p:nvPr>
            <p:ph type="ctrTitle"/>
          </p:nvPr>
        </p:nvSpPr>
        <p:spPr>
          <a:xfrm>
            <a:off x="1214437" y="1176655"/>
            <a:ext cx="6858001" cy="118427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9966"/>
                </a:solidFill>
              </a:defRPr>
            </a:pPr>
            <a:r>
              <a:rPr lang="zh-CN" altLang="en-US" dirty="0"/>
              <a:t> 第十二单元  正则</a:t>
            </a:r>
            <a:endParaRPr dirty="0"/>
          </a:p>
        </p:txBody>
      </p:sp>
      <p:sp>
        <p:nvSpPr>
          <p:cNvPr id="97" name="副标题 5122"/>
          <p:cNvSpPr>
            <a:spLocks noGrp="1"/>
          </p:cNvSpPr>
          <p:nvPr>
            <p:ph type="subTitle" sz="quarter" idx="1"/>
          </p:nvPr>
        </p:nvSpPr>
        <p:spPr>
          <a:xfrm>
            <a:off x="1214437" y="2701925"/>
            <a:ext cx="6858001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4E3B"/>
                </a:solidFill>
              </a:defRPr>
            </a:lvl1pPr>
          </a:lstStyle>
          <a:p>
            <a:r>
              <a:rPr dirty="0" err="1"/>
              <a:t>讲师</a:t>
            </a:r>
            <a:r>
              <a:rPr dirty="0"/>
              <a:t>：</a:t>
            </a:r>
            <a:r>
              <a:rPr lang="zh-CN" dirty="0"/>
              <a:t>郝云</a:t>
            </a:r>
            <a:endParaRPr lang="zh-C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487" y="989702"/>
            <a:ext cx="3367551" cy="37854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点号操作符：匹配任意一个字符（不包含换行符）</a:t>
            </a:r>
            <a:endParaRPr lang="en-US" altLang="zh-CN" sz="1800" dirty="0"/>
          </a:p>
          <a:p>
            <a:r>
              <a:rPr lang="zh-CN" altLang="en-US" sz="1800" dirty="0"/>
              <a:t>表达式中的反斜杠</a:t>
            </a:r>
            <a:r>
              <a:rPr lang="en-US" altLang="zh-CN" sz="1800" dirty="0"/>
              <a:t>(\)</a:t>
            </a:r>
            <a:r>
              <a:rPr lang="zh-CN" altLang="en-US" sz="1800" dirty="0"/>
              <a:t>：转义</a:t>
            </a:r>
            <a:endParaRPr lang="zh-CN" altLang="en-US" sz="18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行定位符（</a:t>
            </a:r>
            <a:r>
              <a:rPr lang="en-US" altLang="zh-CN" dirty="0"/>
              <a:t>^</a:t>
            </a:r>
            <a:r>
              <a:rPr lang="zh-CN" altLang="en-US" dirty="0"/>
              <a:t>与</a:t>
            </a:r>
            <a:r>
              <a:rPr lang="en-US" altLang="zh-CN" dirty="0"/>
              <a:t>$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$”</a:t>
            </a:r>
            <a:r>
              <a:rPr lang="zh-CN" altLang="en-US" dirty="0"/>
              <a:t>表示行结尾；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^”</a:t>
            </a:r>
            <a:r>
              <a:rPr lang="zh-CN" altLang="en-US" dirty="0"/>
              <a:t>表示行开始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选择字符</a:t>
            </a:r>
            <a:r>
              <a:rPr lang="en-US" altLang="zh-CN" dirty="0"/>
              <a:t>(|) </a:t>
            </a:r>
            <a:r>
              <a:rPr lang="zh-CN" altLang="en-US" dirty="0"/>
              <a:t>，表示或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选择字符表示或的意思。如</a:t>
            </a:r>
            <a:r>
              <a:rPr lang="en-US" altLang="zh-CN" sz="2000" dirty="0" err="1"/>
              <a:t>Aa|aA</a:t>
            </a:r>
            <a:r>
              <a:rPr lang="zh-CN" altLang="en-US" sz="2000" dirty="0"/>
              <a:t>，表示</a:t>
            </a:r>
            <a:r>
              <a:rPr lang="en-US" altLang="zh-CN" sz="2000" dirty="0"/>
              <a:t>Aa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aA</a:t>
            </a:r>
            <a:r>
              <a:rPr lang="zh-CN" altLang="en-US" sz="2000" dirty="0"/>
              <a:t>的意思。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zh-CN" altLang="en-US" sz="2000" dirty="0"/>
              <a:t>使用”</a:t>
            </a:r>
            <a:r>
              <a:rPr lang="en-US" altLang="zh-CN" sz="2000" dirty="0"/>
              <a:t>[]”</a:t>
            </a:r>
            <a:r>
              <a:rPr lang="zh-CN" altLang="en-US" sz="2000" dirty="0"/>
              <a:t>与”</a:t>
            </a:r>
            <a:r>
              <a:rPr lang="en-US" altLang="zh-CN" sz="2000" dirty="0"/>
              <a:t>|”</a:t>
            </a:r>
            <a:r>
              <a:rPr lang="zh-CN" altLang="en-US" sz="2000" dirty="0"/>
              <a:t>的区别，在于”</a:t>
            </a:r>
            <a:r>
              <a:rPr lang="en-US" altLang="zh-CN" sz="2000" dirty="0"/>
              <a:t>[]”</a:t>
            </a:r>
            <a:r>
              <a:rPr lang="zh-CN" altLang="en-US" sz="2000" dirty="0"/>
              <a:t>只能匹配单个字符，而”</a:t>
            </a:r>
            <a:r>
              <a:rPr lang="en-US" altLang="zh-CN" sz="2000" dirty="0"/>
              <a:t>|”</a:t>
            </a:r>
            <a:r>
              <a:rPr lang="zh-CN" altLang="en-US" sz="2000" dirty="0"/>
              <a:t>可以匹配任意长度的字符串。在使用”</a:t>
            </a:r>
            <a:r>
              <a:rPr lang="en-US" altLang="zh-CN" sz="2000" dirty="0"/>
              <a:t>[]”</a:t>
            </a:r>
            <a:r>
              <a:rPr lang="zh-CN" altLang="en-US" sz="2000" dirty="0"/>
              <a:t>的时候，往往配合连接字符”</a:t>
            </a:r>
            <a:r>
              <a:rPr lang="en-US" altLang="zh-CN" sz="2000" dirty="0"/>
              <a:t>-“</a:t>
            </a:r>
            <a:r>
              <a:rPr lang="zh-CN" altLang="en-US" sz="2000" dirty="0"/>
              <a:t>一起使用，如</a:t>
            </a:r>
            <a:r>
              <a:rPr lang="en-US" altLang="zh-CN" sz="2000" dirty="0"/>
              <a:t>[a-d],</a:t>
            </a:r>
            <a:r>
              <a:rPr lang="zh-CN" altLang="en-US" sz="2000" dirty="0"/>
              <a:t>代表</a:t>
            </a:r>
            <a:r>
              <a:rPr lang="en-US" altLang="zh-CN" sz="2000" dirty="0"/>
              <a:t>a</a:t>
            </a:r>
            <a:r>
              <a:rPr lang="zh-CN" altLang="en-US" sz="2000" dirty="0"/>
              <a:t>或</a:t>
            </a:r>
            <a:r>
              <a:rPr lang="en-US" altLang="zh-CN" sz="2000" dirty="0"/>
              <a:t>b</a:t>
            </a:r>
            <a:r>
              <a:rPr lang="zh-CN" altLang="en-US" sz="2000" dirty="0"/>
              <a:t>或</a:t>
            </a:r>
            <a:r>
              <a:rPr lang="en-US" altLang="zh-CN" sz="2000" dirty="0"/>
              <a:t>c</a:t>
            </a:r>
            <a:r>
              <a:rPr lang="zh-CN" altLang="en-US" sz="2000" dirty="0"/>
              <a:t>或</a:t>
            </a:r>
            <a:r>
              <a:rPr lang="en-US" altLang="zh-CN" sz="2000" dirty="0"/>
              <a:t>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20087" tIns="20087" rIns="20087" bIns="20087"/>
          <a:lstStyle/>
          <a:p>
            <a:pPr marL="342900" indent="-342900">
              <a:defRPr sz="2400"/>
            </a:pPr>
            <a:r>
              <a:rPr dirty="0"/>
              <a:t>3 </a:t>
            </a:r>
            <a:r>
              <a:rPr dirty="0" err="1"/>
              <a:t>PHP正则函数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946673" y="1194099"/>
            <a:ext cx="651913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Preg_metch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正则表达式，要匹配的字符串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；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匹配成功返回</a:t>
            </a:r>
            <a:r>
              <a:rPr lang="en-US" altLang="zh-CN" dirty="0"/>
              <a:t>true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匹配失败返回</a:t>
            </a:r>
            <a:r>
              <a:rPr lang="en-US" altLang="zh-CN" dirty="0"/>
              <a:t>false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  <a:p>
            <a:r>
              <a:rPr lang="en-US" altLang="zh-CN" dirty="0" err="1"/>
              <a:t>Preg_metch</a:t>
            </a:r>
            <a:r>
              <a:rPr lang="en-US" altLang="zh-CN" dirty="0"/>
              <a:t>(</a:t>
            </a:r>
            <a:r>
              <a:rPr lang="zh-CN" altLang="en-US" dirty="0"/>
              <a:t>正则表达式，要匹配的字符串</a:t>
            </a:r>
            <a:r>
              <a:rPr lang="en-US" altLang="zh-CN" dirty="0"/>
              <a:t>,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匹配失败输出 </a:t>
            </a:r>
            <a:r>
              <a:rPr lang="en-US" altLang="zh-CN" dirty="0"/>
              <a:t>array(0)</a:t>
            </a:r>
            <a:endParaRPr lang="en-US" altLang="zh-CN" dirty="0"/>
          </a:p>
          <a:p>
            <a:r>
              <a:rPr lang="zh-CN" altLang="en-US" dirty="0"/>
              <a:t>匹配成功输出匹配成功字符串。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中文的正则表达式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[\u4e00-\u9fa5] 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>
            <a:spLocks noGrp="1"/>
          </p:cNvSpPr>
          <p:nvPr>
            <p:ph type="title"/>
          </p:nvPr>
        </p:nvSpPr>
        <p:spPr>
          <a:xfrm>
            <a:off x="457200" y="207009"/>
            <a:ext cx="8229600" cy="70675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练习</a:t>
            </a:r>
            <a:r>
              <a:rPr dirty="0"/>
              <a:t>：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684959" y="1203742"/>
            <a:ext cx="6840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总结之前内容，用</a:t>
            </a:r>
            <a:r>
              <a:rPr lang="en-US" altLang="zh-CN" dirty="0"/>
              <a:t>ajax</a:t>
            </a:r>
            <a:r>
              <a:rPr lang="zh-CN" altLang="en-US" dirty="0"/>
              <a:t>与正则实现注册页面，当文本框失去焦点时</a:t>
            </a:r>
            <a:endParaRPr lang="en-US" altLang="zh-CN" dirty="0"/>
          </a:p>
          <a:p>
            <a:r>
              <a:rPr lang="zh-CN" altLang="en-US" dirty="0"/>
              <a:t>验证手机号，电话号，邮箱。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/>
          <a:lstStyle/>
          <a:p>
            <a:r>
              <a:t>总结回顾</a:t>
            </a:r>
          </a:p>
        </p:txBody>
      </p:sp>
      <p:sp>
        <p:nvSpPr>
          <p:cNvPr id="126" name="内容占位符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重点</a:t>
            </a:r>
          </a:p>
          <a:p>
            <a:pPr>
              <a:buSzTx/>
              <a:buFont typeface="Wingdings" panose="05000000000000000000"/>
              <a:buNone/>
            </a:pPr>
            <a:r>
              <a:t>     正则验证规则、PHP正则函数</a:t>
            </a:r>
          </a:p>
          <a:p>
            <a:r>
              <a:t>难点</a:t>
            </a:r>
          </a:p>
          <a:p>
            <a:pPr>
              <a:buSzTx/>
              <a:buFont typeface="Wingdings" panose="05000000000000000000"/>
              <a:buNone/>
            </a:pPr>
            <a:r>
              <a:t>     正则验证规则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/>
          <a:lstStyle/>
          <a:p>
            <a:r>
              <a:t>作业</a:t>
            </a:r>
          </a:p>
        </p:txBody>
      </p:sp>
      <p:sp>
        <p:nvSpPr>
          <p:cNvPr id="129" name="内容占位符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课堂作业</a:t>
            </a:r>
            <a:endParaRPr dirty="0"/>
          </a:p>
          <a:p>
            <a:pPr>
              <a:buSzTx/>
              <a:buFont typeface="Wingdings" panose="05000000000000000000"/>
              <a:buNone/>
            </a:pPr>
            <a:r>
              <a:rPr dirty="0"/>
              <a:t>     </a:t>
            </a:r>
            <a:r>
              <a:rPr sz="2000" dirty="0" err="1"/>
              <a:t>用户注册信息页面</a:t>
            </a:r>
            <a:endParaRPr sz="2000" dirty="0"/>
          </a:p>
          <a:p>
            <a:pPr>
              <a:buSzTx/>
              <a:buFont typeface="Wingdings" panose="05000000000000000000"/>
              <a:buNone/>
              <a:defRPr sz="2000"/>
            </a:pPr>
            <a:endParaRPr sz="2000" dirty="0"/>
          </a:p>
          <a:p>
            <a:r>
              <a:rPr dirty="0" err="1"/>
              <a:t>预习作业</a:t>
            </a:r>
            <a:endParaRPr dirty="0"/>
          </a:p>
          <a:p>
            <a:pPr>
              <a:buSzTx/>
              <a:buFont typeface="Wingdings" panose="05000000000000000000"/>
              <a:buNone/>
            </a:pPr>
            <a:r>
              <a:rPr dirty="0"/>
              <a:t>    </a:t>
            </a:r>
            <a:r>
              <a:rPr sz="2000" dirty="0"/>
              <a:t> </a:t>
            </a:r>
            <a:r>
              <a:rPr lang="en-US" altLang="zh-CN" sz="2000" dirty="0" err="1"/>
              <a:t>ThinkPHP</a:t>
            </a:r>
            <a:r>
              <a:rPr sz="2000" dirty="0" err="1"/>
              <a:t>开发下载、手册，安装</a:t>
            </a:r>
            <a:endParaRPr sz="2000" dirty="0"/>
          </a:p>
          <a:p>
            <a:pPr>
              <a:buSzTx/>
              <a:buFont typeface="Wingdings" panose="05000000000000000000"/>
              <a:buNone/>
            </a:pPr>
            <a:endParaRPr sz="2000" dirty="0"/>
          </a:p>
          <a:p>
            <a:pPr>
              <a:spcBef>
                <a:spcPts val="400"/>
              </a:spcBef>
              <a:buSzTx/>
              <a:buFont typeface="Wingdings" panose="05000000000000000000"/>
              <a:buNone/>
              <a:defRPr sz="2000"/>
            </a:pPr>
            <a:r>
              <a:rPr dirty="0"/>
              <a:t>     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/>
          <a:lstStyle/>
          <a:p>
            <a:r>
              <a:t>回顾</a:t>
            </a:r>
          </a:p>
        </p:txBody>
      </p:sp>
      <p:sp>
        <p:nvSpPr>
          <p:cNvPr id="102" name="内容占位符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原生的</a:t>
            </a:r>
            <a:r>
              <a:rPr lang="en-US" altLang="zh-CN" dirty="0"/>
              <a:t>ajax</a:t>
            </a:r>
            <a:endParaRPr lang="en-US" altLang="zh-CN" dirty="0"/>
          </a:p>
          <a:p>
            <a:r>
              <a:rPr lang="en-US" dirty="0"/>
              <a:t>JQ ajax</a:t>
            </a:r>
            <a:r>
              <a:rPr lang="zh-CN" altLang="en-US" dirty="0"/>
              <a:t>中</a:t>
            </a:r>
            <a:r>
              <a:rPr lang="en-US" altLang="zh-CN" dirty="0"/>
              <a:t>load()</a:t>
            </a:r>
            <a:endParaRPr lang="en-US" altLang="zh-CN" dirty="0"/>
          </a:p>
          <a:p>
            <a:pPr lvl="3"/>
            <a:r>
              <a:rPr lang="en-US" altLang="zh-CN" dirty="0"/>
              <a:t>$.get()</a:t>
            </a:r>
            <a:endParaRPr lang="en-US" altLang="zh-CN" dirty="0"/>
          </a:p>
          <a:p>
            <a:pPr lvl="3"/>
            <a:r>
              <a:rPr lang="en-US" altLang="zh-CN" dirty="0"/>
              <a:t>$.post()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/>
          <a:lstStyle/>
          <a:p>
            <a:r>
              <a:t>学习目标</a:t>
            </a:r>
          </a:p>
        </p:txBody>
      </p:sp>
      <p:sp>
        <p:nvSpPr>
          <p:cNvPr id="105" name="内容占位符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 panose="05000000000000000000"/>
              <a:buNone/>
            </a:pPr>
            <a:r>
              <a:t>知识目标：</a:t>
            </a:r>
          </a:p>
          <a:p>
            <a:pPr marL="0" indent="0">
              <a:lnSpc>
                <a:spcPct val="130000"/>
              </a:lnSpc>
            </a:pPr>
            <a:r>
              <a:t>了解正则的概念</a:t>
            </a:r>
          </a:p>
          <a:p>
            <a:pPr marL="0" indent="0"/>
            <a:r>
              <a:t>了解正则的使用场景</a:t>
            </a:r>
          </a:p>
          <a:p>
            <a:pPr marL="0" indent="0"/>
            <a:r>
              <a:t>掌握正则的规则和使用方法</a:t>
            </a:r>
          </a:p>
        </p:txBody>
      </p:sp>
      <p:grpSp>
        <p:nvGrpSpPr>
          <p:cNvPr id="110" name="组合 101"/>
          <p:cNvGrpSpPr/>
          <p:nvPr/>
        </p:nvGrpSpPr>
        <p:grpSpPr>
          <a:xfrm>
            <a:off x="7408544" y="1447800"/>
            <a:ext cx="650877" cy="654050"/>
            <a:chOff x="0" y="0"/>
            <a:chExt cx="650876" cy="654050"/>
          </a:xfrm>
        </p:grpSpPr>
        <p:sp>
          <p:nvSpPr>
            <p:cNvPr id="106" name="椭圆 4"/>
            <p:cNvSpPr/>
            <p:nvPr/>
          </p:nvSpPr>
          <p:spPr>
            <a:xfrm>
              <a:off x="-1" y="0"/>
              <a:ext cx="650878" cy="654050"/>
            </a:xfrm>
            <a:prstGeom prst="ellipse">
              <a:avLst/>
            </a:prstGeom>
            <a:noFill/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grpSp>
          <p:nvGrpSpPr>
            <p:cNvPr id="109" name="椭圆 6"/>
            <p:cNvGrpSpPr/>
            <p:nvPr/>
          </p:nvGrpSpPr>
          <p:grpSpPr>
            <a:xfrm>
              <a:off x="42951" y="39797"/>
              <a:ext cx="564973" cy="574041"/>
              <a:chOff x="0" y="0"/>
              <a:chExt cx="564972" cy="574040"/>
            </a:xfrm>
          </p:grpSpPr>
          <p:sp>
            <p:nvSpPr>
              <p:cNvPr id="107" name="椭圆形"/>
              <p:cNvSpPr/>
              <p:nvPr/>
            </p:nvSpPr>
            <p:spPr>
              <a:xfrm>
                <a:off x="0" y="2948"/>
                <a:ext cx="564973" cy="568145"/>
              </a:xfrm>
              <a:prstGeom prst="ellipse">
                <a:avLst/>
              </a:pr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chemeClr val="accent3">
                        <a:lumOff val="44000"/>
                      </a:schemeClr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p:txBody>
          </p:sp>
          <p:sp>
            <p:nvSpPr>
              <p:cNvPr id="108" name="重点"/>
              <p:cNvSpPr/>
              <p:nvPr/>
            </p:nvSpPr>
            <p:spPr>
              <a:xfrm>
                <a:off x="82737" y="0"/>
                <a:ext cx="399498" cy="574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solidFill>
                      <a:schemeClr val="accent3">
                        <a:lumOff val="44000"/>
                      </a:schemeClr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r>
                  <a:t>重点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5792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案例</a:t>
            </a:r>
            <a:r>
              <a:rPr dirty="0"/>
              <a:t>：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457200" y="1416288"/>
            <a:ext cx="4882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邮箱验证、手机号验证、用户名验证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"/>
          <p:cNvSpPr>
            <a:spLocks noGrp="1"/>
          </p:cNvSpPr>
          <p:nvPr>
            <p:ph type="title"/>
          </p:nvPr>
        </p:nvSpPr>
        <p:spPr>
          <a:xfrm>
            <a:off x="457200" y="207009"/>
            <a:ext cx="8229600" cy="706756"/>
          </a:xfrm>
          <a:prstGeom prst="rect">
            <a:avLst/>
          </a:prstGeom>
        </p:spPr>
        <p:txBody>
          <a:bodyPr lIns="20087" tIns="20087" rIns="20087" bIns="20087"/>
          <a:lstStyle/>
          <a:p>
            <a:pPr marL="342900" indent="-342900">
              <a:defRPr sz="2400"/>
            </a:pPr>
            <a:r>
              <a:t>1 正则表达式的概念</a:t>
            </a:r>
          </a:p>
        </p:txBody>
      </p:sp>
      <p:sp>
        <p:nvSpPr>
          <p:cNvPr id="117" name="TextBox 18"/>
          <p:cNvSpPr/>
          <p:nvPr/>
        </p:nvSpPr>
        <p:spPr>
          <a:xfrm>
            <a:off x="456981" y="1088423"/>
            <a:ext cx="5078605" cy="1107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200000"/>
              </a:lnSpc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正则表达式：正则表达式，又称规则表达式。（英语：Regular Expression，在代码中常简写为regex、regexp或RE），计算机科学的一个概念。正则表通常被用来检索、替换那些符合某个模式(规则)的文本。</a:t>
            </a:r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定义正则表达式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reg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‘/^1[345678][0-9]{9}$/’;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原子：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7570" y="1547987"/>
            <a:ext cx="2262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①普通字符作为原子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7570" y="201775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②一些特殊字符和元字符作为原子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7570" y="2459144"/>
            <a:ext cx="4919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③一些非打印字符作为原子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570" y="2900536"/>
            <a:ext cx="333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④使用“通用字符类型”作为原子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0665" y="3269868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⑤自定义原子表</a:t>
            </a:r>
            <a:r>
              <a:rPr lang="en-US" altLang="zh-CN" dirty="0"/>
              <a:t>([])</a:t>
            </a:r>
            <a:r>
              <a:rPr lang="zh-CN" altLang="en-US" dirty="0"/>
              <a:t>作为原子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9" y="1186254"/>
            <a:ext cx="4587563" cy="26004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限定符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13766"/>
            <a:ext cx="2202965" cy="36191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3C1DA"/>
      </a:accent5>
      <a:accent6>
        <a:srgbClr val="AC4744"/>
      </a:accent6>
      <a:hlink>
        <a:srgbClr val="0000FF"/>
      </a:hlink>
      <a:folHlink>
        <a:srgbClr val="FF00FF"/>
      </a:folHlink>
    </a:clrScheme>
    <a:fontScheme name="Office 主题_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3C1DA"/>
      </a:accent5>
      <a:accent6>
        <a:srgbClr val="AC4744"/>
      </a:accent6>
      <a:hlink>
        <a:srgbClr val="0000FF"/>
      </a:hlink>
      <a:folHlink>
        <a:srgbClr val="FF00FF"/>
      </a:folHlink>
    </a:clrScheme>
    <a:fontScheme name="Office 主题_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演示</Application>
  <PresentationFormat>全屏显示(16:9)</PresentationFormat>
  <Paragraphs>111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Calibri</vt:lpstr>
      <vt:lpstr>Helvetica</vt:lpstr>
      <vt:lpstr>Wingdings</vt:lpstr>
      <vt:lpstr>Arial Unicode MS</vt:lpstr>
      <vt:lpstr>Office 主题_2</vt:lpstr>
      <vt:lpstr> 第十二单元  正则</vt:lpstr>
      <vt:lpstr>回顾</vt:lpstr>
      <vt:lpstr>学习目标</vt:lpstr>
      <vt:lpstr>案例：</vt:lpstr>
      <vt:lpstr>1 正则表达式的概念</vt:lpstr>
      <vt:lpstr>定义正则表达式</vt:lpstr>
      <vt:lpstr> 原子： </vt:lpstr>
      <vt:lpstr>PowerPoint 演示文稿</vt:lpstr>
      <vt:lpstr>限定符</vt:lpstr>
      <vt:lpstr>修正符</vt:lpstr>
      <vt:lpstr>其他字符</vt:lpstr>
      <vt:lpstr>行定位符（^与$）</vt:lpstr>
      <vt:lpstr>选择字符(|) ，表示或</vt:lpstr>
      <vt:lpstr>3 PHP正则函数</vt:lpstr>
      <vt:lpstr>中文的正则表达式</vt:lpstr>
      <vt:lpstr>练习：</vt:lpstr>
      <vt:lpstr>总结回顾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第十一单元  正则</dc:title>
  <dc:creator/>
  <cp:lastModifiedBy>郝云</cp:lastModifiedBy>
  <cp:revision>22</cp:revision>
  <dcterms:created xsi:type="dcterms:W3CDTF">2018-07-27T01:19:36Z</dcterms:created>
  <dcterms:modified xsi:type="dcterms:W3CDTF">2018-07-27T07:27:11Z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