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4" r:id="rId8"/>
    <p:sldId id="262" r:id="rId9"/>
    <p:sldId id="263" r:id="rId10"/>
    <p:sldId id="276" r:id="rId11"/>
    <p:sldId id="264" r:id="rId12"/>
    <p:sldId id="275" r:id="rId13"/>
    <p:sldId id="265" r:id="rId14"/>
    <p:sldId id="270" r:id="rId15"/>
    <p:sldId id="271" r:id="rId16"/>
    <p:sldId id="273" r:id="rId17"/>
    <p:sldId id="272" r:id="rId18"/>
    <p:sldId id="266" r:id="rId19"/>
    <p:sldId id="277" r:id="rId20"/>
    <p:sldId id="278" r:id="rId21"/>
    <p:sldId id="279" r:id="rId22"/>
    <p:sldId id="280" r:id="rId23"/>
    <p:sldId id="267" r:id="rId24"/>
    <p:sldId id="281" r:id="rId25"/>
    <p:sldId id="268"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472D-40FF-40B9-BB5D-1D5E3A1F4E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8FAFD9-3CA1-4DC7-AA2A-4A2A0C186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10C96C-882B-4103-99BA-386C0BA35ADB}"/>
              </a:ext>
            </a:extLst>
          </p:cNvPr>
          <p:cNvSpPr>
            <a:spLocks noGrp="1"/>
          </p:cNvSpPr>
          <p:nvPr>
            <p:ph type="dt" sz="half" idx="10"/>
          </p:nvPr>
        </p:nvSpPr>
        <p:spPr/>
        <p:txBody>
          <a:bodyPr/>
          <a:lstStyle/>
          <a:p>
            <a:fld id="{1A2CB460-10C5-44E0-8481-B5E958E5A13C}" type="datetimeFigureOut">
              <a:rPr lang="en-IN" smtClean="0"/>
              <a:t>26-05-2023</a:t>
            </a:fld>
            <a:endParaRPr lang="en-IN" dirty="0"/>
          </a:p>
        </p:txBody>
      </p:sp>
      <p:sp>
        <p:nvSpPr>
          <p:cNvPr id="5" name="Footer Placeholder 4">
            <a:extLst>
              <a:ext uri="{FF2B5EF4-FFF2-40B4-BE49-F238E27FC236}">
                <a16:creationId xmlns:a16="http://schemas.microsoft.com/office/drawing/2014/main" id="{3929F31F-B72E-4380-802E-C0A0C4BD775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C6C25D7-878E-4D52-915E-EC6C02BFFED7}"/>
              </a:ext>
            </a:extLst>
          </p:cNvPr>
          <p:cNvSpPr>
            <a:spLocks noGrp="1"/>
          </p:cNvSpPr>
          <p:nvPr>
            <p:ph type="sldNum" sz="quarter" idx="12"/>
          </p:nvPr>
        </p:nvSpPr>
        <p:spPr/>
        <p:txBody>
          <a:bodyPr/>
          <a:lstStyle/>
          <a:p>
            <a:fld id="{3D3A303F-B46A-4B03-AFEB-FFA23C45EE22}" type="slidenum">
              <a:rPr lang="en-IN" smtClean="0"/>
              <a:t>‹#›</a:t>
            </a:fld>
            <a:endParaRPr lang="en-IN" dirty="0"/>
          </a:p>
        </p:txBody>
      </p:sp>
    </p:spTree>
    <p:extLst>
      <p:ext uri="{BB962C8B-B14F-4D97-AF65-F5344CB8AC3E}">
        <p14:creationId xmlns:p14="http://schemas.microsoft.com/office/powerpoint/2010/main" val="96797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506D-A64A-4733-BDEA-32DAC02B25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FCC4E0-CAA4-427A-B6FB-5F1FE645E9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001198-C90D-452B-A42E-0A0356318A76}"/>
              </a:ext>
            </a:extLst>
          </p:cNvPr>
          <p:cNvSpPr>
            <a:spLocks noGrp="1"/>
          </p:cNvSpPr>
          <p:nvPr>
            <p:ph type="dt" sz="half" idx="10"/>
          </p:nvPr>
        </p:nvSpPr>
        <p:spPr/>
        <p:txBody>
          <a:bodyPr/>
          <a:lstStyle/>
          <a:p>
            <a:fld id="{1A2CB460-10C5-44E0-8481-B5E958E5A13C}" type="datetimeFigureOut">
              <a:rPr lang="en-IN" smtClean="0"/>
              <a:t>26-05-2023</a:t>
            </a:fld>
            <a:endParaRPr lang="en-IN" dirty="0"/>
          </a:p>
        </p:txBody>
      </p:sp>
      <p:sp>
        <p:nvSpPr>
          <p:cNvPr id="5" name="Footer Placeholder 4">
            <a:extLst>
              <a:ext uri="{FF2B5EF4-FFF2-40B4-BE49-F238E27FC236}">
                <a16:creationId xmlns:a16="http://schemas.microsoft.com/office/drawing/2014/main" id="{76ADA672-23B0-459D-B167-E00DE667781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040ED28-00CA-4B02-AB91-32BF52CE3908}"/>
              </a:ext>
            </a:extLst>
          </p:cNvPr>
          <p:cNvSpPr>
            <a:spLocks noGrp="1"/>
          </p:cNvSpPr>
          <p:nvPr>
            <p:ph type="sldNum" sz="quarter" idx="12"/>
          </p:nvPr>
        </p:nvSpPr>
        <p:spPr/>
        <p:txBody>
          <a:bodyPr/>
          <a:lstStyle/>
          <a:p>
            <a:fld id="{3D3A303F-B46A-4B03-AFEB-FFA23C45EE22}" type="slidenum">
              <a:rPr lang="en-IN" smtClean="0"/>
              <a:t>‹#›</a:t>
            </a:fld>
            <a:endParaRPr lang="en-IN" dirty="0"/>
          </a:p>
        </p:txBody>
      </p:sp>
    </p:spTree>
    <p:extLst>
      <p:ext uri="{BB962C8B-B14F-4D97-AF65-F5344CB8AC3E}">
        <p14:creationId xmlns:p14="http://schemas.microsoft.com/office/powerpoint/2010/main" val="4175799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F38ABB-3ABC-498C-88F7-C083BDEAA6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9CC289-6486-41FC-A0E8-49D3D8C6D5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C91F3-1D94-4348-9FCA-13E327C5C13E}"/>
              </a:ext>
            </a:extLst>
          </p:cNvPr>
          <p:cNvSpPr>
            <a:spLocks noGrp="1"/>
          </p:cNvSpPr>
          <p:nvPr>
            <p:ph type="dt" sz="half" idx="10"/>
          </p:nvPr>
        </p:nvSpPr>
        <p:spPr/>
        <p:txBody>
          <a:bodyPr/>
          <a:lstStyle/>
          <a:p>
            <a:fld id="{1A2CB460-10C5-44E0-8481-B5E958E5A13C}" type="datetimeFigureOut">
              <a:rPr lang="en-IN" smtClean="0"/>
              <a:t>26-05-2023</a:t>
            </a:fld>
            <a:endParaRPr lang="en-IN" dirty="0"/>
          </a:p>
        </p:txBody>
      </p:sp>
      <p:sp>
        <p:nvSpPr>
          <p:cNvPr id="5" name="Footer Placeholder 4">
            <a:extLst>
              <a:ext uri="{FF2B5EF4-FFF2-40B4-BE49-F238E27FC236}">
                <a16:creationId xmlns:a16="http://schemas.microsoft.com/office/drawing/2014/main" id="{2C229269-1E26-4C6C-B4AB-8A3BD60B677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DBCAB75-E8AC-4CDB-BE50-47D90C90372F}"/>
              </a:ext>
            </a:extLst>
          </p:cNvPr>
          <p:cNvSpPr>
            <a:spLocks noGrp="1"/>
          </p:cNvSpPr>
          <p:nvPr>
            <p:ph type="sldNum" sz="quarter" idx="12"/>
          </p:nvPr>
        </p:nvSpPr>
        <p:spPr/>
        <p:txBody>
          <a:bodyPr/>
          <a:lstStyle/>
          <a:p>
            <a:fld id="{3D3A303F-B46A-4B03-AFEB-FFA23C45EE22}" type="slidenum">
              <a:rPr lang="en-IN" smtClean="0"/>
              <a:t>‹#›</a:t>
            </a:fld>
            <a:endParaRPr lang="en-IN" dirty="0"/>
          </a:p>
        </p:txBody>
      </p:sp>
    </p:spTree>
    <p:extLst>
      <p:ext uri="{BB962C8B-B14F-4D97-AF65-F5344CB8AC3E}">
        <p14:creationId xmlns:p14="http://schemas.microsoft.com/office/powerpoint/2010/main" val="183660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088C-7EA0-401C-A5B5-3F691E6A9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736BD2-BA63-42E0-B3FF-561B065D8D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AC3D5E-2C7A-4D7B-B69F-1DDC8D1E7B1B}"/>
              </a:ext>
            </a:extLst>
          </p:cNvPr>
          <p:cNvSpPr>
            <a:spLocks noGrp="1"/>
          </p:cNvSpPr>
          <p:nvPr>
            <p:ph type="dt" sz="half" idx="10"/>
          </p:nvPr>
        </p:nvSpPr>
        <p:spPr/>
        <p:txBody>
          <a:bodyPr/>
          <a:lstStyle/>
          <a:p>
            <a:fld id="{1A2CB460-10C5-44E0-8481-B5E958E5A13C}" type="datetimeFigureOut">
              <a:rPr lang="en-IN" smtClean="0"/>
              <a:t>26-05-2023</a:t>
            </a:fld>
            <a:endParaRPr lang="en-IN" dirty="0"/>
          </a:p>
        </p:txBody>
      </p:sp>
      <p:sp>
        <p:nvSpPr>
          <p:cNvPr id="5" name="Footer Placeholder 4">
            <a:extLst>
              <a:ext uri="{FF2B5EF4-FFF2-40B4-BE49-F238E27FC236}">
                <a16:creationId xmlns:a16="http://schemas.microsoft.com/office/drawing/2014/main" id="{0C554C33-4129-4941-B02C-40737013128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F4C24E5-FFEE-44CF-8E07-AA209FA6B8E0}"/>
              </a:ext>
            </a:extLst>
          </p:cNvPr>
          <p:cNvSpPr>
            <a:spLocks noGrp="1"/>
          </p:cNvSpPr>
          <p:nvPr>
            <p:ph type="sldNum" sz="quarter" idx="12"/>
          </p:nvPr>
        </p:nvSpPr>
        <p:spPr/>
        <p:txBody>
          <a:bodyPr/>
          <a:lstStyle/>
          <a:p>
            <a:fld id="{3D3A303F-B46A-4B03-AFEB-FFA23C45EE22}" type="slidenum">
              <a:rPr lang="en-IN" smtClean="0"/>
              <a:t>‹#›</a:t>
            </a:fld>
            <a:endParaRPr lang="en-IN" dirty="0"/>
          </a:p>
        </p:txBody>
      </p:sp>
    </p:spTree>
    <p:extLst>
      <p:ext uri="{BB962C8B-B14F-4D97-AF65-F5344CB8AC3E}">
        <p14:creationId xmlns:p14="http://schemas.microsoft.com/office/powerpoint/2010/main" val="217624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DC20-13D1-40CE-83EC-2AB73F789C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DC4F27-365A-46F8-A0EF-F0FA6B07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0B9535-F190-467F-923F-5F7F4A3130DB}"/>
              </a:ext>
            </a:extLst>
          </p:cNvPr>
          <p:cNvSpPr>
            <a:spLocks noGrp="1"/>
          </p:cNvSpPr>
          <p:nvPr>
            <p:ph type="dt" sz="half" idx="10"/>
          </p:nvPr>
        </p:nvSpPr>
        <p:spPr/>
        <p:txBody>
          <a:bodyPr/>
          <a:lstStyle/>
          <a:p>
            <a:fld id="{1A2CB460-10C5-44E0-8481-B5E958E5A13C}" type="datetimeFigureOut">
              <a:rPr lang="en-IN" smtClean="0"/>
              <a:t>26-05-2023</a:t>
            </a:fld>
            <a:endParaRPr lang="en-IN" dirty="0"/>
          </a:p>
        </p:txBody>
      </p:sp>
      <p:sp>
        <p:nvSpPr>
          <p:cNvPr id="5" name="Footer Placeholder 4">
            <a:extLst>
              <a:ext uri="{FF2B5EF4-FFF2-40B4-BE49-F238E27FC236}">
                <a16:creationId xmlns:a16="http://schemas.microsoft.com/office/drawing/2014/main" id="{46242B62-B0F4-4EFD-A8EC-37C18B304E5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7B22CEF-D89E-4D67-8479-4AFF786A0787}"/>
              </a:ext>
            </a:extLst>
          </p:cNvPr>
          <p:cNvSpPr>
            <a:spLocks noGrp="1"/>
          </p:cNvSpPr>
          <p:nvPr>
            <p:ph type="sldNum" sz="quarter" idx="12"/>
          </p:nvPr>
        </p:nvSpPr>
        <p:spPr/>
        <p:txBody>
          <a:bodyPr/>
          <a:lstStyle/>
          <a:p>
            <a:fld id="{3D3A303F-B46A-4B03-AFEB-FFA23C45EE22}" type="slidenum">
              <a:rPr lang="en-IN" smtClean="0"/>
              <a:t>‹#›</a:t>
            </a:fld>
            <a:endParaRPr lang="en-IN" dirty="0"/>
          </a:p>
        </p:txBody>
      </p:sp>
    </p:spTree>
    <p:extLst>
      <p:ext uri="{BB962C8B-B14F-4D97-AF65-F5344CB8AC3E}">
        <p14:creationId xmlns:p14="http://schemas.microsoft.com/office/powerpoint/2010/main" val="12507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DEFB-E555-4D74-874C-606D0BA66E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B1CD34-5432-45F7-AAA8-1364D9EF8B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BB38A3-C0B3-4363-A026-9999343D7D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2A2ACA-9A42-4E3A-B35E-820F174D9A51}"/>
              </a:ext>
            </a:extLst>
          </p:cNvPr>
          <p:cNvSpPr>
            <a:spLocks noGrp="1"/>
          </p:cNvSpPr>
          <p:nvPr>
            <p:ph type="dt" sz="half" idx="10"/>
          </p:nvPr>
        </p:nvSpPr>
        <p:spPr/>
        <p:txBody>
          <a:bodyPr/>
          <a:lstStyle/>
          <a:p>
            <a:fld id="{1A2CB460-10C5-44E0-8481-B5E958E5A13C}" type="datetimeFigureOut">
              <a:rPr lang="en-IN" smtClean="0"/>
              <a:t>26-05-2023</a:t>
            </a:fld>
            <a:endParaRPr lang="en-IN" dirty="0"/>
          </a:p>
        </p:txBody>
      </p:sp>
      <p:sp>
        <p:nvSpPr>
          <p:cNvPr id="6" name="Footer Placeholder 5">
            <a:extLst>
              <a:ext uri="{FF2B5EF4-FFF2-40B4-BE49-F238E27FC236}">
                <a16:creationId xmlns:a16="http://schemas.microsoft.com/office/drawing/2014/main" id="{6F181663-27C5-48ED-B069-3A792BB73DC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E46797C-F3C3-4BBE-8EB0-0900F4ADA4AE}"/>
              </a:ext>
            </a:extLst>
          </p:cNvPr>
          <p:cNvSpPr>
            <a:spLocks noGrp="1"/>
          </p:cNvSpPr>
          <p:nvPr>
            <p:ph type="sldNum" sz="quarter" idx="12"/>
          </p:nvPr>
        </p:nvSpPr>
        <p:spPr/>
        <p:txBody>
          <a:bodyPr/>
          <a:lstStyle/>
          <a:p>
            <a:fld id="{3D3A303F-B46A-4B03-AFEB-FFA23C45EE22}" type="slidenum">
              <a:rPr lang="en-IN" smtClean="0"/>
              <a:t>‹#›</a:t>
            </a:fld>
            <a:endParaRPr lang="en-IN" dirty="0"/>
          </a:p>
        </p:txBody>
      </p:sp>
    </p:spTree>
    <p:extLst>
      <p:ext uri="{BB962C8B-B14F-4D97-AF65-F5344CB8AC3E}">
        <p14:creationId xmlns:p14="http://schemas.microsoft.com/office/powerpoint/2010/main" val="123357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6BE9-8473-4C52-82B4-4754DC4D1E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A2CC72-D843-44A3-A314-486F4E167B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432529-1D67-4007-806F-2D5D73C6E9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09D690-C318-4DA9-BB89-8ED1BEEA5B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329E32-8374-48FD-82C5-B564C1F1DB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331911-D1D9-451B-AF0B-3B2516619925}"/>
              </a:ext>
            </a:extLst>
          </p:cNvPr>
          <p:cNvSpPr>
            <a:spLocks noGrp="1"/>
          </p:cNvSpPr>
          <p:nvPr>
            <p:ph type="dt" sz="half" idx="10"/>
          </p:nvPr>
        </p:nvSpPr>
        <p:spPr/>
        <p:txBody>
          <a:bodyPr/>
          <a:lstStyle/>
          <a:p>
            <a:fld id="{1A2CB460-10C5-44E0-8481-B5E958E5A13C}" type="datetimeFigureOut">
              <a:rPr lang="en-IN" smtClean="0"/>
              <a:t>26-05-2023</a:t>
            </a:fld>
            <a:endParaRPr lang="en-IN" dirty="0"/>
          </a:p>
        </p:txBody>
      </p:sp>
      <p:sp>
        <p:nvSpPr>
          <p:cNvPr id="8" name="Footer Placeholder 7">
            <a:extLst>
              <a:ext uri="{FF2B5EF4-FFF2-40B4-BE49-F238E27FC236}">
                <a16:creationId xmlns:a16="http://schemas.microsoft.com/office/drawing/2014/main" id="{263EF71C-D7ED-4096-B5B2-C3C92BD40FD5}"/>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032EE58-A0BD-4531-9EA4-7D6640A8EE6D}"/>
              </a:ext>
            </a:extLst>
          </p:cNvPr>
          <p:cNvSpPr>
            <a:spLocks noGrp="1"/>
          </p:cNvSpPr>
          <p:nvPr>
            <p:ph type="sldNum" sz="quarter" idx="12"/>
          </p:nvPr>
        </p:nvSpPr>
        <p:spPr/>
        <p:txBody>
          <a:bodyPr/>
          <a:lstStyle/>
          <a:p>
            <a:fld id="{3D3A303F-B46A-4B03-AFEB-FFA23C45EE22}" type="slidenum">
              <a:rPr lang="en-IN" smtClean="0"/>
              <a:t>‹#›</a:t>
            </a:fld>
            <a:endParaRPr lang="en-IN" dirty="0"/>
          </a:p>
        </p:txBody>
      </p:sp>
    </p:spTree>
    <p:extLst>
      <p:ext uri="{BB962C8B-B14F-4D97-AF65-F5344CB8AC3E}">
        <p14:creationId xmlns:p14="http://schemas.microsoft.com/office/powerpoint/2010/main" val="192054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782D-EF1E-49A5-BE19-D910C17574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1B69CE-276C-42A1-A648-20A5F041CAFF}"/>
              </a:ext>
            </a:extLst>
          </p:cNvPr>
          <p:cNvSpPr>
            <a:spLocks noGrp="1"/>
          </p:cNvSpPr>
          <p:nvPr>
            <p:ph type="dt" sz="half" idx="10"/>
          </p:nvPr>
        </p:nvSpPr>
        <p:spPr/>
        <p:txBody>
          <a:bodyPr/>
          <a:lstStyle/>
          <a:p>
            <a:fld id="{1A2CB460-10C5-44E0-8481-B5E958E5A13C}" type="datetimeFigureOut">
              <a:rPr lang="en-IN" smtClean="0"/>
              <a:t>26-05-2023</a:t>
            </a:fld>
            <a:endParaRPr lang="en-IN" dirty="0"/>
          </a:p>
        </p:txBody>
      </p:sp>
      <p:sp>
        <p:nvSpPr>
          <p:cNvPr id="4" name="Footer Placeholder 3">
            <a:extLst>
              <a:ext uri="{FF2B5EF4-FFF2-40B4-BE49-F238E27FC236}">
                <a16:creationId xmlns:a16="http://schemas.microsoft.com/office/drawing/2014/main" id="{BBE6206A-7A4F-40E2-9B79-0F6B801E1DA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3A7C7BD1-8554-4FA1-86E2-92E4E8272BF9}"/>
              </a:ext>
            </a:extLst>
          </p:cNvPr>
          <p:cNvSpPr>
            <a:spLocks noGrp="1"/>
          </p:cNvSpPr>
          <p:nvPr>
            <p:ph type="sldNum" sz="quarter" idx="12"/>
          </p:nvPr>
        </p:nvSpPr>
        <p:spPr/>
        <p:txBody>
          <a:bodyPr/>
          <a:lstStyle/>
          <a:p>
            <a:fld id="{3D3A303F-B46A-4B03-AFEB-FFA23C45EE22}" type="slidenum">
              <a:rPr lang="en-IN" smtClean="0"/>
              <a:t>‹#›</a:t>
            </a:fld>
            <a:endParaRPr lang="en-IN" dirty="0"/>
          </a:p>
        </p:txBody>
      </p:sp>
    </p:spTree>
    <p:extLst>
      <p:ext uri="{BB962C8B-B14F-4D97-AF65-F5344CB8AC3E}">
        <p14:creationId xmlns:p14="http://schemas.microsoft.com/office/powerpoint/2010/main" val="7556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032006-14CA-4112-8CB8-CA9AAFD37201}"/>
              </a:ext>
            </a:extLst>
          </p:cNvPr>
          <p:cNvSpPr>
            <a:spLocks noGrp="1"/>
          </p:cNvSpPr>
          <p:nvPr>
            <p:ph type="dt" sz="half" idx="10"/>
          </p:nvPr>
        </p:nvSpPr>
        <p:spPr/>
        <p:txBody>
          <a:bodyPr/>
          <a:lstStyle/>
          <a:p>
            <a:fld id="{1A2CB460-10C5-44E0-8481-B5E958E5A13C}" type="datetimeFigureOut">
              <a:rPr lang="en-IN" smtClean="0"/>
              <a:t>26-05-2023</a:t>
            </a:fld>
            <a:endParaRPr lang="en-IN" dirty="0"/>
          </a:p>
        </p:txBody>
      </p:sp>
      <p:sp>
        <p:nvSpPr>
          <p:cNvPr id="3" name="Footer Placeholder 2">
            <a:extLst>
              <a:ext uri="{FF2B5EF4-FFF2-40B4-BE49-F238E27FC236}">
                <a16:creationId xmlns:a16="http://schemas.microsoft.com/office/drawing/2014/main" id="{B01275EE-17AC-4572-9C24-3115E2B796D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27025E82-AC57-4D10-83BA-E944DFC70620}"/>
              </a:ext>
            </a:extLst>
          </p:cNvPr>
          <p:cNvSpPr>
            <a:spLocks noGrp="1"/>
          </p:cNvSpPr>
          <p:nvPr>
            <p:ph type="sldNum" sz="quarter" idx="12"/>
          </p:nvPr>
        </p:nvSpPr>
        <p:spPr/>
        <p:txBody>
          <a:bodyPr/>
          <a:lstStyle/>
          <a:p>
            <a:fld id="{3D3A303F-B46A-4B03-AFEB-FFA23C45EE22}" type="slidenum">
              <a:rPr lang="en-IN" smtClean="0"/>
              <a:t>‹#›</a:t>
            </a:fld>
            <a:endParaRPr lang="en-IN" dirty="0"/>
          </a:p>
        </p:txBody>
      </p:sp>
    </p:spTree>
    <p:extLst>
      <p:ext uri="{BB962C8B-B14F-4D97-AF65-F5344CB8AC3E}">
        <p14:creationId xmlns:p14="http://schemas.microsoft.com/office/powerpoint/2010/main" val="1432712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66B0-0B8B-4805-ACF5-BBE66DF43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E020FA-5E92-4164-8B89-C1783DC15E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6044C8-81BE-41F7-8081-EDA491CF1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2EB4FC-73B9-4EA0-93DF-2638D5B15A05}"/>
              </a:ext>
            </a:extLst>
          </p:cNvPr>
          <p:cNvSpPr>
            <a:spLocks noGrp="1"/>
          </p:cNvSpPr>
          <p:nvPr>
            <p:ph type="dt" sz="half" idx="10"/>
          </p:nvPr>
        </p:nvSpPr>
        <p:spPr/>
        <p:txBody>
          <a:bodyPr/>
          <a:lstStyle/>
          <a:p>
            <a:fld id="{1A2CB460-10C5-44E0-8481-B5E958E5A13C}" type="datetimeFigureOut">
              <a:rPr lang="en-IN" smtClean="0"/>
              <a:t>26-05-2023</a:t>
            </a:fld>
            <a:endParaRPr lang="en-IN" dirty="0"/>
          </a:p>
        </p:txBody>
      </p:sp>
      <p:sp>
        <p:nvSpPr>
          <p:cNvPr id="6" name="Footer Placeholder 5">
            <a:extLst>
              <a:ext uri="{FF2B5EF4-FFF2-40B4-BE49-F238E27FC236}">
                <a16:creationId xmlns:a16="http://schemas.microsoft.com/office/drawing/2014/main" id="{2C9E7DD5-B322-4C65-B1CE-DC5A70ABFA6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E4F0477-1377-4D75-B3FC-558570F03F9D}"/>
              </a:ext>
            </a:extLst>
          </p:cNvPr>
          <p:cNvSpPr>
            <a:spLocks noGrp="1"/>
          </p:cNvSpPr>
          <p:nvPr>
            <p:ph type="sldNum" sz="quarter" idx="12"/>
          </p:nvPr>
        </p:nvSpPr>
        <p:spPr/>
        <p:txBody>
          <a:bodyPr/>
          <a:lstStyle/>
          <a:p>
            <a:fld id="{3D3A303F-B46A-4B03-AFEB-FFA23C45EE22}" type="slidenum">
              <a:rPr lang="en-IN" smtClean="0"/>
              <a:t>‹#›</a:t>
            </a:fld>
            <a:endParaRPr lang="en-IN" dirty="0"/>
          </a:p>
        </p:txBody>
      </p:sp>
    </p:spTree>
    <p:extLst>
      <p:ext uri="{BB962C8B-B14F-4D97-AF65-F5344CB8AC3E}">
        <p14:creationId xmlns:p14="http://schemas.microsoft.com/office/powerpoint/2010/main" val="11023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DD9D-F770-4D1E-A7BC-2B16B8BEC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C7E851-5167-4B3B-B73E-D566BC2135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1DE6B32-D55C-40D1-9DA7-531B99C42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E6D3B-20DC-45C0-A479-F297B512F4CC}"/>
              </a:ext>
            </a:extLst>
          </p:cNvPr>
          <p:cNvSpPr>
            <a:spLocks noGrp="1"/>
          </p:cNvSpPr>
          <p:nvPr>
            <p:ph type="dt" sz="half" idx="10"/>
          </p:nvPr>
        </p:nvSpPr>
        <p:spPr/>
        <p:txBody>
          <a:bodyPr/>
          <a:lstStyle/>
          <a:p>
            <a:fld id="{1A2CB460-10C5-44E0-8481-B5E958E5A13C}" type="datetimeFigureOut">
              <a:rPr lang="en-IN" smtClean="0"/>
              <a:t>26-05-2023</a:t>
            </a:fld>
            <a:endParaRPr lang="en-IN" dirty="0"/>
          </a:p>
        </p:txBody>
      </p:sp>
      <p:sp>
        <p:nvSpPr>
          <p:cNvPr id="6" name="Footer Placeholder 5">
            <a:extLst>
              <a:ext uri="{FF2B5EF4-FFF2-40B4-BE49-F238E27FC236}">
                <a16:creationId xmlns:a16="http://schemas.microsoft.com/office/drawing/2014/main" id="{A64CB9E7-DF47-4C6A-B36F-BC6134FD347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BBDC187-920C-4045-BC06-AAC5C74EC158}"/>
              </a:ext>
            </a:extLst>
          </p:cNvPr>
          <p:cNvSpPr>
            <a:spLocks noGrp="1"/>
          </p:cNvSpPr>
          <p:nvPr>
            <p:ph type="sldNum" sz="quarter" idx="12"/>
          </p:nvPr>
        </p:nvSpPr>
        <p:spPr/>
        <p:txBody>
          <a:bodyPr/>
          <a:lstStyle/>
          <a:p>
            <a:fld id="{3D3A303F-B46A-4B03-AFEB-FFA23C45EE22}" type="slidenum">
              <a:rPr lang="en-IN" smtClean="0"/>
              <a:t>‹#›</a:t>
            </a:fld>
            <a:endParaRPr lang="en-IN" dirty="0"/>
          </a:p>
        </p:txBody>
      </p:sp>
    </p:spTree>
    <p:extLst>
      <p:ext uri="{BB962C8B-B14F-4D97-AF65-F5344CB8AC3E}">
        <p14:creationId xmlns:p14="http://schemas.microsoft.com/office/powerpoint/2010/main" val="241589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45A633-1554-4185-8F9B-516006BBE5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B3DC7C-D723-4084-8946-AC0D5A6B2B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6B1B04-18A0-41C0-B9E6-6A8BD7CB0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CB460-10C5-44E0-8481-B5E958E5A13C}" type="datetimeFigureOut">
              <a:rPr lang="en-IN" smtClean="0"/>
              <a:t>26-05-2023</a:t>
            </a:fld>
            <a:endParaRPr lang="en-IN" dirty="0"/>
          </a:p>
        </p:txBody>
      </p:sp>
      <p:sp>
        <p:nvSpPr>
          <p:cNvPr id="5" name="Footer Placeholder 4">
            <a:extLst>
              <a:ext uri="{FF2B5EF4-FFF2-40B4-BE49-F238E27FC236}">
                <a16:creationId xmlns:a16="http://schemas.microsoft.com/office/drawing/2014/main" id="{3664ADBF-3C75-49EE-AE60-0986C5F404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131EE75-2D9E-444B-B171-CF61795AD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A303F-B46A-4B03-AFEB-FFA23C45EE22}" type="slidenum">
              <a:rPr lang="en-IN" smtClean="0"/>
              <a:t>‹#›</a:t>
            </a:fld>
            <a:endParaRPr lang="en-IN" dirty="0"/>
          </a:p>
        </p:txBody>
      </p:sp>
    </p:spTree>
    <p:extLst>
      <p:ext uri="{BB962C8B-B14F-4D97-AF65-F5344CB8AC3E}">
        <p14:creationId xmlns:p14="http://schemas.microsoft.com/office/powerpoint/2010/main" val="433112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F6EF80-1909-47FA-8D43-D8E997652AC0}"/>
              </a:ext>
            </a:extLst>
          </p:cNvPr>
          <p:cNvSpPr>
            <a:spLocks noGrp="1"/>
          </p:cNvSpPr>
          <p:nvPr>
            <p:ph type="ctrTitle"/>
          </p:nvPr>
        </p:nvSpPr>
        <p:spPr>
          <a:xfrm>
            <a:off x="1524000" y="874643"/>
            <a:ext cx="9144000" cy="2133600"/>
          </a:xfrm>
        </p:spPr>
        <p:txBody>
          <a:bodyPr>
            <a:normAutofit/>
          </a:bodyPr>
          <a:lstStyle/>
          <a:p>
            <a:r>
              <a:rPr lang="en-US" sz="2800" dirty="0">
                <a:latin typeface="Adobe Garamond Pro Bold" panose="02020702060506020403" pitchFamily="18" charset="0"/>
              </a:rPr>
              <a:t>UNCOVERING THE GAMING INDUSTRY HIDDEN GEMS: A COMPREHENSIVE ANALYSIS OF VIDEO GAMES SALES</a:t>
            </a:r>
            <a:endParaRPr lang="en-IN" sz="2800" dirty="0">
              <a:latin typeface="Adobe Garamond Pro Bold" panose="02020702060506020403" pitchFamily="18" charset="0"/>
            </a:endParaRPr>
          </a:p>
        </p:txBody>
      </p:sp>
      <p:sp>
        <p:nvSpPr>
          <p:cNvPr id="5" name="Subtitle 4">
            <a:extLst>
              <a:ext uri="{FF2B5EF4-FFF2-40B4-BE49-F238E27FC236}">
                <a16:creationId xmlns:a16="http://schemas.microsoft.com/office/drawing/2014/main" id="{205E9D45-4F7F-4327-A47C-F455B336E536}"/>
              </a:ext>
            </a:extLst>
          </p:cNvPr>
          <p:cNvSpPr>
            <a:spLocks noGrp="1"/>
          </p:cNvSpPr>
          <p:nvPr>
            <p:ph type="subTitle" idx="1"/>
          </p:nvPr>
        </p:nvSpPr>
        <p:spPr>
          <a:xfrm>
            <a:off x="3992880" y="3849758"/>
            <a:ext cx="6675120" cy="2672962"/>
          </a:xfrm>
        </p:spPr>
        <p:txBody>
          <a:bodyPr>
            <a:normAutofit/>
          </a:bodyPr>
          <a:lstStyle/>
          <a:p>
            <a:r>
              <a:rPr lang="en-US" dirty="0">
                <a:solidFill>
                  <a:srgbClr val="7030A0"/>
                </a:solidFill>
              </a:rPr>
              <a:t>                             BY</a:t>
            </a:r>
          </a:p>
          <a:p>
            <a:r>
              <a:rPr lang="en-US" dirty="0">
                <a:solidFill>
                  <a:srgbClr val="7030A0"/>
                </a:solidFill>
              </a:rPr>
              <a:t>                                         M.Ruthra</a:t>
            </a:r>
          </a:p>
          <a:p>
            <a:r>
              <a:rPr lang="en-US" dirty="0">
                <a:solidFill>
                  <a:srgbClr val="7030A0"/>
                </a:solidFill>
              </a:rPr>
              <a:t>                                               M.Sangeetha    </a:t>
            </a:r>
          </a:p>
          <a:p>
            <a:r>
              <a:rPr lang="en-US" dirty="0">
                <a:solidFill>
                  <a:srgbClr val="7030A0"/>
                </a:solidFill>
              </a:rPr>
              <a:t>                                            M.Sandhiya</a:t>
            </a:r>
          </a:p>
          <a:p>
            <a:r>
              <a:rPr lang="en-US" dirty="0">
                <a:solidFill>
                  <a:srgbClr val="7030A0"/>
                </a:solidFill>
              </a:rPr>
              <a:t>                                           S.Sandhiya</a:t>
            </a:r>
          </a:p>
          <a:p>
            <a:endParaRPr lang="en-US" dirty="0"/>
          </a:p>
        </p:txBody>
      </p:sp>
    </p:spTree>
    <p:extLst>
      <p:ext uri="{BB962C8B-B14F-4D97-AF65-F5344CB8AC3E}">
        <p14:creationId xmlns:p14="http://schemas.microsoft.com/office/powerpoint/2010/main" val="540444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878D2B-B705-4D7C-B7F6-CD17FE146F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5645" y="1241778"/>
            <a:ext cx="5542844" cy="4594578"/>
          </a:xfrm>
        </p:spPr>
      </p:pic>
      <p:pic>
        <p:nvPicPr>
          <p:cNvPr id="7" name="Picture 6">
            <a:extLst>
              <a:ext uri="{FF2B5EF4-FFF2-40B4-BE49-F238E27FC236}">
                <a16:creationId xmlns:a16="http://schemas.microsoft.com/office/drawing/2014/main" id="{0F6BBDE1-F2CF-429C-A672-BC3C761D4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444" y="1162756"/>
            <a:ext cx="4763913" cy="4933243"/>
          </a:xfrm>
          <a:prstGeom prst="rect">
            <a:avLst/>
          </a:prstGeom>
        </p:spPr>
      </p:pic>
    </p:spTree>
    <p:extLst>
      <p:ext uri="{BB962C8B-B14F-4D97-AF65-F5344CB8AC3E}">
        <p14:creationId xmlns:p14="http://schemas.microsoft.com/office/powerpoint/2010/main" val="8491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31D6-A7DE-4685-93E3-CC68198E908C}"/>
              </a:ext>
            </a:extLst>
          </p:cNvPr>
          <p:cNvSpPr>
            <a:spLocks noGrp="1"/>
          </p:cNvSpPr>
          <p:nvPr>
            <p:ph type="title"/>
          </p:nvPr>
        </p:nvSpPr>
        <p:spPr/>
        <p:txBody>
          <a:bodyPr/>
          <a:lstStyle/>
          <a:p>
            <a:r>
              <a:rPr lang="en-IN" dirty="0"/>
              <a:t>Charts</a:t>
            </a:r>
          </a:p>
        </p:txBody>
      </p:sp>
      <p:pic>
        <p:nvPicPr>
          <p:cNvPr id="5" name="Content Placeholder 4">
            <a:extLst>
              <a:ext uri="{FF2B5EF4-FFF2-40B4-BE49-F238E27FC236}">
                <a16:creationId xmlns:a16="http://schemas.microsoft.com/office/drawing/2014/main" id="{D2027356-006B-4F22-99DE-7BEC09D744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823" y="1690688"/>
            <a:ext cx="6344355" cy="4535358"/>
          </a:xfrm>
        </p:spPr>
      </p:pic>
      <p:pic>
        <p:nvPicPr>
          <p:cNvPr id="7" name="Picture 6">
            <a:extLst>
              <a:ext uri="{FF2B5EF4-FFF2-40B4-BE49-F238E27FC236}">
                <a16:creationId xmlns:a16="http://schemas.microsoft.com/office/drawing/2014/main" id="{EDF58EA1-136A-4CA8-B6EA-0CAB7AA49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178" y="1490133"/>
            <a:ext cx="4775200" cy="4187176"/>
          </a:xfrm>
          <a:prstGeom prst="rect">
            <a:avLst/>
          </a:prstGeom>
        </p:spPr>
      </p:pic>
    </p:spTree>
    <p:extLst>
      <p:ext uri="{BB962C8B-B14F-4D97-AF65-F5344CB8AC3E}">
        <p14:creationId xmlns:p14="http://schemas.microsoft.com/office/powerpoint/2010/main" val="2858333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6E4EAA-00E9-42C7-B383-F84CAE8BA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511" y="1286934"/>
            <a:ext cx="4651021" cy="4814916"/>
          </a:xfrm>
        </p:spPr>
      </p:pic>
      <p:pic>
        <p:nvPicPr>
          <p:cNvPr id="7" name="Picture 6">
            <a:extLst>
              <a:ext uri="{FF2B5EF4-FFF2-40B4-BE49-F238E27FC236}">
                <a16:creationId xmlns:a16="http://schemas.microsoft.com/office/drawing/2014/main" id="{6498CB5E-744F-4FCD-9DE4-8F99777E6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286934"/>
            <a:ext cx="4831645" cy="4989793"/>
          </a:xfrm>
          <a:prstGeom prst="rect">
            <a:avLst/>
          </a:prstGeom>
        </p:spPr>
      </p:pic>
    </p:spTree>
    <p:extLst>
      <p:ext uri="{BB962C8B-B14F-4D97-AF65-F5344CB8AC3E}">
        <p14:creationId xmlns:p14="http://schemas.microsoft.com/office/powerpoint/2010/main" val="464008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6FF-FC43-4290-A1A1-364493D10D45}"/>
              </a:ext>
            </a:extLst>
          </p:cNvPr>
          <p:cNvSpPr>
            <a:spLocks noGrp="1"/>
          </p:cNvSpPr>
          <p:nvPr>
            <p:ph type="title"/>
          </p:nvPr>
        </p:nvSpPr>
        <p:spPr/>
        <p:txBody>
          <a:bodyPr/>
          <a:lstStyle/>
          <a:p>
            <a:r>
              <a:rPr lang="en-IN" dirty="0"/>
              <a:t>Dashboard</a:t>
            </a:r>
          </a:p>
        </p:txBody>
      </p:sp>
      <p:pic>
        <p:nvPicPr>
          <p:cNvPr id="9" name="Content Placeholder 8">
            <a:extLst>
              <a:ext uri="{FF2B5EF4-FFF2-40B4-BE49-F238E27FC236}">
                <a16:creationId xmlns:a16="http://schemas.microsoft.com/office/drawing/2014/main" id="{A7893251-8500-4DE2-9041-3D2448BED2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2668" y="1649941"/>
            <a:ext cx="8218310" cy="4842934"/>
          </a:xfrm>
        </p:spPr>
      </p:pic>
    </p:spTree>
    <p:extLst>
      <p:ext uri="{BB962C8B-B14F-4D97-AF65-F5344CB8AC3E}">
        <p14:creationId xmlns:p14="http://schemas.microsoft.com/office/powerpoint/2010/main" val="247535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1DF2-96C2-4573-A034-EABCC526F781}"/>
              </a:ext>
            </a:extLst>
          </p:cNvPr>
          <p:cNvSpPr>
            <a:spLocks noGrp="1"/>
          </p:cNvSpPr>
          <p:nvPr>
            <p:ph type="title"/>
          </p:nvPr>
        </p:nvSpPr>
        <p:spPr/>
        <p:txBody>
          <a:bodyPr>
            <a:normAutofit/>
          </a:bodyPr>
          <a:lstStyle/>
          <a:p>
            <a:r>
              <a:rPr lang="en-IN" sz="2800" dirty="0" err="1"/>
              <a:t>Vedio</a:t>
            </a:r>
            <a:r>
              <a:rPr lang="en-IN" sz="2800" dirty="0"/>
              <a:t> games sales story</a:t>
            </a:r>
          </a:p>
        </p:txBody>
      </p:sp>
      <p:pic>
        <p:nvPicPr>
          <p:cNvPr id="5" name="Content Placeholder 4">
            <a:extLst>
              <a:ext uri="{FF2B5EF4-FFF2-40B4-BE49-F238E27FC236}">
                <a16:creationId xmlns:a16="http://schemas.microsoft.com/office/drawing/2014/main" id="{3F5973BF-005E-415C-ABB5-848EB06F54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58894"/>
            <a:ext cx="10515600" cy="4084799"/>
          </a:xfrm>
        </p:spPr>
      </p:pic>
    </p:spTree>
    <p:extLst>
      <p:ext uri="{BB962C8B-B14F-4D97-AF65-F5344CB8AC3E}">
        <p14:creationId xmlns:p14="http://schemas.microsoft.com/office/powerpoint/2010/main" val="3701372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0082-5191-4F2E-BE57-0E7BD7899663}"/>
              </a:ext>
            </a:extLst>
          </p:cNvPr>
          <p:cNvSpPr>
            <a:spLocks noGrp="1"/>
          </p:cNvSpPr>
          <p:nvPr>
            <p:ph type="title"/>
          </p:nvPr>
        </p:nvSpPr>
        <p:spPr/>
        <p:txBody>
          <a:bodyPr>
            <a:normAutofit/>
          </a:bodyPr>
          <a:lstStyle/>
          <a:p>
            <a:r>
              <a:rPr lang="en-IN" sz="2800" dirty="0"/>
              <a:t>Sales regionally</a:t>
            </a:r>
          </a:p>
        </p:txBody>
      </p:sp>
      <p:pic>
        <p:nvPicPr>
          <p:cNvPr id="5" name="Content Placeholder 4">
            <a:extLst>
              <a:ext uri="{FF2B5EF4-FFF2-40B4-BE49-F238E27FC236}">
                <a16:creationId xmlns:a16="http://schemas.microsoft.com/office/drawing/2014/main" id="{E2B5EC65-4010-4CBF-9209-18AEFEE893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3111" y="1580444"/>
            <a:ext cx="4829655" cy="4388037"/>
          </a:xfrm>
        </p:spPr>
      </p:pic>
    </p:spTree>
    <p:extLst>
      <p:ext uri="{BB962C8B-B14F-4D97-AF65-F5344CB8AC3E}">
        <p14:creationId xmlns:p14="http://schemas.microsoft.com/office/powerpoint/2010/main" val="3934755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258A-2D57-4A4F-881E-510D7846ACF3}"/>
              </a:ext>
            </a:extLst>
          </p:cNvPr>
          <p:cNvSpPr>
            <a:spLocks noGrp="1"/>
          </p:cNvSpPr>
          <p:nvPr>
            <p:ph type="title"/>
          </p:nvPr>
        </p:nvSpPr>
        <p:spPr/>
        <p:txBody>
          <a:bodyPr>
            <a:normAutofit/>
          </a:bodyPr>
          <a:lstStyle/>
          <a:p>
            <a:r>
              <a:rPr lang="en-IN" sz="2800" dirty="0"/>
              <a:t>Games </a:t>
            </a:r>
            <a:r>
              <a:rPr lang="en-IN" sz="2800" dirty="0" err="1"/>
              <a:t>publishedin</a:t>
            </a:r>
            <a:r>
              <a:rPr lang="en-IN" sz="2800" dirty="0"/>
              <a:t> platforms in all the years</a:t>
            </a:r>
          </a:p>
        </p:txBody>
      </p:sp>
      <p:pic>
        <p:nvPicPr>
          <p:cNvPr id="5" name="Content Placeholder 4">
            <a:extLst>
              <a:ext uri="{FF2B5EF4-FFF2-40B4-BE49-F238E27FC236}">
                <a16:creationId xmlns:a16="http://schemas.microsoft.com/office/drawing/2014/main" id="{0D3022DB-CD9D-46AF-A543-6875ED538E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5511" y="1825625"/>
            <a:ext cx="7157156" cy="4667250"/>
          </a:xfrm>
        </p:spPr>
      </p:pic>
    </p:spTree>
    <p:extLst>
      <p:ext uri="{BB962C8B-B14F-4D97-AF65-F5344CB8AC3E}">
        <p14:creationId xmlns:p14="http://schemas.microsoft.com/office/powerpoint/2010/main" val="1705970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1B8E-D9C9-4B72-AF2B-36B49EF3AF87}"/>
              </a:ext>
            </a:extLst>
          </p:cNvPr>
          <p:cNvSpPr>
            <a:spLocks noGrp="1"/>
          </p:cNvSpPr>
          <p:nvPr>
            <p:ph type="title"/>
          </p:nvPr>
        </p:nvSpPr>
        <p:spPr/>
        <p:txBody>
          <a:bodyPr>
            <a:normAutofit/>
          </a:bodyPr>
          <a:lstStyle/>
          <a:p>
            <a:r>
              <a:rPr lang="en-IN" sz="2800" dirty="0"/>
              <a:t>Sales Based on Platform</a:t>
            </a:r>
          </a:p>
        </p:txBody>
      </p:sp>
      <p:pic>
        <p:nvPicPr>
          <p:cNvPr id="5" name="Content Placeholder 4">
            <a:extLst>
              <a:ext uri="{FF2B5EF4-FFF2-40B4-BE49-F238E27FC236}">
                <a16:creationId xmlns:a16="http://schemas.microsoft.com/office/drawing/2014/main" id="{67279351-4E64-4841-97DB-858BE49C2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489" y="2038869"/>
            <a:ext cx="7915595" cy="4350641"/>
          </a:xfrm>
        </p:spPr>
      </p:pic>
    </p:spTree>
    <p:extLst>
      <p:ext uri="{BB962C8B-B14F-4D97-AF65-F5344CB8AC3E}">
        <p14:creationId xmlns:p14="http://schemas.microsoft.com/office/powerpoint/2010/main" val="2929098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1C899-A447-4934-BEE6-5E353927D6B7}"/>
              </a:ext>
            </a:extLst>
          </p:cNvPr>
          <p:cNvSpPr>
            <a:spLocks noGrp="1"/>
          </p:cNvSpPr>
          <p:nvPr>
            <p:ph type="title"/>
          </p:nvPr>
        </p:nvSpPr>
        <p:spPr/>
        <p:txBody>
          <a:bodyPr>
            <a:normAutofit/>
          </a:bodyPr>
          <a:lstStyle/>
          <a:p>
            <a:r>
              <a:rPr lang="en-IN" sz="2800" dirty="0"/>
              <a:t>Advantages and Disadvantages</a:t>
            </a:r>
          </a:p>
        </p:txBody>
      </p:sp>
      <p:sp>
        <p:nvSpPr>
          <p:cNvPr id="3" name="Content Placeholder 2">
            <a:extLst>
              <a:ext uri="{FF2B5EF4-FFF2-40B4-BE49-F238E27FC236}">
                <a16:creationId xmlns:a16="http://schemas.microsoft.com/office/drawing/2014/main" id="{89D94AE5-6D78-475E-8471-B7D9D8AD09CE}"/>
              </a:ext>
            </a:extLst>
          </p:cNvPr>
          <p:cNvSpPr>
            <a:spLocks noGrp="1"/>
          </p:cNvSpPr>
          <p:nvPr>
            <p:ph idx="1"/>
          </p:nvPr>
        </p:nvSpPr>
        <p:spPr>
          <a:xfrm>
            <a:off x="863600" y="1690688"/>
            <a:ext cx="10515600" cy="4667250"/>
          </a:xfrm>
        </p:spPr>
        <p:txBody>
          <a:bodyPr>
            <a:normAutofit fontScale="92500"/>
          </a:bodyPr>
          <a:lstStyle/>
          <a:p>
            <a:pPr marL="0" indent="0">
              <a:buNone/>
            </a:pPr>
            <a:r>
              <a:rPr lang="en-IN" sz="2000" dirty="0"/>
              <a:t>Advantages:</a:t>
            </a:r>
          </a:p>
          <a:p>
            <a:r>
              <a:rPr lang="en-IN" sz="1800" dirty="0">
                <a:latin typeface="+mj-lt"/>
              </a:rPr>
              <a:t>Finding New Marketing techniques through animation.</a:t>
            </a:r>
          </a:p>
          <a:p>
            <a:r>
              <a:rPr lang="en-IN" sz="1800" dirty="0">
                <a:latin typeface="+mj-lt"/>
              </a:rPr>
              <a:t>Innovating new gaming techniques.</a:t>
            </a:r>
          </a:p>
          <a:p>
            <a:r>
              <a:rPr lang="en-IN" sz="1800" dirty="0">
                <a:latin typeface="+mj-lt"/>
              </a:rPr>
              <a:t>Development in Software sector.</a:t>
            </a:r>
          </a:p>
          <a:p>
            <a:r>
              <a:rPr lang="en-IN" sz="1800" dirty="0">
                <a:latin typeface="+mj-lt"/>
              </a:rPr>
              <a:t>Providing Customer Satisfaction.</a:t>
            </a:r>
          </a:p>
          <a:p>
            <a:r>
              <a:rPr lang="en-IN" sz="1800" dirty="0">
                <a:latin typeface="+mj-lt"/>
              </a:rPr>
              <a:t>Diversity</a:t>
            </a:r>
          </a:p>
          <a:p>
            <a:endParaRPr lang="en-IN" sz="1800" dirty="0">
              <a:latin typeface="+mj-lt"/>
            </a:endParaRPr>
          </a:p>
          <a:p>
            <a:r>
              <a:rPr lang="en-IN" sz="2400" b="1" dirty="0">
                <a:latin typeface="+mj-lt"/>
              </a:rPr>
              <a:t>Brain Booster:</a:t>
            </a:r>
            <a:endParaRPr lang="en-IN" sz="2400" b="1" dirty="0"/>
          </a:p>
          <a:p>
            <a:pPr algn="l" fontAlgn="base"/>
            <a:r>
              <a:rPr lang="en-US" sz="1800" b="0" i="0" dirty="0">
                <a:solidFill>
                  <a:srgbClr val="000000"/>
                </a:solidFill>
                <a:effectLst/>
                <a:latin typeface="+mj-lt"/>
              </a:rPr>
              <a:t>Playing video games directly impacts regions of the brain responsible for memory, spatial orientation, information organizations, and fine motor skills. As people age, the importance of playing games tends to increase.</a:t>
            </a:r>
          </a:p>
          <a:p>
            <a:pPr algn="l" fontAlgn="base"/>
            <a:r>
              <a:rPr lang="en-US" sz="1800" b="0" i="0" dirty="0">
                <a:solidFill>
                  <a:srgbClr val="000000"/>
                </a:solidFill>
                <a:effectLst/>
                <a:latin typeface="+mj-lt"/>
              </a:rPr>
              <a:t>It could improve decision-making skills; compared to non-players, gamers who spend time daily with fast-paced games can react to questions or situations up to 25% faster.</a:t>
            </a:r>
          </a:p>
          <a:p>
            <a:pPr marL="0" indent="0" algn="l" fontAlgn="base">
              <a:buNone/>
            </a:pPr>
            <a:br>
              <a:rPr lang="en-US" sz="1200" b="0" i="0" dirty="0">
                <a:solidFill>
                  <a:srgbClr val="000000"/>
                </a:solidFill>
                <a:effectLst/>
                <a:latin typeface="+mj-lt"/>
              </a:rPr>
            </a:br>
            <a:endParaRPr lang="en-IN" sz="1800" dirty="0">
              <a:latin typeface="+mj-lt"/>
            </a:endParaRPr>
          </a:p>
        </p:txBody>
      </p:sp>
    </p:spTree>
    <p:extLst>
      <p:ext uri="{BB962C8B-B14F-4D97-AF65-F5344CB8AC3E}">
        <p14:creationId xmlns:p14="http://schemas.microsoft.com/office/powerpoint/2010/main" val="4147276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F1CFF-23CF-4636-9874-3B6ECA612347}"/>
              </a:ext>
            </a:extLst>
          </p:cNvPr>
          <p:cNvSpPr>
            <a:spLocks noGrp="1"/>
          </p:cNvSpPr>
          <p:nvPr>
            <p:ph idx="1"/>
          </p:nvPr>
        </p:nvSpPr>
        <p:spPr>
          <a:xfrm>
            <a:off x="838200" y="742122"/>
            <a:ext cx="10515600" cy="5434841"/>
          </a:xfrm>
        </p:spPr>
        <p:txBody>
          <a:bodyPr>
            <a:normAutofit lnSpcReduction="10000"/>
          </a:bodyPr>
          <a:lstStyle/>
          <a:p>
            <a:pPr algn="l" fontAlgn="base"/>
            <a:r>
              <a:rPr lang="en-US" sz="2400" b="1" i="0" dirty="0">
                <a:solidFill>
                  <a:srgbClr val="111111"/>
                </a:solidFill>
                <a:effectLst/>
                <a:latin typeface="+mj-lt"/>
              </a:rPr>
              <a:t> Improved Life </a:t>
            </a:r>
            <a:r>
              <a:rPr lang="en-US" b="1" i="0" dirty="0">
                <a:solidFill>
                  <a:srgbClr val="111111"/>
                </a:solidFill>
                <a:effectLst/>
                <a:latin typeface="+mj-lt"/>
              </a:rPr>
              <a:t>Skills</a:t>
            </a:r>
          </a:p>
          <a:p>
            <a:pPr algn="l" fontAlgn="base">
              <a:lnSpc>
                <a:spcPct val="100000"/>
              </a:lnSpc>
            </a:pPr>
            <a:r>
              <a:rPr lang="en-US" sz="1800" b="0" i="0" dirty="0">
                <a:solidFill>
                  <a:srgbClr val="000000"/>
                </a:solidFill>
                <a:effectLst/>
                <a:latin typeface="+mj-lt"/>
              </a:rPr>
              <a:t>Video games involve taking risks, and the ability to strategize. It teaches patience, perseverance, and the right judgment. It also helps people find new friends and social connections. Besides, gamers become better at critical analysis and learn to concentrate on tasks at hand to completion.</a:t>
            </a:r>
          </a:p>
          <a:p>
            <a:pPr algn="l" fontAlgn="base">
              <a:lnSpc>
                <a:spcPct val="100000"/>
              </a:lnSpc>
            </a:pPr>
            <a:endParaRPr lang="en-US" sz="1800" b="0" i="0" dirty="0">
              <a:solidFill>
                <a:srgbClr val="000000"/>
              </a:solidFill>
              <a:effectLst/>
              <a:latin typeface="+mj-lt"/>
            </a:endParaRPr>
          </a:p>
          <a:p>
            <a:pPr algn="l" fontAlgn="base"/>
            <a:r>
              <a:rPr lang="en-US" sz="2400" b="1" i="0" dirty="0">
                <a:solidFill>
                  <a:srgbClr val="111111"/>
                </a:solidFill>
                <a:effectLst/>
                <a:latin typeface="+mj-lt"/>
              </a:rPr>
              <a:t> May Ease Anxiety and Depression</a:t>
            </a:r>
          </a:p>
          <a:p>
            <a:pPr algn="l" fontAlgn="base"/>
            <a:r>
              <a:rPr lang="en-US" sz="1800" b="0" i="0" dirty="0">
                <a:solidFill>
                  <a:srgbClr val="000000"/>
                </a:solidFill>
                <a:effectLst/>
                <a:latin typeface="+mj-lt"/>
              </a:rPr>
              <a:t>It has been found that people are more confident, energetic and emotionally positive when they play video games, which is exactly the opposite of what depression brings about.</a:t>
            </a:r>
          </a:p>
          <a:p>
            <a:pPr algn="l" fontAlgn="base"/>
            <a:r>
              <a:rPr lang="en-US" sz="1800" b="0" i="0" dirty="0">
                <a:solidFill>
                  <a:srgbClr val="000000"/>
                </a:solidFill>
                <a:effectLst/>
                <a:latin typeface="+mj-lt"/>
              </a:rPr>
              <a:t>People who feel depressed lack physical energy, find it difficult to carry out daily tasks and are generally pessimistic. Thus, playing can reduce the risks for depression, help with arthritis, and even be a therapeutic option for aphasia.</a:t>
            </a:r>
          </a:p>
          <a:p>
            <a:pPr algn="l" fontAlgn="base"/>
            <a:endParaRPr lang="en-US" sz="1800" b="0" i="0" dirty="0">
              <a:solidFill>
                <a:srgbClr val="000000"/>
              </a:solidFill>
              <a:effectLst/>
              <a:latin typeface="+mj-lt"/>
            </a:endParaRPr>
          </a:p>
          <a:p>
            <a:pPr algn="l" fontAlgn="base"/>
            <a:r>
              <a:rPr lang="en-US" sz="2400" b="1" i="0" dirty="0">
                <a:solidFill>
                  <a:srgbClr val="111111"/>
                </a:solidFill>
                <a:effectLst/>
                <a:latin typeface="+mj-lt"/>
              </a:rPr>
              <a:t> Painkiller</a:t>
            </a:r>
          </a:p>
          <a:p>
            <a:pPr algn="l" fontAlgn="base"/>
            <a:r>
              <a:rPr lang="en-US" sz="1800" b="0" i="0" dirty="0">
                <a:solidFill>
                  <a:srgbClr val="000000"/>
                </a:solidFill>
                <a:effectLst/>
                <a:latin typeface="+mj-lt"/>
              </a:rPr>
              <a:t>According to a study from the American Pain Society, video games, and more specifically 3D ones, could help reduce the brain’s response to physical pain.</a:t>
            </a:r>
          </a:p>
          <a:p>
            <a:pPr algn="l" fontAlgn="base"/>
            <a:r>
              <a:rPr lang="en-US" sz="1800" b="0" i="0" dirty="0">
                <a:solidFill>
                  <a:srgbClr val="000000"/>
                </a:solidFill>
                <a:effectLst/>
                <a:latin typeface="+mj-lt"/>
              </a:rPr>
              <a:t>Playing an attention-grabbing video game may distract one away from a painful activity and help them with chronic pain conditions, especially children.</a:t>
            </a:r>
          </a:p>
          <a:p>
            <a:pPr>
              <a:lnSpc>
                <a:spcPct val="100000"/>
              </a:lnSpc>
            </a:pPr>
            <a:endParaRPr lang="en-IN" sz="1800" dirty="0">
              <a:latin typeface="+mj-lt"/>
            </a:endParaRPr>
          </a:p>
        </p:txBody>
      </p:sp>
    </p:spTree>
    <p:extLst>
      <p:ext uri="{BB962C8B-B14F-4D97-AF65-F5344CB8AC3E}">
        <p14:creationId xmlns:p14="http://schemas.microsoft.com/office/powerpoint/2010/main" val="1741781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D776-6C34-4E44-B421-E22B86A45B7E}"/>
              </a:ext>
            </a:extLst>
          </p:cNvPr>
          <p:cNvSpPr>
            <a:spLocks noGrp="1"/>
          </p:cNvSpPr>
          <p:nvPr>
            <p:ph type="title"/>
          </p:nvPr>
        </p:nvSpPr>
        <p:spPr>
          <a:xfrm>
            <a:off x="838200" y="244121"/>
            <a:ext cx="10515600" cy="1325563"/>
          </a:xfrm>
        </p:spPr>
        <p:txBody>
          <a:bodyPr>
            <a:normAutofit/>
          </a:bodyPr>
          <a:lstStyle/>
          <a:p>
            <a:pPr algn="ctr"/>
            <a:r>
              <a:rPr lang="en-US" sz="4000" b="1" u="sng" dirty="0"/>
              <a:t>INTRODUCTION</a:t>
            </a:r>
            <a:endParaRPr lang="en-IN" sz="4000" b="1" u="sng" dirty="0"/>
          </a:p>
        </p:txBody>
      </p:sp>
      <p:sp>
        <p:nvSpPr>
          <p:cNvPr id="3" name="Content Placeholder 2">
            <a:extLst>
              <a:ext uri="{FF2B5EF4-FFF2-40B4-BE49-F238E27FC236}">
                <a16:creationId xmlns:a16="http://schemas.microsoft.com/office/drawing/2014/main" id="{1B8E712E-DC63-4837-8ABE-C9A63EBC977C}"/>
              </a:ext>
            </a:extLst>
          </p:cNvPr>
          <p:cNvSpPr>
            <a:spLocks noGrp="1"/>
          </p:cNvSpPr>
          <p:nvPr>
            <p:ph idx="1"/>
          </p:nvPr>
        </p:nvSpPr>
        <p:spPr/>
        <p:txBody>
          <a:bodyPr>
            <a:normAutofit/>
          </a:bodyPr>
          <a:lstStyle/>
          <a:p>
            <a:pPr marL="0" indent="0" algn="just">
              <a:buNone/>
            </a:pPr>
            <a:r>
              <a:rPr lang="en-US" sz="2000" b="1" dirty="0">
                <a:latin typeface="Adobe Garamond Pro Bold" panose="02020702060506020403" pitchFamily="18" charset="0"/>
              </a:rPr>
              <a:t>PROJECT DESCRIPTION:</a:t>
            </a:r>
          </a:p>
          <a:p>
            <a:pPr marL="0" indent="0" algn="just">
              <a:buNone/>
            </a:pPr>
            <a:r>
              <a:rPr lang="en-US" sz="1800" dirty="0"/>
              <a:t>          Video game sales analysis is the process of collecting and analyzing data about the sales of video games in order to understand market trends and consumer behavior. This type of analysis can be useful for variety of purposes, including identifying the most popular game sales analysis typically involves collecting data from Kaggle sources. It was generated by scrape by a include information about the number of units sold, the retail price, and the platforms on which the games are played. Once the data has been collected, it is typically analyzed using tableau. Video games sales analysis may be conducted by game developers, publishers, retailers and the other industry professionals. It is an important part of the video game industry, as it helps to understand the needs and preferences of consumers and to identify opportunities for growth and innovation.</a:t>
            </a:r>
          </a:p>
          <a:p>
            <a:pPr marL="0" indent="0" algn="just">
              <a:buNone/>
            </a:pPr>
            <a:endParaRPr lang="en-US" sz="1800" dirty="0"/>
          </a:p>
          <a:p>
            <a:pPr marL="0" indent="0" algn="just">
              <a:buNone/>
            </a:pPr>
            <a:r>
              <a:rPr lang="en-US" sz="1800" dirty="0"/>
              <a:t>          Analyzing sales data from more than 16,500games. This dataset contains a list of video games with sales greater than 10,0000 copies. It was generated by a scrape of vgchartz.com.</a:t>
            </a:r>
          </a:p>
          <a:p>
            <a:pPr marL="0" indent="0" algn="just">
              <a:buNone/>
            </a:pPr>
            <a:r>
              <a:rPr lang="en-US" sz="1800" dirty="0"/>
              <a:t>                     </a:t>
            </a:r>
            <a:endParaRPr lang="en-IN" sz="1800" dirty="0"/>
          </a:p>
        </p:txBody>
      </p:sp>
    </p:spTree>
    <p:extLst>
      <p:ext uri="{BB962C8B-B14F-4D97-AF65-F5344CB8AC3E}">
        <p14:creationId xmlns:p14="http://schemas.microsoft.com/office/powerpoint/2010/main" val="1385265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27C20D-68D0-48C7-BA48-3550A9108113}"/>
              </a:ext>
            </a:extLst>
          </p:cNvPr>
          <p:cNvSpPr>
            <a:spLocks noGrp="1"/>
          </p:cNvSpPr>
          <p:nvPr>
            <p:ph idx="1"/>
          </p:nvPr>
        </p:nvSpPr>
        <p:spPr>
          <a:xfrm>
            <a:off x="838200" y="384313"/>
            <a:ext cx="10515600" cy="5792650"/>
          </a:xfrm>
        </p:spPr>
        <p:txBody>
          <a:bodyPr>
            <a:normAutofit lnSpcReduction="10000"/>
          </a:bodyPr>
          <a:lstStyle/>
          <a:p>
            <a:pPr algn="just"/>
            <a:r>
              <a:rPr lang="en-US" b="1" i="0" dirty="0">
                <a:solidFill>
                  <a:srgbClr val="363636"/>
                </a:solidFill>
                <a:effectLst/>
                <a:latin typeface="+mj-lt"/>
              </a:rPr>
              <a:t>Training and improvement of physical and mental abilities</a:t>
            </a:r>
            <a:endParaRPr lang="en-US" b="0" i="0" dirty="0">
              <a:solidFill>
                <a:srgbClr val="363636"/>
              </a:solidFill>
              <a:effectLst/>
              <a:latin typeface="+mj-lt"/>
            </a:endParaRPr>
          </a:p>
          <a:p>
            <a:pPr algn="just"/>
            <a:r>
              <a:rPr lang="en-US" sz="1800" b="0" i="0" dirty="0">
                <a:solidFill>
                  <a:srgbClr val="4A4A4A"/>
                </a:solidFill>
                <a:effectLst/>
                <a:latin typeface="+mj-lt"/>
              </a:rPr>
              <a:t>It has been proven in some studies that if we play video games daily, we can improve our visual attention, be more efficient in changing tasks, be faster in tasks where we have to perform a visual search or discriminate objects by their Shape / color.</a:t>
            </a:r>
          </a:p>
          <a:p>
            <a:pPr algn="just"/>
            <a:r>
              <a:rPr lang="en-US" sz="1800" b="0" i="0" dirty="0">
                <a:solidFill>
                  <a:srgbClr val="4A4A4A"/>
                </a:solidFill>
                <a:effectLst/>
                <a:latin typeface="+mj-lt"/>
              </a:rPr>
              <a:t>Also among other benefits, it contributes more effectiveness in the monitoring of multiple objectives .</a:t>
            </a:r>
          </a:p>
          <a:p>
            <a:pPr algn="just"/>
            <a:r>
              <a:rPr lang="en-US" sz="1800" b="0" i="0" dirty="0">
                <a:solidFill>
                  <a:srgbClr val="4A4A4A"/>
                </a:solidFill>
                <a:effectLst/>
                <a:latin typeface="+mj-lt"/>
              </a:rPr>
              <a:t>Other researchers have carried out training studies corroborating that the practice of video games also improves the execution of divided tasks and mental rotation.</a:t>
            </a:r>
          </a:p>
          <a:p>
            <a:pPr algn="just"/>
            <a:endParaRPr lang="en-US" sz="1800" b="0" i="0" dirty="0">
              <a:solidFill>
                <a:srgbClr val="4A4A4A"/>
              </a:solidFill>
              <a:effectLst/>
              <a:latin typeface="+mj-lt"/>
            </a:endParaRPr>
          </a:p>
          <a:p>
            <a:pPr algn="just"/>
            <a:r>
              <a:rPr lang="en-US" sz="2400" b="1" i="0" dirty="0">
                <a:solidFill>
                  <a:srgbClr val="363636"/>
                </a:solidFill>
                <a:effectLst/>
                <a:latin typeface="+mj-lt"/>
              </a:rPr>
              <a:t> Encourage teamwork</a:t>
            </a:r>
            <a:endParaRPr lang="en-US" sz="2400" b="0" i="0" dirty="0">
              <a:solidFill>
                <a:srgbClr val="363636"/>
              </a:solidFill>
              <a:effectLst/>
              <a:latin typeface="+mj-lt"/>
            </a:endParaRPr>
          </a:p>
          <a:p>
            <a:pPr algn="just"/>
            <a:r>
              <a:rPr lang="en-US" sz="1800" b="0" i="0" dirty="0">
                <a:solidFill>
                  <a:srgbClr val="4A4A4A"/>
                </a:solidFill>
                <a:effectLst/>
                <a:latin typeface="+mj-lt"/>
              </a:rPr>
              <a:t>In team games, players will also develop Group work skills Since, at times, they have to be united to overcome some challenge.</a:t>
            </a:r>
          </a:p>
          <a:p>
            <a:pPr algn="just"/>
            <a:r>
              <a:rPr lang="en-US" sz="1800" b="0" i="0" dirty="0">
                <a:solidFill>
                  <a:srgbClr val="4A4A4A"/>
                </a:solidFill>
                <a:effectLst/>
                <a:latin typeface="+mj-lt"/>
              </a:rPr>
              <a:t>In addition, it also allows them to develop other skills such as quick thinking to act satisfactorily before any problems that have been presented or even work under pressure not to lose the game.</a:t>
            </a:r>
          </a:p>
          <a:p>
            <a:pPr algn="just"/>
            <a:endParaRPr lang="en-US" sz="1800" b="0" i="0" dirty="0">
              <a:solidFill>
                <a:srgbClr val="4A4A4A"/>
              </a:solidFill>
              <a:effectLst/>
              <a:latin typeface="+mj-lt"/>
            </a:endParaRPr>
          </a:p>
          <a:p>
            <a:pPr algn="just"/>
            <a:r>
              <a:rPr lang="en-US" b="1" i="0" dirty="0">
                <a:solidFill>
                  <a:srgbClr val="363636"/>
                </a:solidFill>
                <a:effectLst/>
                <a:latin typeface="Open sans" panose="020B0606030504020204" pitchFamily="34" charset="0"/>
              </a:rPr>
              <a:t> </a:t>
            </a:r>
            <a:r>
              <a:rPr lang="en-US" sz="2600" b="1" i="0" dirty="0">
                <a:solidFill>
                  <a:srgbClr val="363636"/>
                </a:solidFill>
                <a:effectLst/>
                <a:latin typeface="+mj-lt"/>
              </a:rPr>
              <a:t>Increase the sense of competence and self-esteem</a:t>
            </a:r>
            <a:endParaRPr lang="en-US" sz="2600" b="0" i="0" dirty="0">
              <a:solidFill>
                <a:srgbClr val="363636"/>
              </a:solidFill>
              <a:effectLst/>
              <a:latin typeface="+mj-lt"/>
            </a:endParaRPr>
          </a:p>
          <a:p>
            <a:pPr algn="just"/>
            <a:r>
              <a:rPr lang="en-US" sz="1900" b="0" i="0" dirty="0">
                <a:solidFill>
                  <a:srgbClr val="4A4A4A"/>
                </a:solidFill>
                <a:effectLst/>
                <a:latin typeface="+mj-lt"/>
              </a:rPr>
              <a:t>The use of video games also creates feelings of self-esteem and competition in players game after game. As you overcome the different challenges and levels, you feel better with yourself and able to meet the following objectives.</a:t>
            </a:r>
          </a:p>
          <a:p>
            <a:endParaRPr lang="en-IN" dirty="0"/>
          </a:p>
        </p:txBody>
      </p:sp>
    </p:spTree>
    <p:extLst>
      <p:ext uri="{BB962C8B-B14F-4D97-AF65-F5344CB8AC3E}">
        <p14:creationId xmlns:p14="http://schemas.microsoft.com/office/powerpoint/2010/main" val="2143217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60D3-D0D7-4F46-BB01-B39A7B158B46}"/>
              </a:ext>
            </a:extLst>
          </p:cNvPr>
          <p:cNvSpPr>
            <a:spLocks noGrp="1"/>
          </p:cNvSpPr>
          <p:nvPr>
            <p:ph type="title"/>
          </p:nvPr>
        </p:nvSpPr>
        <p:spPr/>
        <p:txBody>
          <a:bodyPr>
            <a:normAutofit/>
          </a:bodyPr>
          <a:lstStyle/>
          <a:p>
            <a:r>
              <a:rPr lang="en-US" sz="2800" dirty="0" err="1"/>
              <a:t>Disadvatages</a:t>
            </a:r>
            <a:endParaRPr lang="en-IN" sz="2800" dirty="0"/>
          </a:p>
        </p:txBody>
      </p:sp>
      <p:sp>
        <p:nvSpPr>
          <p:cNvPr id="3" name="Content Placeholder 2">
            <a:extLst>
              <a:ext uri="{FF2B5EF4-FFF2-40B4-BE49-F238E27FC236}">
                <a16:creationId xmlns:a16="http://schemas.microsoft.com/office/drawing/2014/main" id="{8AC5F872-A0AF-4A51-A9B2-351C8A6DFF1B}"/>
              </a:ext>
            </a:extLst>
          </p:cNvPr>
          <p:cNvSpPr>
            <a:spLocks noGrp="1"/>
          </p:cNvSpPr>
          <p:nvPr>
            <p:ph idx="1"/>
          </p:nvPr>
        </p:nvSpPr>
        <p:spPr>
          <a:xfrm>
            <a:off x="838200" y="1838877"/>
            <a:ext cx="10515600" cy="4351338"/>
          </a:xfrm>
        </p:spPr>
        <p:txBody>
          <a:bodyPr>
            <a:normAutofit fontScale="92500" lnSpcReduction="20000"/>
          </a:bodyPr>
          <a:lstStyle/>
          <a:p>
            <a:pPr algn="just"/>
            <a:r>
              <a:rPr lang="en-US" sz="1900" b="1" i="0" dirty="0">
                <a:solidFill>
                  <a:srgbClr val="363636"/>
                </a:solidFill>
                <a:effectLst/>
                <a:latin typeface="+mj-lt"/>
              </a:rPr>
              <a:t> </a:t>
            </a:r>
            <a:r>
              <a:rPr lang="en-US" sz="2600" b="1" i="0" dirty="0">
                <a:solidFill>
                  <a:srgbClr val="363636"/>
                </a:solidFill>
                <a:effectLst/>
                <a:latin typeface="+mj-lt"/>
              </a:rPr>
              <a:t>Can create addiction</a:t>
            </a:r>
          </a:p>
          <a:p>
            <a:pPr algn="just"/>
            <a:r>
              <a:rPr lang="en-US" sz="1900" b="0" i="0" dirty="0">
                <a:solidFill>
                  <a:srgbClr val="4A4A4A"/>
                </a:solidFill>
                <a:effectLst/>
                <a:latin typeface="+mj-lt"/>
              </a:rPr>
              <a:t>It is common to hear that there are people who are Addicted to video games , However and in spite of the studies that have been done on the matter, to date of today one can not prove that to play with the </a:t>
            </a:r>
            <a:r>
              <a:rPr lang="en-US" sz="1900" b="0" i="0" dirty="0" err="1">
                <a:solidFill>
                  <a:srgbClr val="4A4A4A"/>
                </a:solidFill>
                <a:effectLst/>
                <a:latin typeface="+mj-lt"/>
              </a:rPr>
              <a:t>videojuegos</a:t>
            </a:r>
            <a:r>
              <a:rPr lang="en-US" sz="1900" b="0" i="0" dirty="0">
                <a:solidFill>
                  <a:srgbClr val="4A4A4A"/>
                </a:solidFill>
                <a:effectLst/>
                <a:latin typeface="+mj-lt"/>
              </a:rPr>
              <a:t> can create addiction.</a:t>
            </a:r>
          </a:p>
          <a:p>
            <a:pPr algn="just"/>
            <a:r>
              <a:rPr lang="en-US" sz="1900" b="0" i="0" dirty="0">
                <a:solidFill>
                  <a:srgbClr val="4A4A4A"/>
                </a:solidFill>
                <a:effectLst/>
                <a:latin typeface="+mj-lt"/>
              </a:rPr>
              <a:t>Salguero (2009) talks about that some people at a given moment, acquire a pathological fixation by an object or activity. Even so, we have to analyze the person and ask ourselves why he has reached that point.</a:t>
            </a:r>
          </a:p>
          <a:p>
            <a:pPr algn="just"/>
            <a:r>
              <a:rPr lang="en-US" sz="1900" b="0" i="0" dirty="0">
                <a:solidFill>
                  <a:srgbClr val="4A4A4A"/>
                </a:solidFill>
                <a:effectLst/>
                <a:latin typeface="+mj-lt"/>
              </a:rPr>
              <a:t>In addition, we also have to point out that there are activities that are tremendously entertaining and absorbing, so you can spend more time than usual.</a:t>
            </a:r>
          </a:p>
          <a:p>
            <a:pPr algn="just"/>
            <a:endParaRPr lang="en-US" sz="1900" b="0" i="0" dirty="0">
              <a:solidFill>
                <a:srgbClr val="4A4A4A"/>
              </a:solidFill>
              <a:effectLst/>
              <a:latin typeface="+mj-lt"/>
            </a:endParaRPr>
          </a:p>
          <a:p>
            <a:pPr algn="l" fontAlgn="base"/>
            <a:r>
              <a:rPr lang="en-US" sz="2600" b="1" i="0" dirty="0">
                <a:solidFill>
                  <a:srgbClr val="111111"/>
                </a:solidFill>
                <a:effectLst/>
                <a:latin typeface="+mj-lt"/>
              </a:rPr>
              <a:t>Could Limit Academic Process</a:t>
            </a:r>
          </a:p>
          <a:p>
            <a:pPr algn="l" fontAlgn="base"/>
            <a:r>
              <a:rPr lang="en-US" sz="2100" b="0" i="0" dirty="0">
                <a:solidFill>
                  <a:srgbClr val="000000"/>
                </a:solidFill>
                <a:effectLst/>
                <a:latin typeface="+mj-lt"/>
              </a:rPr>
              <a:t>Although video games can improve the strategic thinking decision-making process, they can also deteriorate them.</a:t>
            </a:r>
          </a:p>
          <a:p>
            <a:pPr algn="l" fontAlgn="base"/>
            <a:r>
              <a:rPr lang="en-US" sz="2100" b="0" i="0" dirty="0">
                <a:solidFill>
                  <a:srgbClr val="000000"/>
                </a:solidFill>
                <a:effectLst/>
                <a:latin typeface="+mj-lt"/>
              </a:rPr>
              <a:t>Students who use their free time to play video games can struggle to keep up with school/college. Most gamers have been seen to procrastinate on their studying, or they simply ignore a deadline just to play their favorite game.</a:t>
            </a:r>
          </a:p>
          <a:p>
            <a:endParaRPr lang="en-IN" dirty="0"/>
          </a:p>
        </p:txBody>
      </p:sp>
    </p:spTree>
    <p:extLst>
      <p:ext uri="{BB962C8B-B14F-4D97-AF65-F5344CB8AC3E}">
        <p14:creationId xmlns:p14="http://schemas.microsoft.com/office/powerpoint/2010/main" val="498543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717E93-65C4-4E9F-AAEF-FA01CA174B4E}"/>
              </a:ext>
            </a:extLst>
          </p:cNvPr>
          <p:cNvSpPr>
            <a:spLocks noGrp="1"/>
          </p:cNvSpPr>
          <p:nvPr>
            <p:ph idx="1"/>
          </p:nvPr>
        </p:nvSpPr>
        <p:spPr>
          <a:xfrm>
            <a:off x="838200" y="689113"/>
            <a:ext cx="10515600" cy="5487850"/>
          </a:xfrm>
        </p:spPr>
        <p:txBody>
          <a:bodyPr>
            <a:normAutofit/>
          </a:bodyPr>
          <a:lstStyle/>
          <a:p>
            <a:pPr algn="just"/>
            <a:r>
              <a:rPr lang="en-US" b="1" i="0" dirty="0">
                <a:solidFill>
                  <a:srgbClr val="363636"/>
                </a:solidFill>
                <a:effectLst/>
                <a:latin typeface="Open sans" panose="020B0606030504020204" pitchFamily="34" charset="0"/>
              </a:rPr>
              <a:t> </a:t>
            </a:r>
            <a:r>
              <a:rPr lang="en-US" sz="2400" b="1" i="0" dirty="0">
                <a:solidFill>
                  <a:srgbClr val="363636"/>
                </a:solidFill>
                <a:effectLst/>
                <a:latin typeface="+mj-lt"/>
              </a:rPr>
              <a:t>It increases the aggressiveness of the player and they are violent</a:t>
            </a:r>
            <a:endParaRPr lang="en-US" sz="2400" b="0" i="0" dirty="0">
              <a:solidFill>
                <a:srgbClr val="363636"/>
              </a:solidFill>
              <a:effectLst/>
              <a:latin typeface="+mj-lt"/>
            </a:endParaRPr>
          </a:p>
          <a:p>
            <a:pPr algn="just"/>
            <a:r>
              <a:rPr lang="en-US" sz="1800" b="0" i="0" dirty="0">
                <a:solidFill>
                  <a:srgbClr val="4A4A4A"/>
                </a:solidFill>
                <a:effectLst/>
                <a:latin typeface="+mj-lt"/>
              </a:rPr>
              <a:t>Some games are very aggressive and violent. Sometimes, this content is not only limited to physical aggressions but also </a:t>
            </a:r>
            <a:r>
              <a:rPr lang="en-US" sz="1800" b="0" i="0" dirty="0" err="1">
                <a:solidFill>
                  <a:srgbClr val="4A4A4A"/>
                </a:solidFill>
                <a:effectLst/>
                <a:latin typeface="+mj-lt"/>
              </a:rPr>
              <a:t>also</a:t>
            </a:r>
            <a:r>
              <a:rPr lang="en-US" sz="1800" b="0" i="0" dirty="0">
                <a:solidFill>
                  <a:srgbClr val="4A4A4A"/>
                </a:solidFill>
                <a:effectLst/>
                <a:latin typeface="+mj-lt"/>
              </a:rPr>
              <a:t> enters into ideologies. There is a wide range of research in this area in which a clear conclusion can not be reached as to whether videogames create or aggressiveness In their players.</a:t>
            </a:r>
          </a:p>
          <a:p>
            <a:pPr algn="just"/>
            <a:r>
              <a:rPr lang="en-US" sz="1800" b="0" i="0" dirty="0">
                <a:solidFill>
                  <a:srgbClr val="4A4A4A"/>
                </a:solidFill>
                <a:effectLst/>
                <a:latin typeface="+mj-lt"/>
              </a:rPr>
              <a:t>Some argue that its effect is short-term.</a:t>
            </a:r>
          </a:p>
          <a:p>
            <a:pPr algn="just"/>
            <a:r>
              <a:rPr lang="en-US" sz="2400" b="1" i="0" dirty="0">
                <a:solidFill>
                  <a:srgbClr val="363636"/>
                </a:solidFill>
                <a:effectLst/>
                <a:latin typeface="+mj-lt"/>
              </a:rPr>
              <a:t> It can affect the life of the players</a:t>
            </a:r>
            <a:endParaRPr lang="en-US" sz="2400" b="0" i="0" dirty="0">
              <a:solidFill>
                <a:srgbClr val="363636"/>
              </a:solidFill>
              <a:effectLst/>
              <a:latin typeface="+mj-lt"/>
            </a:endParaRPr>
          </a:p>
          <a:p>
            <a:pPr algn="just"/>
            <a:r>
              <a:rPr lang="en-US" sz="1800" b="0" i="0" dirty="0">
                <a:solidFill>
                  <a:srgbClr val="4A4A4A"/>
                </a:solidFill>
                <a:effectLst/>
                <a:latin typeface="+mj-lt"/>
              </a:rPr>
              <a:t>If you do not have control of its use, it can affect our life in a negative way; Thus affecting our school performance, the family and our day to day life in general.</a:t>
            </a:r>
          </a:p>
          <a:p>
            <a:pPr algn="l" fontAlgn="base"/>
            <a:r>
              <a:rPr lang="en-US" sz="1800" b="1" i="0" dirty="0">
                <a:solidFill>
                  <a:srgbClr val="111111"/>
                </a:solidFill>
                <a:effectLst/>
                <a:latin typeface="inherit"/>
              </a:rPr>
              <a:t> </a:t>
            </a:r>
            <a:r>
              <a:rPr lang="en-US" sz="2400" b="1" i="0" dirty="0">
                <a:solidFill>
                  <a:srgbClr val="111111"/>
                </a:solidFill>
                <a:effectLst/>
                <a:latin typeface="+mj-lt"/>
              </a:rPr>
              <a:t>Social Replacement</a:t>
            </a:r>
          </a:p>
          <a:p>
            <a:pPr algn="l" fontAlgn="base"/>
            <a:r>
              <a:rPr lang="en-US" sz="1800" b="0" i="0" dirty="0">
                <a:solidFill>
                  <a:srgbClr val="000000"/>
                </a:solidFill>
                <a:effectLst/>
                <a:latin typeface="+mj-lt"/>
              </a:rPr>
              <a:t>Video games often act as a replacement for real-time human connections. People who find themselves playing hours upon hours of video games may find themselves losing touch with the relationships they’ve built with other people.</a:t>
            </a:r>
          </a:p>
          <a:p>
            <a:r>
              <a:rPr lang="en-US" sz="1800" b="0" i="0" dirty="0">
                <a:solidFill>
                  <a:srgbClr val="000000"/>
                </a:solidFill>
                <a:effectLst/>
                <a:latin typeface="+mj-lt"/>
              </a:rPr>
              <a:t>People argue that with </a:t>
            </a:r>
            <a:r>
              <a:rPr lang="en-US" sz="1800" b="0" i="0" u="sng" dirty="0">
                <a:solidFill>
                  <a:srgbClr val="000000"/>
                </a:solidFill>
                <a:effectLst/>
                <a:latin typeface="+mj-lt"/>
              </a:rPr>
              <a:t>internet </a:t>
            </a:r>
            <a:r>
              <a:rPr lang="en-US" sz="1800" b="0" i="0" dirty="0">
                <a:solidFill>
                  <a:srgbClr val="000000"/>
                </a:solidFill>
                <a:effectLst/>
                <a:latin typeface="+mj-lt"/>
              </a:rPr>
              <a:t>-connected games, they can easily hang out with friends and families without ever leaving home, but this type of virtual get together is no replacement for actual face-to-face interaction.</a:t>
            </a:r>
            <a:br>
              <a:rPr lang="en-US" sz="1800" b="0" i="0" dirty="0">
                <a:solidFill>
                  <a:srgbClr val="000000"/>
                </a:solidFill>
                <a:effectLst/>
                <a:latin typeface="+mj-lt"/>
              </a:rPr>
            </a:br>
            <a:endParaRPr lang="en-IN" sz="1800" dirty="0">
              <a:latin typeface="+mj-lt"/>
            </a:endParaRPr>
          </a:p>
          <a:p>
            <a:pPr marL="0" indent="0" algn="just">
              <a:buNone/>
            </a:pPr>
            <a:endParaRPr lang="en-US" sz="1800" b="0" i="0" dirty="0">
              <a:solidFill>
                <a:srgbClr val="4A4A4A"/>
              </a:solidFill>
              <a:effectLst/>
              <a:latin typeface="+mj-lt"/>
            </a:endParaRPr>
          </a:p>
        </p:txBody>
      </p:sp>
    </p:spTree>
    <p:extLst>
      <p:ext uri="{BB962C8B-B14F-4D97-AF65-F5344CB8AC3E}">
        <p14:creationId xmlns:p14="http://schemas.microsoft.com/office/powerpoint/2010/main" val="4028314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0A09-D063-4AD5-93F0-F8951FE66BB7}"/>
              </a:ext>
            </a:extLst>
          </p:cNvPr>
          <p:cNvSpPr>
            <a:spLocks noGrp="1"/>
          </p:cNvSpPr>
          <p:nvPr>
            <p:ph type="title"/>
          </p:nvPr>
        </p:nvSpPr>
        <p:spPr>
          <a:xfrm>
            <a:off x="838200" y="-251791"/>
            <a:ext cx="10515600" cy="1942479"/>
          </a:xfrm>
        </p:spPr>
        <p:txBody>
          <a:bodyPr>
            <a:normAutofit/>
          </a:bodyPr>
          <a:lstStyle/>
          <a:p>
            <a:br>
              <a:rPr lang="en-IN" sz="2800" b="1" dirty="0"/>
            </a:br>
            <a:br>
              <a:rPr lang="en-IN" sz="2800" b="1" dirty="0"/>
            </a:br>
            <a:r>
              <a:rPr lang="en-IN" sz="2800" b="1" dirty="0"/>
              <a:t>Application</a:t>
            </a:r>
          </a:p>
        </p:txBody>
      </p:sp>
      <p:sp>
        <p:nvSpPr>
          <p:cNvPr id="3" name="Content Placeholder 2">
            <a:extLst>
              <a:ext uri="{FF2B5EF4-FFF2-40B4-BE49-F238E27FC236}">
                <a16:creationId xmlns:a16="http://schemas.microsoft.com/office/drawing/2014/main" id="{D6C556A3-A0EB-40D6-8746-B35AF32964C3}"/>
              </a:ext>
            </a:extLst>
          </p:cNvPr>
          <p:cNvSpPr>
            <a:spLocks noGrp="1"/>
          </p:cNvSpPr>
          <p:nvPr>
            <p:ph idx="1"/>
          </p:nvPr>
        </p:nvSpPr>
        <p:spPr>
          <a:xfrm>
            <a:off x="838200" y="768626"/>
            <a:ext cx="10515600" cy="5408337"/>
          </a:xfrm>
        </p:spPr>
        <p:txBody>
          <a:bodyPr>
            <a:normAutofit/>
          </a:bodyPr>
          <a:lstStyle/>
          <a:p>
            <a:pPr marL="0" indent="0">
              <a:buNone/>
            </a:pPr>
            <a:endParaRPr lang="en-IN" sz="2000" dirty="0">
              <a:latin typeface="+mj-lt"/>
            </a:endParaRPr>
          </a:p>
          <a:p>
            <a:endParaRPr lang="en-IN" sz="2000" dirty="0">
              <a:latin typeface="+mj-lt"/>
            </a:endParaRPr>
          </a:p>
          <a:p>
            <a:pPr>
              <a:lnSpc>
                <a:spcPct val="110000"/>
              </a:lnSpc>
            </a:pPr>
            <a:r>
              <a:rPr lang="en-IN" sz="1800" dirty="0">
                <a:latin typeface="+mj-lt"/>
              </a:rPr>
              <a:t>It helps us to understand the market trends and customer needs .</a:t>
            </a:r>
          </a:p>
          <a:p>
            <a:pPr>
              <a:lnSpc>
                <a:spcPct val="110000"/>
              </a:lnSpc>
            </a:pPr>
            <a:r>
              <a:rPr lang="en-IN" sz="1800" dirty="0">
                <a:latin typeface="+mj-lt"/>
              </a:rPr>
              <a:t>It also make us to get the future trends in gaming industry.</a:t>
            </a:r>
          </a:p>
          <a:p>
            <a:pPr>
              <a:lnSpc>
                <a:spcPct val="110000"/>
              </a:lnSpc>
            </a:pPr>
            <a:r>
              <a:rPr lang="en-IN" sz="1800" dirty="0">
                <a:latin typeface="+mj-lt"/>
              </a:rPr>
              <a:t>It enrich retail industry, IT industry and  Marketing industry.</a:t>
            </a:r>
          </a:p>
          <a:p>
            <a:pPr>
              <a:lnSpc>
                <a:spcPct val="110000"/>
              </a:lnSpc>
            </a:pPr>
            <a:r>
              <a:rPr lang="en-IN" sz="1800" dirty="0">
                <a:latin typeface="+mj-lt"/>
              </a:rPr>
              <a:t>It gives the scope of data analytics.</a:t>
            </a:r>
          </a:p>
          <a:p>
            <a:pPr>
              <a:lnSpc>
                <a:spcPct val="110000"/>
              </a:lnSpc>
            </a:pPr>
            <a:r>
              <a:rPr lang="en-US" sz="1800" dirty="0">
                <a:latin typeface="+mj-lt"/>
              </a:rPr>
              <a:t>The findings of the researched literature reveal that video games present multiple opportunities for practical uses outside of entertainment. Educators use video games as tools within their classrooms, and students often feel an increased level of motivation to participate when games are involved. With the aid of accessible hardware and software, people with disabilities can have better access to playing games. In doing so, people can learn how to use assistive technology. Due to their online nature, many video games present opportunities for players to develop friendships and strengthen their leadership skills. A further analysis of this chapter’s findings will be the focus of the next chapter.. </a:t>
            </a:r>
            <a:endParaRPr lang="en-IN" sz="1800" dirty="0">
              <a:latin typeface="+mj-lt"/>
            </a:endParaRPr>
          </a:p>
        </p:txBody>
      </p:sp>
    </p:spTree>
    <p:extLst>
      <p:ext uri="{BB962C8B-B14F-4D97-AF65-F5344CB8AC3E}">
        <p14:creationId xmlns:p14="http://schemas.microsoft.com/office/powerpoint/2010/main" val="4212303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7A7DC8-DA94-4B7E-B6E1-AD1583A57103}"/>
              </a:ext>
            </a:extLst>
          </p:cNvPr>
          <p:cNvSpPr>
            <a:spLocks noGrp="1"/>
          </p:cNvSpPr>
          <p:nvPr>
            <p:ph idx="1"/>
          </p:nvPr>
        </p:nvSpPr>
        <p:spPr>
          <a:xfrm>
            <a:off x="838200" y="596348"/>
            <a:ext cx="10515600" cy="5580615"/>
          </a:xfrm>
        </p:spPr>
        <p:txBody>
          <a:bodyPr>
            <a:normAutofit/>
          </a:bodyPr>
          <a:lstStyle/>
          <a:p>
            <a:r>
              <a:rPr lang="en-US" sz="1800" dirty="0">
                <a:latin typeface="+mj-lt"/>
              </a:rPr>
              <a:t>Going forward, there are several areas for further research into the practical applications of games. Within education, researchers can investigate how using games in a curriculum affects students’ learning outside the classroom. For example, with children using Minecraft both within and outside of classrooms, it is possible that children may continue their learning beyond the hours of school. Researchers can focus on how the inclusion of accessibility options affects the social lives of people with disabilities. These options allow more people to play games, and it is possible that people with disabilities expand their social circles due to the social nature of some games. Finally, further attention can be directed toward the benefits of social spaces in games. Research can also be conducted on the negative aspects of social spaces in games. Harassment plagues many social games, so researchers can conduct surveys on how this affects gamers who use those platforms.</a:t>
            </a:r>
          </a:p>
          <a:p>
            <a:pPr algn="l"/>
            <a:r>
              <a:rPr lang="en-US" sz="1900" dirty="0">
                <a:latin typeface="+mj-lt"/>
              </a:rPr>
              <a:t>The benefits of videogames have also reached education with game-based learning. This teaching method uses beneficial aspects of videogames to transmit knowledge to students. It is based on three key factors:</a:t>
            </a:r>
          </a:p>
          <a:p>
            <a:pPr algn="l">
              <a:buFont typeface="Arial" panose="020B0604020202020204" pitchFamily="34" charset="0"/>
              <a:buChar char="•"/>
            </a:pPr>
            <a:r>
              <a:rPr lang="en-US" sz="1900" dirty="0">
                <a:latin typeface="+mj-lt"/>
              </a:rPr>
              <a:t>It breathes life into education: it transforms learning into an enjoyable, thrilling game without boring lessons. Students assimilate and retain information almost without noticing.</a:t>
            </a:r>
          </a:p>
          <a:p>
            <a:pPr algn="l">
              <a:buFont typeface="Arial" panose="020B0604020202020204" pitchFamily="34" charset="0"/>
              <a:buChar char="•"/>
            </a:pPr>
            <a:r>
              <a:rPr lang="en-US" sz="1900" dirty="0">
                <a:latin typeface="+mj-lt"/>
              </a:rPr>
              <a:t>It boosts motivation: students are the main characters in the story and their success is rewarded with medals, extra lives, bonuses, etc. This captures and keeps their interest in learning.</a:t>
            </a:r>
          </a:p>
          <a:p>
            <a:pPr algn="l">
              <a:buFont typeface="Arial" panose="020B0604020202020204" pitchFamily="34" charset="0"/>
              <a:buChar char="•"/>
            </a:pPr>
            <a:r>
              <a:rPr lang="en-US" sz="1900" dirty="0">
                <a:latin typeface="+mj-lt"/>
              </a:rPr>
              <a:t>It gives opportunities to practice: students can apply the knowledge they acquire without getting into dangerous situations. This is what flight and navigation simulators, for instance, are all about.</a:t>
            </a:r>
          </a:p>
          <a:p>
            <a:endParaRPr lang="en-IN" sz="1800" dirty="0">
              <a:latin typeface="+mj-lt"/>
            </a:endParaRPr>
          </a:p>
        </p:txBody>
      </p:sp>
    </p:spTree>
    <p:extLst>
      <p:ext uri="{BB962C8B-B14F-4D97-AF65-F5344CB8AC3E}">
        <p14:creationId xmlns:p14="http://schemas.microsoft.com/office/powerpoint/2010/main" val="2111089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F96C-AB7E-4AD0-A488-AD37F3A75901}"/>
              </a:ext>
            </a:extLst>
          </p:cNvPr>
          <p:cNvSpPr>
            <a:spLocks noGrp="1"/>
          </p:cNvSpPr>
          <p:nvPr>
            <p:ph type="title"/>
          </p:nvPr>
        </p:nvSpPr>
        <p:spPr/>
        <p:txBody>
          <a:bodyPr>
            <a:normAutofit/>
          </a:bodyPr>
          <a:lstStyle/>
          <a:p>
            <a:r>
              <a:rPr lang="en-IN" sz="2800" b="1" dirty="0"/>
              <a:t>conclusion</a:t>
            </a:r>
          </a:p>
        </p:txBody>
      </p:sp>
      <p:sp>
        <p:nvSpPr>
          <p:cNvPr id="3" name="Content Placeholder 2">
            <a:extLst>
              <a:ext uri="{FF2B5EF4-FFF2-40B4-BE49-F238E27FC236}">
                <a16:creationId xmlns:a16="http://schemas.microsoft.com/office/drawing/2014/main" id="{54C500A1-CE2D-4750-93B0-FC87949A2A6F}"/>
              </a:ext>
            </a:extLst>
          </p:cNvPr>
          <p:cNvSpPr>
            <a:spLocks noGrp="1"/>
          </p:cNvSpPr>
          <p:nvPr>
            <p:ph idx="1"/>
          </p:nvPr>
        </p:nvSpPr>
        <p:spPr/>
        <p:txBody>
          <a:bodyPr>
            <a:normAutofit/>
          </a:bodyPr>
          <a:lstStyle/>
          <a:p>
            <a:r>
              <a:rPr lang="en-IN" sz="2000" dirty="0">
                <a:latin typeface="+mj-lt"/>
              </a:rPr>
              <a:t>It helps us to understand the gaming industry and its requirements clearly.</a:t>
            </a:r>
          </a:p>
          <a:p>
            <a:r>
              <a:rPr lang="en-IN" sz="2000" dirty="0">
                <a:latin typeface="+mj-lt"/>
              </a:rPr>
              <a:t>It make us to find new  </a:t>
            </a:r>
            <a:r>
              <a:rPr lang="en-IN" sz="2000" dirty="0" err="1">
                <a:latin typeface="+mj-lt"/>
              </a:rPr>
              <a:t>oppurtunities</a:t>
            </a:r>
            <a:r>
              <a:rPr lang="en-IN" sz="2000" dirty="0">
                <a:latin typeface="+mj-lt"/>
              </a:rPr>
              <a:t> for the employees to find out the new gaming techniques including AI, Animation and cloud based games.</a:t>
            </a:r>
          </a:p>
          <a:p>
            <a:r>
              <a:rPr lang="en-IN" sz="2000" dirty="0">
                <a:latin typeface="+mj-lt"/>
              </a:rPr>
              <a:t>It helps for financial growth of gaming industry.</a:t>
            </a:r>
          </a:p>
          <a:p>
            <a:r>
              <a:rPr lang="en-IN" sz="2000" dirty="0">
                <a:latin typeface="+mj-lt"/>
              </a:rPr>
              <a:t>Customer gets entertainments and brainstorming games</a:t>
            </a:r>
          </a:p>
          <a:p>
            <a:r>
              <a:rPr lang="en-IN" sz="2000" dirty="0">
                <a:latin typeface="+mj-lt"/>
              </a:rPr>
              <a:t>It develops the critical thinking and problem solving skills of the player</a:t>
            </a:r>
          </a:p>
        </p:txBody>
      </p:sp>
    </p:spTree>
    <p:extLst>
      <p:ext uri="{BB962C8B-B14F-4D97-AF65-F5344CB8AC3E}">
        <p14:creationId xmlns:p14="http://schemas.microsoft.com/office/powerpoint/2010/main" val="3956691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1ED3-9224-4DA9-BE3D-323DB3934CBE}"/>
              </a:ext>
            </a:extLst>
          </p:cNvPr>
          <p:cNvSpPr>
            <a:spLocks noGrp="1"/>
          </p:cNvSpPr>
          <p:nvPr>
            <p:ph type="title"/>
          </p:nvPr>
        </p:nvSpPr>
        <p:spPr/>
        <p:txBody>
          <a:bodyPr>
            <a:normAutofit/>
          </a:bodyPr>
          <a:lstStyle/>
          <a:p>
            <a:r>
              <a:rPr lang="en-IN" sz="2800" b="1" dirty="0"/>
              <a:t>Future Scope</a:t>
            </a:r>
          </a:p>
        </p:txBody>
      </p:sp>
      <p:sp>
        <p:nvSpPr>
          <p:cNvPr id="3" name="Content Placeholder 2">
            <a:extLst>
              <a:ext uri="{FF2B5EF4-FFF2-40B4-BE49-F238E27FC236}">
                <a16:creationId xmlns:a16="http://schemas.microsoft.com/office/drawing/2014/main" id="{B42CEE01-118A-486D-80A8-C180A3868109}"/>
              </a:ext>
            </a:extLst>
          </p:cNvPr>
          <p:cNvSpPr>
            <a:spLocks noGrp="1"/>
          </p:cNvSpPr>
          <p:nvPr>
            <p:ph idx="1"/>
          </p:nvPr>
        </p:nvSpPr>
        <p:spPr>
          <a:xfrm>
            <a:off x="838200" y="1690688"/>
            <a:ext cx="10515600" cy="4351338"/>
          </a:xfrm>
        </p:spPr>
        <p:txBody>
          <a:bodyPr>
            <a:normAutofit lnSpcReduction="10000"/>
          </a:bodyPr>
          <a:lstStyle/>
          <a:p>
            <a:r>
              <a:rPr lang="en-IN" sz="1800" dirty="0">
                <a:latin typeface="+mj-lt"/>
              </a:rPr>
              <a:t>Gaming Designing is one of the most upcoming courses.</a:t>
            </a:r>
          </a:p>
          <a:p>
            <a:r>
              <a:rPr lang="en-IN" sz="1800" dirty="0">
                <a:latin typeface="+mj-lt"/>
              </a:rPr>
              <a:t>Cloud gaming, digital distribution and streaming are future gaming trends.</a:t>
            </a:r>
          </a:p>
          <a:p>
            <a:r>
              <a:rPr lang="en-IN" sz="1800" dirty="0">
                <a:latin typeface="+mj-lt"/>
              </a:rPr>
              <a:t>Artificial intelligence in gaming  is to figure out the player’s ability  and emotional state of the player.</a:t>
            </a:r>
          </a:p>
          <a:p>
            <a:r>
              <a:rPr lang="en-IN" sz="1800" dirty="0">
                <a:latin typeface="+mj-lt"/>
              </a:rPr>
              <a:t>Revenue of the gaming industry will be increased than movies and sports industry In future.</a:t>
            </a:r>
          </a:p>
          <a:p>
            <a:r>
              <a:rPr lang="en-IN" sz="1800" dirty="0">
                <a:latin typeface="+mj-lt"/>
              </a:rPr>
              <a:t>Innovation of new technologies in software sector.</a:t>
            </a:r>
            <a:endParaRPr lang="en-US" sz="1800" b="0" i="0" dirty="0">
              <a:solidFill>
                <a:srgbClr val="202124"/>
              </a:solidFill>
              <a:effectLst/>
              <a:latin typeface="+mj-lt"/>
            </a:endParaRPr>
          </a:p>
          <a:p>
            <a:pPr algn="l"/>
            <a:r>
              <a:rPr lang="en-US" sz="1800" b="0" i="0" dirty="0">
                <a:solidFill>
                  <a:srgbClr val="4D5156"/>
                </a:solidFill>
                <a:effectLst/>
                <a:latin typeface="+mj-lt"/>
              </a:rPr>
              <a:t>Game Designing is one of the most upcoming Courses for students who wanted to make a Game Designer Career in India in animation. The gaming industry is rapidly growing at a pace of 50% per annum. </a:t>
            </a:r>
            <a:r>
              <a:rPr lang="en-US" sz="1800" b="0" i="0" dirty="0">
                <a:solidFill>
                  <a:srgbClr val="040C28"/>
                </a:solidFill>
                <a:effectLst/>
                <a:latin typeface="+mj-lt"/>
              </a:rPr>
              <a:t>There is a very wide and bright future in game design in India.</a:t>
            </a:r>
            <a:endParaRPr lang="en-US" sz="1800" b="0" i="0" dirty="0">
              <a:solidFill>
                <a:srgbClr val="202124"/>
              </a:solidFill>
              <a:effectLst/>
              <a:latin typeface="+mj-lt"/>
            </a:endParaRPr>
          </a:p>
          <a:p>
            <a:pPr algn="l"/>
            <a:r>
              <a:rPr lang="en-US" sz="1800" b="0" i="0" dirty="0">
                <a:solidFill>
                  <a:srgbClr val="040C28"/>
                </a:solidFill>
                <a:effectLst/>
                <a:latin typeface="+mj-lt"/>
              </a:rPr>
              <a:t>Working in the gaming industry can be one of the lucrative career options in 2023</a:t>
            </a:r>
            <a:r>
              <a:rPr lang="en-US" sz="1800" b="0" i="0" dirty="0">
                <a:solidFill>
                  <a:srgbClr val="4D5156"/>
                </a:solidFill>
                <a:effectLst/>
                <a:latin typeface="+mj-lt"/>
              </a:rPr>
              <a:t>. Games that people play every day need to be built, updated, and maintained by someone. As a result of their high salaries, game developers are in high demand all over the world.</a:t>
            </a:r>
            <a:endParaRPr lang="en-US" sz="1800" b="0" i="0" dirty="0">
              <a:solidFill>
                <a:srgbClr val="202124"/>
              </a:solidFill>
              <a:effectLst/>
              <a:latin typeface="+mj-lt"/>
            </a:endParaRPr>
          </a:p>
          <a:p>
            <a:r>
              <a:rPr lang="en-US" sz="1800" b="0" i="0" dirty="0">
                <a:solidFill>
                  <a:srgbClr val="4D5156"/>
                </a:solidFill>
                <a:effectLst/>
                <a:latin typeface="+mj-lt"/>
              </a:rPr>
              <a:t>The gaming industry has grown tremendously over the past decade, with the market value expected to reach 3.6 billion by 2025. As technology continues to evolve, </a:t>
            </a:r>
            <a:r>
              <a:rPr lang="en-US" sz="1800" b="0" i="0" dirty="0">
                <a:solidFill>
                  <a:srgbClr val="040C28"/>
                </a:solidFill>
                <a:effectLst/>
                <a:latin typeface="+mj-lt"/>
              </a:rPr>
              <a:t>the future of gaming looks promising, with innovations such as AI, virtual reality, and the metaverse set to revolutionize the industry.</a:t>
            </a:r>
            <a:br>
              <a:rPr lang="en-US" sz="1800" b="0" i="0" dirty="0">
                <a:solidFill>
                  <a:srgbClr val="202124"/>
                </a:solidFill>
                <a:effectLst/>
                <a:latin typeface="+mj-lt"/>
              </a:rPr>
            </a:br>
            <a:endParaRPr lang="en-IN" sz="1800" dirty="0">
              <a:latin typeface="+mj-lt"/>
            </a:endParaRPr>
          </a:p>
        </p:txBody>
      </p:sp>
    </p:spTree>
    <p:extLst>
      <p:ext uri="{BB962C8B-B14F-4D97-AF65-F5344CB8AC3E}">
        <p14:creationId xmlns:p14="http://schemas.microsoft.com/office/powerpoint/2010/main" val="395119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2F86B-515F-4D89-A379-90804B5BA9E3}"/>
              </a:ext>
            </a:extLst>
          </p:cNvPr>
          <p:cNvSpPr>
            <a:spLocks noGrp="1"/>
          </p:cNvSpPr>
          <p:nvPr>
            <p:ph idx="1"/>
          </p:nvPr>
        </p:nvSpPr>
        <p:spPr>
          <a:xfrm>
            <a:off x="838200" y="662609"/>
            <a:ext cx="10515600" cy="5514354"/>
          </a:xfrm>
        </p:spPr>
        <p:txBody>
          <a:bodyPr/>
          <a:lstStyle/>
          <a:p>
            <a:pPr marL="0" indent="0">
              <a:buNone/>
            </a:pPr>
            <a:r>
              <a:rPr lang="en-IN" dirty="0"/>
              <a:t>1.1 overview  </a:t>
            </a:r>
          </a:p>
          <a:p>
            <a:pPr marL="0" indent="0">
              <a:buNone/>
            </a:pPr>
            <a:r>
              <a:rPr lang="en-US" sz="2800" dirty="0"/>
              <a:t> </a:t>
            </a:r>
            <a:r>
              <a:rPr lang="en-US" sz="1800" dirty="0"/>
              <a:t>A Comprehensive Analysis of  </a:t>
            </a:r>
            <a:r>
              <a:rPr lang="en-US" sz="1800" dirty="0" err="1"/>
              <a:t>Vedio</a:t>
            </a:r>
            <a:r>
              <a:rPr lang="en-US" sz="1800" dirty="0"/>
              <a:t> Games Sales:</a:t>
            </a:r>
          </a:p>
          <a:p>
            <a:r>
              <a:rPr lang="en-IN" sz="1800" dirty="0">
                <a:latin typeface="+mj-lt"/>
              </a:rPr>
              <a:t>Sales in EU-NA-JP Region</a:t>
            </a:r>
          </a:p>
          <a:p>
            <a:r>
              <a:rPr lang="en-IN" sz="1800" dirty="0">
                <a:latin typeface="+mj-lt"/>
              </a:rPr>
              <a:t>Sales per Genre</a:t>
            </a:r>
          </a:p>
          <a:p>
            <a:r>
              <a:rPr lang="en-IN" sz="1800" dirty="0">
                <a:latin typeface="+mj-lt"/>
              </a:rPr>
              <a:t>Top NA’s Selling Vg</a:t>
            </a:r>
          </a:p>
          <a:p>
            <a:r>
              <a:rPr lang="en-IN" sz="1800" dirty="0">
                <a:latin typeface="+mj-lt"/>
              </a:rPr>
              <a:t>Top 10 Japan Selling </a:t>
            </a:r>
            <a:r>
              <a:rPr lang="en-IN" sz="1800" dirty="0" err="1">
                <a:latin typeface="+mj-lt"/>
              </a:rPr>
              <a:t>Vedio</a:t>
            </a:r>
            <a:r>
              <a:rPr lang="en-IN" sz="1800" dirty="0">
                <a:latin typeface="+mj-lt"/>
              </a:rPr>
              <a:t> Games</a:t>
            </a:r>
          </a:p>
          <a:p>
            <a:r>
              <a:rPr lang="en-IN" sz="1800" dirty="0">
                <a:latin typeface="+mj-lt"/>
              </a:rPr>
              <a:t>Top 10 EU Sales Vg</a:t>
            </a:r>
          </a:p>
          <a:p>
            <a:r>
              <a:rPr lang="en-IN" sz="1800" dirty="0">
                <a:latin typeface="+mj-lt"/>
              </a:rPr>
              <a:t>Top 5 publishers</a:t>
            </a:r>
          </a:p>
          <a:p>
            <a:r>
              <a:rPr lang="en-IN" sz="1800" dirty="0">
                <a:latin typeface="+mj-lt"/>
              </a:rPr>
              <a:t>Total Sales</a:t>
            </a:r>
          </a:p>
          <a:p>
            <a:r>
              <a:rPr lang="en-IN" sz="1800" dirty="0">
                <a:latin typeface="+mj-lt"/>
              </a:rPr>
              <a:t>Genre with Rank</a:t>
            </a:r>
          </a:p>
          <a:p>
            <a:r>
              <a:rPr lang="en-IN" sz="1800" dirty="0">
                <a:latin typeface="+mj-lt"/>
              </a:rPr>
              <a:t>Dashboard</a:t>
            </a:r>
          </a:p>
          <a:p>
            <a:r>
              <a:rPr lang="en-IN" sz="1800" dirty="0">
                <a:latin typeface="+mj-lt"/>
              </a:rPr>
              <a:t>story</a:t>
            </a:r>
            <a:endParaRPr lang="en-IN" sz="1800" dirty="0"/>
          </a:p>
          <a:p>
            <a:pPr marL="0" indent="0">
              <a:buNone/>
            </a:pPr>
            <a:r>
              <a:rPr lang="en-IN" dirty="0"/>
              <a:t>                                                                                                </a:t>
            </a:r>
          </a:p>
        </p:txBody>
      </p:sp>
    </p:spTree>
    <p:extLst>
      <p:ext uri="{BB962C8B-B14F-4D97-AF65-F5344CB8AC3E}">
        <p14:creationId xmlns:p14="http://schemas.microsoft.com/office/powerpoint/2010/main" val="167831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2E33-8F2A-47FE-886A-4ED9ED005172}"/>
              </a:ext>
            </a:extLst>
          </p:cNvPr>
          <p:cNvSpPr>
            <a:spLocks noGrp="1"/>
          </p:cNvSpPr>
          <p:nvPr>
            <p:ph type="title"/>
          </p:nvPr>
        </p:nvSpPr>
        <p:spPr/>
        <p:txBody>
          <a:bodyPr>
            <a:normAutofit/>
          </a:bodyPr>
          <a:lstStyle/>
          <a:p>
            <a:r>
              <a:rPr lang="en-IN" sz="2800" b="1" dirty="0"/>
              <a:t>Purpose</a:t>
            </a:r>
          </a:p>
        </p:txBody>
      </p:sp>
      <p:sp>
        <p:nvSpPr>
          <p:cNvPr id="3" name="Content Placeholder 2">
            <a:extLst>
              <a:ext uri="{FF2B5EF4-FFF2-40B4-BE49-F238E27FC236}">
                <a16:creationId xmlns:a16="http://schemas.microsoft.com/office/drawing/2014/main" id="{F2CB56BA-147B-4328-928F-84BE8BA93EC8}"/>
              </a:ext>
            </a:extLst>
          </p:cNvPr>
          <p:cNvSpPr>
            <a:spLocks noGrp="1"/>
          </p:cNvSpPr>
          <p:nvPr>
            <p:ph idx="1"/>
          </p:nvPr>
        </p:nvSpPr>
        <p:spPr/>
        <p:txBody>
          <a:bodyPr>
            <a:normAutofit/>
          </a:bodyPr>
          <a:lstStyle/>
          <a:p>
            <a:endParaRPr lang="en-IN" sz="2000" dirty="0">
              <a:latin typeface="+mj-lt"/>
            </a:endParaRPr>
          </a:p>
          <a:p>
            <a:r>
              <a:rPr lang="en-IN" sz="2000" dirty="0">
                <a:latin typeface="+mj-lt"/>
              </a:rPr>
              <a:t> The purpose of the project is to </a:t>
            </a:r>
            <a:r>
              <a:rPr lang="en-IN" sz="2000" dirty="0" err="1">
                <a:latin typeface="+mj-lt"/>
              </a:rPr>
              <a:t>analyze</a:t>
            </a:r>
            <a:r>
              <a:rPr lang="en-IN" sz="2000" dirty="0">
                <a:latin typeface="+mj-lt"/>
              </a:rPr>
              <a:t> the market of video games sales and its problems in recent </a:t>
            </a:r>
            <a:r>
              <a:rPr lang="en-IN" sz="2000" dirty="0" err="1">
                <a:latin typeface="+mj-lt"/>
              </a:rPr>
              <a:t>days.It</a:t>
            </a:r>
            <a:r>
              <a:rPr lang="en-IN" sz="2000" dirty="0">
                <a:latin typeface="+mj-lt"/>
              </a:rPr>
              <a:t> helps to understand the needs and preferences of consumers and to identify the </a:t>
            </a:r>
            <a:r>
              <a:rPr lang="en-IN" sz="2000" dirty="0" err="1">
                <a:latin typeface="+mj-lt"/>
              </a:rPr>
              <a:t>oppurtunities</a:t>
            </a:r>
            <a:r>
              <a:rPr lang="en-IN" sz="2000" dirty="0">
                <a:latin typeface="+mj-lt"/>
              </a:rPr>
              <a:t> for growth and innovation. </a:t>
            </a:r>
          </a:p>
          <a:p>
            <a:endParaRPr lang="en-IN" sz="2000" dirty="0">
              <a:latin typeface="+mj-lt"/>
            </a:endParaRPr>
          </a:p>
          <a:p>
            <a:r>
              <a:rPr lang="en-IN" sz="2000" dirty="0">
                <a:latin typeface="+mj-lt"/>
              </a:rPr>
              <a:t>It allow us to understand games better and providing </a:t>
            </a:r>
            <a:r>
              <a:rPr lang="en-IN" sz="2000" dirty="0" err="1">
                <a:latin typeface="+mj-lt"/>
              </a:rPr>
              <a:t>insite</a:t>
            </a:r>
            <a:r>
              <a:rPr lang="en-IN" sz="2000" dirty="0">
                <a:latin typeface="+mj-lt"/>
              </a:rPr>
              <a:t> into the player game relationship .</a:t>
            </a:r>
          </a:p>
          <a:p>
            <a:pPr marL="0" indent="0">
              <a:buNone/>
            </a:pPr>
            <a:endParaRPr lang="en-IN" sz="2000" dirty="0">
              <a:latin typeface="+mj-lt"/>
            </a:endParaRPr>
          </a:p>
          <a:p>
            <a:r>
              <a:rPr lang="en-IN" sz="2000" dirty="0">
                <a:latin typeface="+mj-lt"/>
              </a:rPr>
              <a:t>The Construction of the game and its  </a:t>
            </a:r>
            <a:r>
              <a:rPr lang="en-IN" sz="2000" dirty="0" err="1">
                <a:latin typeface="+mj-lt"/>
              </a:rPr>
              <a:t>socioculture</a:t>
            </a:r>
            <a:r>
              <a:rPr lang="en-IN" sz="2000" dirty="0">
                <a:latin typeface="+mj-lt"/>
              </a:rPr>
              <a:t> relevance.</a:t>
            </a:r>
          </a:p>
          <a:p>
            <a:pPr marL="0" indent="0">
              <a:buNone/>
            </a:pPr>
            <a:endParaRPr lang="en-IN" sz="1800" dirty="0">
              <a:latin typeface="+mj-lt"/>
            </a:endParaRPr>
          </a:p>
        </p:txBody>
      </p:sp>
    </p:spTree>
    <p:extLst>
      <p:ext uri="{BB962C8B-B14F-4D97-AF65-F5344CB8AC3E}">
        <p14:creationId xmlns:p14="http://schemas.microsoft.com/office/powerpoint/2010/main" val="2472592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0283-51F5-46A3-98C2-11EE8CF67A18}"/>
              </a:ext>
            </a:extLst>
          </p:cNvPr>
          <p:cNvSpPr>
            <a:spLocks noGrp="1"/>
          </p:cNvSpPr>
          <p:nvPr>
            <p:ph type="title"/>
          </p:nvPr>
        </p:nvSpPr>
        <p:spPr/>
        <p:txBody>
          <a:bodyPr>
            <a:normAutofit/>
          </a:bodyPr>
          <a:lstStyle/>
          <a:p>
            <a:r>
              <a:rPr lang="en-IN" sz="2400" b="1" dirty="0"/>
              <a:t>Problem Definition and Design Thinking</a:t>
            </a:r>
          </a:p>
        </p:txBody>
      </p:sp>
      <p:sp>
        <p:nvSpPr>
          <p:cNvPr id="3" name="Content Placeholder 2">
            <a:extLst>
              <a:ext uri="{FF2B5EF4-FFF2-40B4-BE49-F238E27FC236}">
                <a16:creationId xmlns:a16="http://schemas.microsoft.com/office/drawing/2014/main" id="{68C3076C-A7B1-49A2-A9DF-EADB9FE0B05B}"/>
              </a:ext>
            </a:extLst>
          </p:cNvPr>
          <p:cNvSpPr>
            <a:spLocks noGrp="1"/>
          </p:cNvSpPr>
          <p:nvPr>
            <p:ph idx="1"/>
          </p:nvPr>
        </p:nvSpPr>
        <p:spPr/>
        <p:txBody>
          <a:bodyPr/>
          <a:lstStyle/>
          <a:p>
            <a:pPr marL="0" indent="0">
              <a:buNone/>
            </a:pPr>
            <a:r>
              <a:rPr lang="en-IN" dirty="0"/>
              <a:t>Empathy map</a:t>
            </a:r>
          </a:p>
        </p:txBody>
      </p:sp>
      <p:pic>
        <p:nvPicPr>
          <p:cNvPr id="7" name="Picture 6">
            <a:extLst>
              <a:ext uri="{FF2B5EF4-FFF2-40B4-BE49-F238E27FC236}">
                <a16:creationId xmlns:a16="http://schemas.microsoft.com/office/drawing/2014/main" id="{F4FC8CAD-C15C-4574-8986-3586F6E43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41372"/>
            <a:ext cx="9479844" cy="4616627"/>
          </a:xfrm>
          <a:prstGeom prst="rect">
            <a:avLst/>
          </a:prstGeom>
        </p:spPr>
      </p:pic>
    </p:spTree>
    <p:extLst>
      <p:ext uri="{BB962C8B-B14F-4D97-AF65-F5344CB8AC3E}">
        <p14:creationId xmlns:p14="http://schemas.microsoft.com/office/powerpoint/2010/main" val="3942102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B60C-31F9-4623-8919-79B6BA187DD9}"/>
              </a:ext>
            </a:extLst>
          </p:cNvPr>
          <p:cNvSpPr>
            <a:spLocks noGrp="1"/>
          </p:cNvSpPr>
          <p:nvPr>
            <p:ph type="title"/>
          </p:nvPr>
        </p:nvSpPr>
        <p:spPr/>
        <p:txBody>
          <a:bodyPr>
            <a:normAutofit/>
          </a:bodyPr>
          <a:lstStyle/>
          <a:p>
            <a:r>
              <a:rPr lang="en-IN" sz="2800" b="1" dirty="0"/>
              <a:t>Ideation and Brainstorming Map</a:t>
            </a:r>
          </a:p>
        </p:txBody>
      </p:sp>
      <p:pic>
        <p:nvPicPr>
          <p:cNvPr id="7" name="Content Placeholder 6">
            <a:extLst>
              <a:ext uri="{FF2B5EF4-FFF2-40B4-BE49-F238E27FC236}">
                <a16:creationId xmlns:a16="http://schemas.microsoft.com/office/drawing/2014/main" id="{2FC46386-F878-4DC5-9C1C-8370C62FE4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678" y="1726143"/>
            <a:ext cx="10254544" cy="5013324"/>
          </a:xfrm>
        </p:spPr>
      </p:pic>
    </p:spTree>
    <p:extLst>
      <p:ext uri="{BB962C8B-B14F-4D97-AF65-F5344CB8AC3E}">
        <p14:creationId xmlns:p14="http://schemas.microsoft.com/office/powerpoint/2010/main" val="81179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3CD1E7-F843-46AB-B292-CA3165C388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44" y="474133"/>
            <a:ext cx="5192889" cy="5702831"/>
          </a:xfrm>
        </p:spPr>
      </p:pic>
      <p:pic>
        <p:nvPicPr>
          <p:cNvPr id="7" name="Picture 6">
            <a:extLst>
              <a:ext uri="{FF2B5EF4-FFF2-40B4-BE49-F238E27FC236}">
                <a16:creationId xmlns:a16="http://schemas.microsoft.com/office/drawing/2014/main" id="{9CBC8A7E-1AE7-4696-8F90-BCF0B5506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933" y="0"/>
            <a:ext cx="6299200" cy="6858000"/>
          </a:xfrm>
          <a:prstGeom prst="rect">
            <a:avLst/>
          </a:prstGeom>
        </p:spPr>
      </p:pic>
    </p:spTree>
    <p:extLst>
      <p:ext uri="{BB962C8B-B14F-4D97-AF65-F5344CB8AC3E}">
        <p14:creationId xmlns:p14="http://schemas.microsoft.com/office/powerpoint/2010/main" val="97880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3679-10FE-47EE-9248-A3992D90EAF3}"/>
              </a:ext>
            </a:extLst>
          </p:cNvPr>
          <p:cNvSpPr>
            <a:spLocks noGrp="1"/>
          </p:cNvSpPr>
          <p:nvPr>
            <p:ph type="title"/>
          </p:nvPr>
        </p:nvSpPr>
        <p:spPr/>
        <p:txBody>
          <a:bodyPr>
            <a:normAutofit/>
          </a:bodyPr>
          <a:lstStyle/>
          <a:p>
            <a:r>
              <a:rPr lang="en-IN" sz="2800" dirty="0"/>
              <a:t>Result</a:t>
            </a:r>
          </a:p>
        </p:txBody>
      </p:sp>
      <p:sp>
        <p:nvSpPr>
          <p:cNvPr id="3" name="Content Placeholder 2">
            <a:extLst>
              <a:ext uri="{FF2B5EF4-FFF2-40B4-BE49-F238E27FC236}">
                <a16:creationId xmlns:a16="http://schemas.microsoft.com/office/drawing/2014/main" id="{4B19B8A0-0BE5-44D0-B030-439B431E4BBE}"/>
              </a:ext>
            </a:extLst>
          </p:cNvPr>
          <p:cNvSpPr>
            <a:spLocks noGrp="1"/>
          </p:cNvSpPr>
          <p:nvPr>
            <p:ph idx="1"/>
          </p:nvPr>
        </p:nvSpPr>
        <p:spPr/>
        <p:txBody>
          <a:bodyPr>
            <a:normAutofit/>
          </a:bodyPr>
          <a:lstStyle/>
          <a:p>
            <a:r>
              <a:rPr lang="en-IN" sz="2000" dirty="0">
                <a:latin typeface="+mj-lt"/>
              </a:rPr>
              <a:t>  The sales of gaming industry is not higher in the year of 1980.</a:t>
            </a:r>
          </a:p>
          <a:p>
            <a:r>
              <a:rPr lang="en-IN" sz="2000" dirty="0">
                <a:latin typeface="+mj-lt"/>
              </a:rPr>
              <a:t>  The sales gradually get increased  40 percent in  JP initially and found major rise in year of 2008.</a:t>
            </a:r>
          </a:p>
          <a:p>
            <a:r>
              <a:rPr lang="en-IN" sz="2000" dirty="0">
                <a:latin typeface="+mj-lt"/>
              </a:rPr>
              <a:t>  Action games has more scopes compared to other gaming .</a:t>
            </a:r>
          </a:p>
          <a:p>
            <a:r>
              <a:rPr lang="en-IN" sz="2000" dirty="0">
                <a:latin typeface="+mj-lt"/>
              </a:rPr>
              <a:t>   3DO has </a:t>
            </a:r>
            <a:r>
              <a:rPr lang="en-IN" sz="2000" dirty="0" err="1">
                <a:latin typeface="+mj-lt"/>
              </a:rPr>
              <a:t>analyzed</a:t>
            </a:r>
            <a:r>
              <a:rPr lang="en-IN" sz="2000" dirty="0">
                <a:latin typeface="+mj-lt"/>
              </a:rPr>
              <a:t> a lot about gaming and its ratio is  10.12 which is 10 times higher than other       publishers.</a:t>
            </a:r>
          </a:p>
          <a:p>
            <a:r>
              <a:rPr lang="en-IN" sz="2000" dirty="0">
                <a:latin typeface="+mj-lt"/>
              </a:rPr>
              <a:t>  The top  EU sales Vg is Call of </a:t>
            </a:r>
            <a:r>
              <a:rPr lang="en-IN" sz="2000" dirty="0" err="1">
                <a:latin typeface="+mj-lt"/>
              </a:rPr>
              <a:t>Duty:Black</a:t>
            </a:r>
            <a:r>
              <a:rPr lang="en-IN" sz="2000" dirty="0">
                <a:latin typeface="+mj-lt"/>
              </a:rPr>
              <a:t> Ops II and Call of </a:t>
            </a:r>
            <a:r>
              <a:rPr lang="en-IN" sz="2000" dirty="0" err="1">
                <a:latin typeface="+mj-lt"/>
              </a:rPr>
              <a:t>Duty:Modern</a:t>
            </a:r>
            <a:r>
              <a:rPr lang="en-IN" sz="2000" dirty="0">
                <a:latin typeface="+mj-lt"/>
              </a:rPr>
              <a:t> Warfare 3.</a:t>
            </a:r>
          </a:p>
          <a:p>
            <a:pPr marL="0" indent="0">
              <a:buNone/>
            </a:pPr>
            <a:r>
              <a:rPr lang="en-IN" sz="2000" dirty="0">
                <a:latin typeface="+mj-lt"/>
              </a:rPr>
              <a:t>  Animal </a:t>
            </a:r>
            <a:r>
              <a:rPr lang="en-IN" sz="2000" dirty="0" err="1">
                <a:latin typeface="+mj-lt"/>
              </a:rPr>
              <a:t>Crossing:Wild</a:t>
            </a:r>
            <a:r>
              <a:rPr lang="en-IN" sz="2000" dirty="0">
                <a:latin typeface="+mj-lt"/>
              </a:rPr>
              <a:t> World is the top Japan sales.</a:t>
            </a:r>
          </a:p>
          <a:p>
            <a:pPr marL="0" indent="0">
              <a:buNone/>
            </a:pPr>
            <a:endParaRPr lang="en-IN" sz="2000" dirty="0">
              <a:latin typeface="+mj-lt"/>
            </a:endParaRPr>
          </a:p>
          <a:p>
            <a:pPr marL="0" indent="0">
              <a:buNone/>
            </a:pPr>
            <a:endParaRPr lang="en-IN" sz="2000" dirty="0">
              <a:latin typeface="+mj-lt"/>
            </a:endParaRPr>
          </a:p>
        </p:txBody>
      </p:sp>
    </p:spTree>
    <p:extLst>
      <p:ext uri="{BB962C8B-B14F-4D97-AF65-F5344CB8AC3E}">
        <p14:creationId xmlns:p14="http://schemas.microsoft.com/office/powerpoint/2010/main" val="20056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FDCF-F005-417D-8A96-3BD34876D3B5}"/>
              </a:ext>
            </a:extLst>
          </p:cNvPr>
          <p:cNvSpPr>
            <a:spLocks noGrp="1"/>
          </p:cNvSpPr>
          <p:nvPr>
            <p:ph type="title"/>
          </p:nvPr>
        </p:nvSpPr>
        <p:spPr/>
        <p:txBody>
          <a:bodyPr/>
          <a:lstStyle/>
          <a:p>
            <a:r>
              <a:rPr lang="en-IN" dirty="0"/>
              <a:t>Charts</a:t>
            </a:r>
          </a:p>
        </p:txBody>
      </p:sp>
      <p:pic>
        <p:nvPicPr>
          <p:cNvPr id="5" name="Content Placeholder 4">
            <a:extLst>
              <a:ext uri="{FF2B5EF4-FFF2-40B4-BE49-F238E27FC236}">
                <a16:creationId xmlns:a16="http://schemas.microsoft.com/office/drawing/2014/main" id="{1809DAB7-FA16-4D49-920F-732B8BE4A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910" y="1825626"/>
            <a:ext cx="4809067" cy="4778374"/>
          </a:xfrm>
        </p:spPr>
      </p:pic>
      <p:pic>
        <p:nvPicPr>
          <p:cNvPr id="7" name="Picture 6">
            <a:extLst>
              <a:ext uri="{FF2B5EF4-FFF2-40B4-BE49-F238E27FC236}">
                <a16:creationId xmlns:a16="http://schemas.microsoft.com/office/drawing/2014/main" id="{249E7545-FD4D-4163-A87F-682C37B51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03022"/>
            <a:ext cx="5102578" cy="4879974"/>
          </a:xfrm>
          <a:prstGeom prst="rect">
            <a:avLst/>
          </a:prstGeom>
        </p:spPr>
      </p:pic>
    </p:spTree>
    <p:extLst>
      <p:ext uri="{BB962C8B-B14F-4D97-AF65-F5344CB8AC3E}">
        <p14:creationId xmlns:p14="http://schemas.microsoft.com/office/powerpoint/2010/main" val="4282419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TotalTime>
  <Words>2124</Words>
  <Application>Microsoft Office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Adobe Garamond Pro Bold</vt:lpstr>
      <vt:lpstr>Arial</vt:lpstr>
      <vt:lpstr>Calibri</vt:lpstr>
      <vt:lpstr>Calibri Light</vt:lpstr>
      <vt:lpstr>inherit</vt:lpstr>
      <vt:lpstr>Open sans</vt:lpstr>
      <vt:lpstr>Office Theme</vt:lpstr>
      <vt:lpstr>UNCOVERING THE GAMING INDUSTRY HIDDEN GEMS: A COMPREHENSIVE ANALYSIS OF VIDEO GAMES SALES</vt:lpstr>
      <vt:lpstr>INTRODUCTION</vt:lpstr>
      <vt:lpstr>PowerPoint Presentation</vt:lpstr>
      <vt:lpstr>Purpose</vt:lpstr>
      <vt:lpstr>Problem Definition and Design Thinking</vt:lpstr>
      <vt:lpstr>Ideation and Brainstorming Map</vt:lpstr>
      <vt:lpstr>PowerPoint Presentation</vt:lpstr>
      <vt:lpstr>Result</vt:lpstr>
      <vt:lpstr>Charts</vt:lpstr>
      <vt:lpstr>PowerPoint Presentation</vt:lpstr>
      <vt:lpstr>Charts</vt:lpstr>
      <vt:lpstr>PowerPoint Presentation</vt:lpstr>
      <vt:lpstr>Dashboard</vt:lpstr>
      <vt:lpstr>Vedio games sales story</vt:lpstr>
      <vt:lpstr>Sales regionally</vt:lpstr>
      <vt:lpstr>Games publishedin platforms in all the years</vt:lpstr>
      <vt:lpstr>Sales Based on Platform</vt:lpstr>
      <vt:lpstr>Advantages and Disadvantages</vt:lpstr>
      <vt:lpstr>PowerPoint Presentation</vt:lpstr>
      <vt:lpstr>PowerPoint Presentation</vt:lpstr>
      <vt:lpstr>Disadvatages</vt:lpstr>
      <vt:lpstr>PowerPoint Presentation</vt:lpstr>
      <vt:lpstr>  Application</vt:lpstr>
      <vt:lpstr>PowerPoint Presentation</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UNCOVERING THE GAMING INDUSTRY HIDDEN GEMS: A COMPREHENSIVE ANALYSIS OF VIDEO GAMES SALES</dc:title>
  <dc:creator>ABHARNA</dc:creator>
  <cp:lastModifiedBy>ABHARNA</cp:lastModifiedBy>
  <cp:revision>12</cp:revision>
  <dcterms:created xsi:type="dcterms:W3CDTF">2023-05-06T16:56:52Z</dcterms:created>
  <dcterms:modified xsi:type="dcterms:W3CDTF">2023-05-26T06:11:55Z</dcterms:modified>
</cp:coreProperties>
</file>