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1"/>
  </p:notesMasterIdLst>
  <p:sldIdLst>
    <p:sldId id="10545" r:id="rId2"/>
    <p:sldId id="382" r:id="rId3"/>
    <p:sldId id="10540" r:id="rId4"/>
    <p:sldId id="256" r:id="rId5"/>
    <p:sldId id="10542" r:id="rId6"/>
    <p:sldId id="10543" r:id="rId7"/>
    <p:sldId id="267" r:id="rId8"/>
    <p:sldId id="10544" r:id="rId9"/>
    <p:sldId id="10511" r:id="rId10"/>
    <p:sldId id="10513" r:id="rId11"/>
    <p:sldId id="10548" r:id="rId12"/>
    <p:sldId id="10517" r:id="rId13"/>
    <p:sldId id="10493" r:id="rId14"/>
    <p:sldId id="10516" r:id="rId15"/>
    <p:sldId id="10546" r:id="rId16"/>
    <p:sldId id="10547" r:id="rId17"/>
    <p:sldId id="10491" r:id="rId18"/>
    <p:sldId id="10499" r:id="rId19"/>
    <p:sldId id="10508" r:id="rId20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&amp; Why Serverless" id="{73F6D1D4-0BF7-B447-8264-4F08AC67980E}">
          <p14:sldIdLst>
            <p14:sldId id="10545"/>
            <p14:sldId id="382"/>
            <p14:sldId id="10540"/>
            <p14:sldId id="256"/>
          </p14:sldIdLst>
        </p14:section>
        <p14:section name="Serverless Use Cases" id="{26E9BACA-D585-E14E-AD31-8607B4EA5D3B}">
          <p14:sldIdLst>
            <p14:sldId id="10542"/>
            <p14:sldId id="10543"/>
            <p14:sldId id="267"/>
            <p14:sldId id="10544"/>
          </p14:sldIdLst>
        </p14:section>
        <p14:section name="Spotting a Good Serverless Platform" id="{B3C36C0F-0003-9D43-9F01-D5CDC216AFAD}">
          <p14:sldIdLst>
            <p14:sldId id="10511"/>
            <p14:sldId id="10513"/>
            <p14:sldId id="10548"/>
            <p14:sldId id="10517"/>
            <p14:sldId id="10493"/>
            <p14:sldId id="10516"/>
            <p14:sldId id="10546"/>
            <p14:sldId id="10547"/>
            <p14:sldId id="10491"/>
            <p14:sldId id="10499"/>
            <p14:sldId id="105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3"/>
    <a:srgbClr val="CD7A12"/>
    <a:srgbClr val="FF9300"/>
    <a:srgbClr val="C9B4AA"/>
    <a:srgbClr val="CC9E9E"/>
    <a:srgbClr val="FF2726"/>
    <a:srgbClr val="706EA0"/>
    <a:srgbClr val="73FB79"/>
    <a:srgbClr val="492416"/>
    <a:srgbClr val="13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/>
    <p:restoredTop sz="94082"/>
  </p:normalViewPr>
  <p:slideViewPr>
    <p:cSldViewPr snapToGrid="0" snapToObjects="1">
      <p:cViewPr varScale="1">
        <p:scale>
          <a:sx n="58" d="100"/>
          <a:sy n="58" d="100"/>
        </p:scale>
        <p:origin x="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8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In terms of developing</a:t>
            </a:r>
            <a:r>
              <a:rPr lang="en-US" baseline="0" dirty="0"/>
              <a:t> more efficient workloads for hosting on the same Compute hosts, Serverless computing is the logical next step</a:t>
            </a:r>
            <a:r>
              <a:rPr lang="mr-IN" baseline="0" dirty="0"/>
              <a:t>…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In Serverless, the workload is a simple, individual, single-tasked Functional piece of code.</a:t>
            </a:r>
          </a:p>
          <a:p>
            <a:pPr lvl="0"/>
            <a:r>
              <a:rPr lang="en-US" baseline="0" dirty="0"/>
              <a:t>where there are no back-end services to configure</a:t>
            </a:r>
          </a:p>
          <a:p>
            <a:pPr lvl="0"/>
            <a:r>
              <a:rPr lang="en-US" baseline="0" dirty="0"/>
              <a:t>and the Cloud provider can scale the function based upon (the volume or load) of incoming events that are associated with a single function.</a:t>
            </a:r>
          </a:p>
          <a:p>
            <a:pPr lvl="0"/>
            <a:endParaRPr lang="en-US" baseline="0" dirty="0"/>
          </a:p>
          <a:p>
            <a:pPr lvl="0"/>
            <a:r>
              <a:rPr lang="en-US" dirty="0"/>
              <a:t>---------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Serverless is much closer to development. </a:t>
            </a:r>
          </a:p>
          <a:p>
            <a:pPr lvl="0"/>
            <a:r>
              <a:rPr lang="en-US" dirty="0"/>
              <a:t>Serverless now brings the possibility of NoOps, at least for particular use cases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134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with a FaaS Serverless implementation, the Developer needs only </a:t>
            </a:r>
          </a:p>
          <a:p>
            <a:pPr lvl="1"/>
            <a:r>
              <a:rPr lang="en-US" dirty="0"/>
              <a:t>submit a single function and any dependencies (i.e., packages or libraries) that are not already "built in" to the language runtime the Serverless provider prepares. </a:t>
            </a:r>
          </a:p>
          <a:p>
            <a:pPr lvl="1"/>
            <a:r>
              <a:rPr lang="en-US" dirty="0"/>
              <a:t>This packaging step usually involves creating an archive format like ZIP or JAR (Java).</a:t>
            </a:r>
          </a:p>
          <a:p>
            <a:r>
              <a:rPr lang="en-US" dirty="0"/>
              <a:t>In these cases, the Serverless provider usually has "ready made" containers that not only contain system and language libraries for languages such as </a:t>
            </a:r>
          </a:p>
          <a:p>
            <a:pPr lvl="1"/>
            <a:r>
              <a:rPr lang="en-US" dirty="0"/>
              <a:t>JavaScript (NodeJS), Python, Java and others, </a:t>
            </a:r>
          </a:p>
          <a:p>
            <a:pPr lvl="1"/>
            <a:r>
              <a:rPr lang="en-US" dirty="0"/>
              <a:t>but also libraries support data transformation, network access and connections to databases and message queues.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with a FaaS Serverless implementation, the Developer needs only </a:t>
            </a:r>
          </a:p>
          <a:p>
            <a:pPr lvl="1"/>
            <a:r>
              <a:rPr lang="en-US" dirty="0"/>
              <a:t>submit a single function and any dependencies (i.e., packages or libraries) that are not already "built in" to the language runtime the Serverless provider prepares. </a:t>
            </a:r>
          </a:p>
          <a:p>
            <a:pPr lvl="1"/>
            <a:r>
              <a:rPr lang="en-US" dirty="0"/>
              <a:t>This packaging step usually involves creating an archive format like ZIP or JAR (Java).</a:t>
            </a:r>
          </a:p>
          <a:p>
            <a:r>
              <a:rPr lang="en-US" dirty="0"/>
              <a:t>In these cases, the Serverless provider usually has "ready made" containers that not only contain system and language libraries for languages such as </a:t>
            </a:r>
          </a:p>
          <a:p>
            <a:pPr lvl="1"/>
            <a:r>
              <a:rPr lang="en-US" dirty="0"/>
              <a:t>JavaScript (NodeJS), Python, Java and others, </a:t>
            </a:r>
          </a:p>
          <a:p>
            <a:pPr lvl="1"/>
            <a:r>
              <a:rPr lang="en-US" dirty="0"/>
              <a:t>but also libraries support data transformation, network access and connections to databases and message queues.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3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Create-JAR-with-Maven (build-with-maven, copy-input-to-output)  &lt;- resource (git) app-git</a:t>
            </a:r>
          </a:p>
          <a:p>
            <a:r>
              <a:rPr lang="en-US" dirty="0"/>
              <a:t>run-build-gradle (copy-dependencies) &lt;- resource git (app-git), git (runtime-git) &lt;- W_JAVA_VERSIN</a:t>
            </a:r>
          </a:p>
          <a:p>
            <a:r>
              <a:rPr lang="en-US" dirty="0"/>
              <a:t>create-one-jar / create-java-runtime-jar (create-runtime-jar)</a:t>
            </a:r>
          </a:p>
          <a:p>
            <a:r>
              <a:rPr lang="en-US" dirty="0"/>
              <a:t>openwhisk-java-runtime (update-</a:t>
            </a:r>
            <a:r>
              <a:rPr lang="en-US" dirty="0" err="1"/>
              <a:t>dccker</a:t>
            </a:r>
            <a:r>
              <a:rPr lang="en-US" dirty="0"/>
              <a:t>  (update-</a:t>
            </a:r>
            <a:r>
              <a:rPr lang="en-US" dirty="0" err="1"/>
              <a:t>dckerfile</a:t>
            </a:r>
            <a:r>
              <a:rPr lang="en-US" dirty="0"/>
              <a:t>-for-image, build-openwhisk-app-image) &lt;— DCERKFILE, OW_RUNTIME_CNTEXT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Eclipse OMR: https://</a:t>
            </a:r>
            <a:r>
              <a:rPr lang="en-US" b="1" dirty="0" err="1"/>
              <a:t>www.eclipse.org</a:t>
            </a:r>
            <a:r>
              <a:rPr lang="en-US" b="1" dirty="0"/>
              <a:t>/</a:t>
            </a:r>
            <a:r>
              <a:rPr lang="en-US" b="1" dirty="0" err="1"/>
              <a:t>omr</a:t>
            </a:r>
            <a:r>
              <a:rPr lang="en-US" b="1" dirty="0"/>
              <a:t>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What is OMR? https://</a:t>
            </a:r>
            <a:r>
              <a:rPr lang="en-US" b="1" dirty="0" err="1"/>
              <a:t>www.eclipse.org</a:t>
            </a:r>
            <a:r>
              <a:rPr lang="en-US" b="1" dirty="0"/>
              <a:t>/</a:t>
            </a:r>
            <a:r>
              <a:rPr lang="en-US" b="1" dirty="0" err="1"/>
              <a:t>omr</a:t>
            </a:r>
            <a:r>
              <a:rPr lang="en-US" b="1" dirty="0"/>
              <a:t>/starter/</a:t>
            </a:r>
            <a:r>
              <a:rPr lang="en-US" b="1" dirty="0" err="1"/>
              <a:t>whatisomr.html</a:t>
            </a:r>
            <a:endParaRPr lang="en-US" b="1" dirty="0"/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Eclipse OMR: https://</a:t>
            </a:r>
            <a:r>
              <a:rPr lang="en-US" b="1" dirty="0" err="1"/>
              <a:t>www.eclipse.org</a:t>
            </a:r>
            <a:r>
              <a:rPr lang="en-US" b="1" dirty="0"/>
              <a:t>/</a:t>
            </a:r>
            <a:r>
              <a:rPr lang="en-US" b="1" dirty="0" err="1"/>
              <a:t>omr</a:t>
            </a:r>
            <a:r>
              <a:rPr lang="en-US" b="1" dirty="0"/>
              <a:t>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What is OMR? https://</a:t>
            </a:r>
            <a:r>
              <a:rPr lang="en-US" b="1" dirty="0" err="1"/>
              <a:t>www.eclipse.org</a:t>
            </a:r>
            <a:r>
              <a:rPr lang="en-US" b="1" dirty="0"/>
              <a:t>/</a:t>
            </a:r>
            <a:r>
              <a:rPr lang="en-US" b="1" dirty="0" err="1"/>
              <a:t>omr</a:t>
            </a:r>
            <a:r>
              <a:rPr lang="en-US" b="1" dirty="0"/>
              <a:t>/starter/</a:t>
            </a:r>
            <a:r>
              <a:rPr lang="en-US" b="1" dirty="0" err="1"/>
              <a:t>whatisomr.html</a:t>
            </a:r>
            <a:endParaRPr lang="en-US" b="1" dirty="0"/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In terms of developing</a:t>
            </a:r>
            <a:r>
              <a:rPr lang="en-US" baseline="0" dirty="0"/>
              <a:t> more efficient workloads for hosting on the same Compute hosts, Serverless computing is the logical next step</a:t>
            </a:r>
            <a:r>
              <a:rPr lang="mr-IN" baseline="0" dirty="0"/>
              <a:t>…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In Serverless, the workload is a simple, individual, single-tasked Functional piece of code.</a:t>
            </a:r>
          </a:p>
          <a:p>
            <a:pPr lvl="0"/>
            <a:r>
              <a:rPr lang="en-US" baseline="0" dirty="0"/>
              <a:t>where there are no back-end services to configure and the Cloud provider can scale the function based upon (the volume or load) of incoming events that are associated with a single function.</a:t>
            </a:r>
          </a:p>
          <a:p>
            <a:pPr lvl="0"/>
            <a:endParaRPr lang="en-US" baseline="0" dirty="0"/>
          </a:p>
          <a:p>
            <a:pPr lvl="0"/>
            <a:r>
              <a:rPr lang="en-US" dirty="0"/>
              <a:t>---------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Serverless is much closer to development. </a:t>
            </a:r>
          </a:p>
          <a:p>
            <a:pPr lvl="0"/>
            <a:r>
              <a:rPr lang="en-US" dirty="0"/>
              <a:t>Serverless now brings the possibility of NoOps, at least for particular use cases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0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In terms of developing</a:t>
            </a:r>
            <a:r>
              <a:rPr lang="en-US" baseline="0" dirty="0"/>
              <a:t> more efficient workloads for hosting on the same Compute hosts, Serverless computing is the logical next step</a:t>
            </a:r>
            <a:r>
              <a:rPr lang="mr-IN" baseline="0" dirty="0"/>
              <a:t>…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In Serverless, the workload is a simple, individual, single-tasked Functional piece of code.</a:t>
            </a:r>
          </a:p>
          <a:p>
            <a:pPr lvl="0"/>
            <a:r>
              <a:rPr lang="en-US" baseline="0" dirty="0"/>
              <a:t>where there are no back-end services to configure and the Cloud provider can scale the function based upon (the volume or load) of incoming events that are associated with a single function.</a:t>
            </a:r>
          </a:p>
          <a:p>
            <a:pPr lvl="0"/>
            <a:endParaRPr lang="en-US" baseline="0" dirty="0"/>
          </a:p>
          <a:p>
            <a:pPr lvl="0"/>
            <a:r>
              <a:rPr lang="en-US" dirty="0"/>
              <a:t>---------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Serverless is much closer to development. </a:t>
            </a:r>
          </a:p>
          <a:p>
            <a:pPr lvl="0"/>
            <a:r>
              <a:rPr lang="en-US" dirty="0"/>
              <a:t>Serverless now brings the possibility of NoOps, at least for particular use cases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1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 sz="6700">
                <a:solidFill>
                  <a:srgbClr val="142936"/>
                </a:solidFill>
              </a:defRPr>
            </a:pPr>
            <a:r>
              <a:rPr lang="en-US" sz="4400" b="1" i="1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Typical per-function limits (basic account)</a:t>
            </a:r>
          </a:p>
          <a:p>
            <a:pPr marL="1219200" lvl="1" indent="-1100138" algn="l">
              <a:buFont typeface="Arial" panose="020B0604020202020204" pitchFamily="34" charset="0"/>
              <a:buChar char="•"/>
              <a:defRPr sz="6700">
                <a:solidFill>
                  <a:srgbClr val="142936"/>
                </a:solidFill>
              </a:defRPr>
            </a:pPr>
            <a:r>
              <a:rPr lang="en-US" sz="4400" i="1" dirty="0">
                <a:solidFill>
                  <a:srgbClr val="C00000"/>
                </a:solidFill>
              </a:rPr>
              <a:t>1,000s concurrent activations</a:t>
            </a:r>
            <a:endParaRPr lang="en-US" sz="3600" i="1" dirty="0">
              <a:solidFill>
                <a:srgbClr val="C00000"/>
              </a:solidFill>
              <a:ea typeface="IBM Plex Sans"/>
              <a:cs typeface="IBM Plex Sans"/>
              <a:sym typeface="IBM Plex Sans"/>
            </a:endParaRPr>
          </a:p>
          <a:p>
            <a:pPr marL="1219200" lvl="1" indent="-1100138" algn="l">
              <a:buFont typeface="Arial" panose="020B0604020202020204" pitchFamily="34" charset="0"/>
              <a:buChar char="•"/>
              <a:defRPr sz="6700">
                <a:solidFill>
                  <a:srgbClr val="142936"/>
                </a:solidFill>
              </a:defRPr>
            </a:pPr>
            <a:r>
              <a:rPr lang="en-US" sz="3600" i="1" dirty="0">
                <a:solidFill>
                  <a:srgbClr val="C00000"/>
                </a:solidFill>
                <a:ea typeface="IBM Plex Sans"/>
                <a:cs typeface="IBM Plex Sans"/>
                <a:sym typeface="IBM Plex Sans"/>
              </a:rPr>
              <a:t>10-15 minutes per function</a:t>
            </a:r>
          </a:p>
          <a:p>
            <a:pPr marL="1219200" lvl="1" indent="-1100138" algn="l">
              <a:buFont typeface="Arial" panose="020B0604020202020204" pitchFamily="34" charset="0"/>
              <a:buChar char="•"/>
              <a:defRPr sz="6700">
                <a:solidFill>
                  <a:srgbClr val="142936"/>
                </a:solidFill>
              </a:defRPr>
            </a:pPr>
            <a:r>
              <a:rPr lang="en-US" sz="3600" i="1" dirty="0">
                <a:solidFill>
                  <a:srgbClr val="C00000"/>
                </a:solidFill>
                <a:ea typeface="IBM Plex Sans"/>
                <a:cs typeface="IBM Plex Sans"/>
                <a:sym typeface="IBM Plex Sans"/>
              </a:rPr>
              <a:t>Execution Memory: 2-8 GB per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Squeezing the milliseconds: How to make serverless platforms blazing fast! (Markus, Warm, Pre-Warm)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/openwhisk/squeezing-the-milliseconds-how-to-make-serverless-platforms-blazing-fast-aea0e9951bd0</a:t>
            </a:r>
          </a:p>
        </p:txBody>
      </p:sp>
    </p:spTree>
    <p:extLst>
      <p:ext uri="{BB962C8B-B14F-4D97-AF65-F5344CB8AC3E}">
        <p14:creationId xmlns:p14="http://schemas.microsoft.com/office/powerpoint/2010/main" val="377846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blue)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hape 86">
            <a:extLst>
              <a:ext uri="{FF2B5EF4-FFF2-40B4-BE49-F238E27FC236}">
                <a16:creationId xmlns:a16="http://schemas.microsoft.com/office/drawing/2014/main" id="{15ED84A4-3AFB-3041-9F0D-41F2C4DF0FC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58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ting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IBM Cloud Functions Features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Serverless 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y Forw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The Way Forward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entered (blue)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33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89" r:id="rId3"/>
    <p:sldLayoutId id="2147483690" r:id="rId4"/>
    <p:sldLayoutId id="2147483691" r:id="rId5"/>
    <p:sldLayoutId id="2147483668" r:id="rId6"/>
    <p:sldLayoutId id="2147483688" r:id="rId7"/>
    <p:sldLayoutId id="2147483692" r:id="rId8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41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png"/><Relationship Id="rId18" Type="http://schemas.openxmlformats.org/officeDocument/2006/relationships/image" Target="../media/image50.png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27.png"/><Relationship Id="rId12" Type="http://schemas.openxmlformats.org/officeDocument/2006/relationships/image" Target="../media/image4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57.png"/><Relationship Id="rId21" Type="http://schemas.openxmlformats.org/officeDocument/2006/relationships/image" Target="../media/image67.png"/><Relationship Id="rId7" Type="http://schemas.openxmlformats.org/officeDocument/2006/relationships/image" Target="../media/image17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58.png"/><Relationship Id="rId5" Type="http://schemas.openxmlformats.org/officeDocument/2006/relationships/image" Target="../media/image14.png"/><Relationship Id="rId15" Type="http://schemas.openxmlformats.org/officeDocument/2006/relationships/hyperlink" Target="https://tekton.dev/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65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61.png"/><Relationship Id="rId22" Type="http://schemas.openxmlformats.org/officeDocument/2006/relationships/image" Target="../media/image6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867DD2-AF18-D245-B861-61CF1008DDAB}"/>
              </a:ext>
            </a:extLst>
          </p:cNvPr>
          <p:cNvSpPr/>
          <p:nvPr/>
        </p:nvSpPr>
        <p:spPr>
          <a:xfrm>
            <a:off x="13520508" y="3206596"/>
            <a:ext cx="7421443" cy="7156599"/>
          </a:xfrm>
          <a:prstGeom prst="roundRect">
            <a:avLst>
              <a:gd name="adj" fmla="val 4461"/>
            </a:avLst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tx1">
                <a:lumMod val="65000"/>
                <a:lumOff val="35000"/>
                <a:alpha val="56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l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Serverless</a:t>
            </a:r>
          </a:p>
          <a:p>
            <a:pPr algn="l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08531" y="-3073785"/>
            <a:ext cx="3693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BM Plex Sans SemiBold" panose="020B0503050203000203" pitchFamily="34" charset="77"/>
              </a:rPr>
              <a:t>Serverless typically implemented as Container or Functional Workloads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H="1" flipV="1">
            <a:off x="5973860" y="3480406"/>
            <a:ext cx="10212" cy="7401269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281866" y="11409496"/>
            <a:ext cx="15478665" cy="1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737589" y="11685257"/>
            <a:ext cx="1177426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1219140"/>
            <a:r>
              <a:rPr lang="en-US" altLang="en-US" sz="4000" b="1" dirty="0">
                <a:solidFill>
                  <a:srgbClr val="1382AC"/>
                </a:solidFill>
              </a:rPr>
              <a:t>Increasing ability to Horizontally Scale</a:t>
            </a:r>
          </a:p>
          <a:p>
            <a:pPr marL="457200" indent="-457200" defTabSz="1219140">
              <a:buFont typeface="Arial" panose="020B0604020202020204" pitchFamily="34" charset="0"/>
              <a:buChar char="•"/>
            </a:pPr>
            <a:r>
              <a:rPr lang="en-US" altLang="en-US" sz="3600" b="1" i="1" dirty="0">
                <a:solidFill>
                  <a:prstClr val="black"/>
                </a:solidFill>
              </a:rPr>
              <a:t>Decreased </a:t>
            </a:r>
            <a:r>
              <a:rPr lang="en-US" altLang="en-US" sz="3600" i="1" dirty="0">
                <a:solidFill>
                  <a:prstClr val="black"/>
                </a:solidFill>
              </a:rPr>
              <a:t>“Cold Start” Times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664967" y="4682094"/>
            <a:ext cx="5022539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1219140"/>
            <a:r>
              <a:rPr lang="en-US" altLang="en-US" sz="4000" b="1" dirty="0">
                <a:solidFill>
                  <a:srgbClr val="1382AC"/>
                </a:solidFill>
              </a:rPr>
              <a:t>Increased Developer Agility</a:t>
            </a:r>
          </a:p>
          <a:p>
            <a:pPr defTabSz="1219140"/>
            <a:endParaRPr lang="en-US" alt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1219140">
              <a:buFont typeface="Arial" panose="020B0604020202020204" pitchFamily="34" charset="0"/>
              <a:buChar char="•"/>
            </a:pPr>
            <a:r>
              <a:rPr lang="en-US" altLang="en-US" sz="3600" b="1" i="1" dirty="0">
                <a:solidFill>
                  <a:prstClr val="black"/>
                </a:solidFill>
              </a:rPr>
              <a:t>Decreased</a:t>
            </a:r>
            <a:r>
              <a:rPr lang="en-US" altLang="en-US" sz="3600" i="1" dirty="0">
                <a:solidFill>
                  <a:prstClr val="black"/>
                </a:solidFill>
              </a:rPr>
              <a:t> focus on </a:t>
            </a:r>
          </a:p>
          <a:p>
            <a:pPr marL="457200" indent="-457200" defTabSz="1219140">
              <a:buFont typeface="Arial" panose="020B0604020202020204" pitchFamily="34" charset="0"/>
              <a:buChar char="•"/>
            </a:pPr>
            <a:r>
              <a:rPr lang="en-US" altLang="en-US" sz="3600" i="1" dirty="0">
                <a:solidFill>
                  <a:prstClr val="black"/>
                </a:solidFill>
              </a:rPr>
              <a:t>Operations,</a:t>
            </a:r>
          </a:p>
          <a:p>
            <a:pPr marL="457200" indent="-457200" defTabSz="1219140">
              <a:buFont typeface="Arial" panose="020B0604020202020204" pitchFamily="34" charset="0"/>
              <a:buChar char="•"/>
            </a:pPr>
            <a:r>
              <a:rPr lang="en-US" altLang="en-US" sz="3600" i="1" dirty="0">
                <a:solidFill>
                  <a:prstClr val="black"/>
                </a:solidFill>
              </a:rPr>
              <a:t>Platforms, </a:t>
            </a:r>
          </a:p>
          <a:p>
            <a:pPr marL="457200" indent="-457200" defTabSz="1219140">
              <a:buFont typeface="Arial" panose="020B0604020202020204" pitchFamily="34" charset="0"/>
              <a:buChar char="•"/>
            </a:pPr>
            <a:r>
              <a:rPr lang="en-US" altLang="en-US" sz="3600" i="1" dirty="0">
                <a:solidFill>
                  <a:prstClr val="black"/>
                </a:solidFill>
              </a:rPr>
              <a:t>Service Frameworks</a:t>
            </a:r>
          </a:p>
        </p:txBody>
      </p:sp>
      <p:sp>
        <p:nvSpPr>
          <p:cNvPr id="9" name="Shape 8">
            <a:extLst>
              <a:ext uri="{FF2B5EF4-FFF2-40B4-BE49-F238E27FC236}">
                <a16:creationId xmlns:a16="http://schemas.microsoft.com/office/drawing/2014/main" id="{48ED01EF-B055-8949-8759-F4B39FDA617B}"/>
              </a:ext>
            </a:extLst>
          </p:cNvPr>
          <p:cNvSpPr/>
          <p:nvPr/>
        </p:nvSpPr>
        <p:spPr>
          <a:xfrm>
            <a:off x="5841815" y="3666187"/>
            <a:ext cx="15049998" cy="7920940"/>
          </a:xfrm>
          <a:prstGeom prst="swooshArrow">
            <a:avLst>
              <a:gd name="adj1" fmla="val 17945"/>
              <a:gd name="adj2" fmla="val 13135"/>
            </a:avLst>
          </a:prstGeom>
          <a:gradFill rotWithShape="0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48000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F429CB-4216-3240-B16B-7FB22FE72203}"/>
              </a:ext>
            </a:extLst>
          </p:cNvPr>
          <p:cNvSpPr/>
          <p:nvPr/>
        </p:nvSpPr>
        <p:spPr>
          <a:xfrm>
            <a:off x="7237848" y="9629790"/>
            <a:ext cx="361169" cy="3611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794D57A-2B40-9547-A876-8DFE863E3362}"/>
              </a:ext>
            </a:extLst>
          </p:cNvPr>
          <p:cNvSpPr/>
          <p:nvPr/>
        </p:nvSpPr>
        <p:spPr>
          <a:xfrm>
            <a:off x="7343187" y="9969873"/>
            <a:ext cx="1879469" cy="2134129"/>
          </a:xfrm>
          <a:custGeom>
            <a:avLst/>
            <a:gdLst>
              <a:gd name="connsiteX0" fmla="*/ 0 w 2004299"/>
              <a:gd name="connsiteY0" fmla="*/ 0 h 2275873"/>
              <a:gd name="connsiteX1" fmla="*/ 2004299 w 2004299"/>
              <a:gd name="connsiteY1" fmla="*/ 0 h 2275873"/>
              <a:gd name="connsiteX2" fmla="*/ 2004299 w 2004299"/>
              <a:gd name="connsiteY2" fmla="*/ 2275873 h 2275873"/>
              <a:gd name="connsiteX3" fmla="*/ 0 w 2004299"/>
              <a:gd name="connsiteY3" fmla="*/ 2275873 h 2275873"/>
              <a:gd name="connsiteX4" fmla="*/ 0 w 2004299"/>
              <a:gd name="connsiteY4" fmla="*/ 0 h 227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299" h="2275873">
                <a:moveTo>
                  <a:pt x="0" y="0"/>
                </a:moveTo>
                <a:lnTo>
                  <a:pt x="2004299" y="0"/>
                </a:lnTo>
                <a:lnTo>
                  <a:pt x="2004299" y="2275873"/>
                </a:lnTo>
                <a:lnTo>
                  <a:pt x="0" y="22758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6464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kern="1200" dirty="0">
                <a:ea typeface="Helvetica Neue" charset="0"/>
                <a:cs typeface="Helvetica Neue" charset="0"/>
              </a:rPr>
              <a:t>Native</a:t>
            </a:r>
          </a:p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kern="1200" dirty="0">
                <a:ea typeface="Helvetica Neue" charset="0"/>
                <a:cs typeface="Helvetica Neue" charset="0"/>
              </a:rPr>
              <a:t>(Bare metal)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A8FAAD-C11A-1E4D-AF36-AC6957D3295D}"/>
              </a:ext>
            </a:extLst>
          </p:cNvPr>
          <p:cNvSpPr/>
          <p:nvPr/>
        </p:nvSpPr>
        <p:spPr>
          <a:xfrm>
            <a:off x="8587633" y="8305339"/>
            <a:ext cx="601949" cy="60194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1EA82A5-B36C-7F42-AA58-C8D8B5694169}"/>
              </a:ext>
            </a:extLst>
          </p:cNvPr>
          <p:cNvSpPr/>
          <p:nvPr/>
        </p:nvSpPr>
        <p:spPr>
          <a:xfrm>
            <a:off x="8919707" y="8788292"/>
            <a:ext cx="2272586" cy="2847752"/>
          </a:xfrm>
          <a:custGeom>
            <a:avLst/>
            <a:gdLst>
              <a:gd name="connsiteX0" fmla="*/ 0 w 2748722"/>
              <a:gd name="connsiteY0" fmla="*/ 0 h 4006685"/>
              <a:gd name="connsiteX1" fmla="*/ 2748722 w 2748722"/>
              <a:gd name="connsiteY1" fmla="*/ 0 h 4006685"/>
              <a:gd name="connsiteX2" fmla="*/ 2748722 w 2748722"/>
              <a:gd name="connsiteY2" fmla="*/ 4006685 h 4006685"/>
              <a:gd name="connsiteX3" fmla="*/ 0 w 2748722"/>
              <a:gd name="connsiteY3" fmla="*/ 4006685 h 4006685"/>
              <a:gd name="connsiteX4" fmla="*/ 0 w 2748722"/>
              <a:gd name="connsiteY4" fmla="*/ 0 h 400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722" h="4006685">
                <a:moveTo>
                  <a:pt x="0" y="0"/>
                </a:moveTo>
                <a:lnTo>
                  <a:pt x="2748722" y="0"/>
                </a:lnTo>
                <a:lnTo>
                  <a:pt x="2748722" y="4006685"/>
                </a:lnTo>
                <a:lnTo>
                  <a:pt x="0" y="40066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85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kern="1200" dirty="0">
                <a:ea typeface="Helvetica Neue" charset="0"/>
                <a:cs typeface="Helvetica Neue" charset="0"/>
              </a:rPr>
              <a:t>Virtual </a:t>
            </a:r>
          </a:p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kern="1200" dirty="0">
                <a:ea typeface="Helvetica Neue" charset="0"/>
                <a:cs typeface="Helvetica Neue" charset="0"/>
              </a:rPr>
              <a:t>Machines</a:t>
            </a:r>
          </a:p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kern="1200" dirty="0">
                <a:ea typeface="Helvetica Neue" charset="0"/>
                <a:cs typeface="Helvetica Neue" charset="0"/>
              </a:rPr>
              <a:t>(IaaS)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DE82B8-F9C5-2449-8650-908574436AE5}"/>
              </a:ext>
            </a:extLst>
          </p:cNvPr>
          <p:cNvSpPr/>
          <p:nvPr/>
        </p:nvSpPr>
        <p:spPr>
          <a:xfrm>
            <a:off x="11010918" y="6938719"/>
            <a:ext cx="722343" cy="7223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3A0A1CC-C4C6-D149-ADB7-B2E080483212}"/>
              </a:ext>
            </a:extLst>
          </p:cNvPr>
          <p:cNvSpPr/>
          <p:nvPr/>
        </p:nvSpPr>
        <p:spPr>
          <a:xfrm>
            <a:off x="11365809" y="7566006"/>
            <a:ext cx="2691670" cy="3069358"/>
          </a:xfrm>
          <a:custGeom>
            <a:avLst/>
            <a:gdLst>
              <a:gd name="connsiteX0" fmla="*/ 0 w 2952898"/>
              <a:gd name="connsiteY0" fmla="*/ 0 h 2950070"/>
              <a:gd name="connsiteX1" fmla="*/ 2952898 w 2952898"/>
              <a:gd name="connsiteY1" fmla="*/ 0 h 2950070"/>
              <a:gd name="connsiteX2" fmla="*/ 2952898 w 2952898"/>
              <a:gd name="connsiteY2" fmla="*/ 2950070 h 2950070"/>
              <a:gd name="connsiteX3" fmla="*/ 0 w 2952898"/>
              <a:gd name="connsiteY3" fmla="*/ 2950070 h 2950070"/>
              <a:gd name="connsiteX4" fmla="*/ 0 w 2952898"/>
              <a:gd name="connsiteY4" fmla="*/ 0 h 295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898" h="2950070">
                <a:moveTo>
                  <a:pt x="0" y="0"/>
                </a:moveTo>
                <a:lnTo>
                  <a:pt x="2952898" y="0"/>
                </a:lnTo>
                <a:lnTo>
                  <a:pt x="2952898" y="2950070"/>
                </a:lnTo>
                <a:lnTo>
                  <a:pt x="0" y="29500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3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kern="1200" dirty="0">
                <a:ea typeface="Helvetica Neue" charset="0"/>
                <a:cs typeface="Helvetica Neue" charset="0"/>
              </a:rPr>
              <a:t>Platform </a:t>
            </a:r>
          </a:p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kern="1200" dirty="0">
                <a:ea typeface="Helvetica Neue" charset="0"/>
                <a:cs typeface="Helvetica Neue" charset="0"/>
              </a:rPr>
              <a:t>Native</a:t>
            </a:r>
          </a:p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kern="1200" dirty="0">
                <a:ea typeface="Helvetica Neue" charset="0"/>
                <a:cs typeface="Helvetica Neue" charset="0"/>
              </a:rPr>
              <a:t>(PaaS)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marL="457200" lvl="0" indent="-457200" algn="l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</a:pPr>
            <a:endParaRPr lang="en-US" sz="2800" kern="1200" dirty="0">
              <a:ea typeface="Helvetica Neue" charset="0"/>
              <a:cs typeface="Helvetica Neue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7D6E35-9F4C-364A-BAF2-137147CC1FFA}"/>
              </a:ext>
            </a:extLst>
          </p:cNvPr>
          <p:cNvSpPr/>
          <p:nvPr/>
        </p:nvSpPr>
        <p:spPr>
          <a:xfrm>
            <a:off x="626216" y="1337387"/>
            <a:ext cx="120077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solidFill>
                  <a:schemeClr val="accent4">
                    <a:lumMod val="50000"/>
                  </a:schemeClr>
                </a:solidFill>
              </a:rPr>
              <a:t>Embracing 12-factor Application Methodology</a:t>
            </a:r>
            <a:endParaRPr lang="en-US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394F95-5267-AC40-AFA3-4F41BA887B56}"/>
              </a:ext>
            </a:extLst>
          </p:cNvPr>
          <p:cNvGrpSpPr/>
          <p:nvPr/>
        </p:nvGrpSpPr>
        <p:grpSpPr>
          <a:xfrm>
            <a:off x="14096836" y="5168986"/>
            <a:ext cx="6362143" cy="4625028"/>
            <a:chOff x="14140405" y="4393336"/>
            <a:chExt cx="6362143" cy="46250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DD568A-8962-564D-B54F-BFABEDF1C8BB}"/>
                </a:ext>
              </a:extLst>
            </p:cNvPr>
            <p:cNvSpPr/>
            <p:nvPr/>
          </p:nvSpPr>
          <p:spPr>
            <a:xfrm>
              <a:off x="14255356" y="4969465"/>
              <a:ext cx="963118" cy="9631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39DE2D-666A-4D4F-81EE-9B8B377B9569}"/>
                </a:ext>
              </a:extLst>
            </p:cNvPr>
            <p:cNvSpPr/>
            <p:nvPr/>
          </p:nvSpPr>
          <p:spPr>
            <a:xfrm>
              <a:off x="17373173" y="4393336"/>
              <a:ext cx="963124" cy="963124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9602A7-AEC2-9549-8414-389F81FB2252}"/>
                </a:ext>
              </a:extLst>
            </p:cNvPr>
            <p:cNvSpPr/>
            <p:nvPr/>
          </p:nvSpPr>
          <p:spPr>
            <a:xfrm>
              <a:off x="17158567" y="5505390"/>
              <a:ext cx="3343981" cy="2995124"/>
            </a:xfrm>
            <a:custGeom>
              <a:avLst/>
              <a:gdLst>
                <a:gd name="connsiteX0" fmla="*/ 0 w 3712359"/>
                <a:gd name="connsiteY0" fmla="*/ 0 h 3194054"/>
                <a:gd name="connsiteX1" fmla="*/ 3712359 w 3712359"/>
                <a:gd name="connsiteY1" fmla="*/ 0 h 3194054"/>
                <a:gd name="connsiteX2" fmla="*/ 3712359 w 3712359"/>
                <a:gd name="connsiteY2" fmla="*/ 3194054 h 3194054"/>
                <a:gd name="connsiteX3" fmla="*/ 0 w 3712359"/>
                <a:gd name="connsiteY3" fmla="*/ 3194054 h 3194054"/>
                <a:gd name="connsiteX4" fmla="*/ 0 w 3712359"/>
                <a:gd name="connsiteY4" fmla="*/ 0 h 319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2359" h="3194054">
                  <a:moveTo>
                    <a:pt x="0" y="0"/>
                  </a:moveTo>
                  <a:lnTo>
                    <a:pt x="3712359" y="0"/>
                  </a:lnTo>
                  <a:lnTo>
                    <a:pt x="3712359" y="3194054"/>
                  </a:lnTo>
                  <a:lnTo>
                    <a:pt x="0" y="31940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465" tIns="0" rIns="0" bIns="0" numCol="1" spcCol="1270" anchor="t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4000" b="1" kern="1200" dirty="0">
                  <a:solidFill>
                    <a:schemeClr val="tx1"/>
                  </a:solidFill>
                  <a:ea typeface="Helvetica Neue" charset="0"/>
                  <a:cs typeface="Helvetica Neue" charset="0"/>
                </a:rPr>
                <a:t>Functions</a:t>
              </a:r>
              <a:endParaRPr lang="en-US" sz="2800" b="1" kern="1200" dirty="0">
                <a:solidFill>
                  <a:schemeClr val="tx1"/>
                </a:solidFill>
                <a:ea typeface="Helvetica Neue" charset="0"/>
                <a:cs typeface="Helvetica Neue" charset="0"/>
              </a:endParaRPr>
            </a:p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  <a:ea typeface="Helvetica Neue" charset="0"/>
                  <a:cs typeface="Helvetica Neue" charset="0"/>
                </a:rPr>
                <a:t>(on FaaS)</a:t>
              </a:r>
            </a:p>
            <a:p>
              <a:pPr marL="249238" lvl="0" indent="-249238" algn="l" defTabSz="1422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i="1" dirty="0">
                  <a:solidFill>
                    <a:schemeClr val="accent5">
                      <a:lumMod val="50000"/>
                    </a:schemeClr>
                  </a:solidFill>
                  <a:ea typeface="Helvetica Neue" charset="0"/>
                  <a:cs typeface="Helvetica Neue" charset="0"/>
                </a:rPr>
                <a:t>include only function and dependent libraries.</a:t>
              </a:r>
              <a:endParaRPr lang="en-US" sz="3200" i="1" kern="1200" dirty="0">
                <a:solidFill>
                  <a:schemeClr val="accent5">
                    <a:lumMod val="50000"/>
                  </a:schemeClr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793D5DB-A668-B241-83DF-3FC1F64BF010}"/>
                </a:ext>
              </a:extLst>
            </p:cNvPr>
            <p:cNvSpPr/>
            <p:nvPr/>
          </p:nvSpPr>
          <p:spPr>
            <a:xfrm>
              <a:off x="14140405" y="6160506"/>
              <a:ext cx="3232768" cy="2857858"/>
            </a:xfrm>
            <a:custGeom>
              <a:avLst/>
              <a:gdLst>
                <a:gd name="connsiteX0" fmla="*/ 0 w 3059998"/>
                <a:gd name="connsiteY0" fmla="*/ 0 h 2076403"/>
                <a:gd name="connsiteX1" fmla="*/ 3059998 w 3059998"/>
                <a:gd name="connsiteY1" fmla="*/ 0 h 2076403"/>
                <a:gd name="connsiteX2" fmla="*/ 3059998 w 3059998"/>
                <a:gd name="connsiteY2" fmla="*/ 2076403 h 2076403"/>
                <a:gd name="connsiteX3" fmla="*/ 0 w 3059998"/>
                <a:gd name="connsiteY3" fmla="*/ 2076403 h 2076403"/>
                <a:gd name="connsiteX4" fmla="*/ 0 w 3059998"/>
                <a:gd name="connsiteY4" fmla="*/ 0 h 207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9998" h="2076403">
                  <a:moveTo>
                    <a:pt x="0" y="0"/>
                  </a:moveTo>
                  <a:lnTo>
                    <a:pt x="3059998" y="0"/>
                  </a:lnTo>
                  <a:lnTo>
                    <a:pt x="3059998" y="2076403"/>
                  </a:lnTo>
                  <a:lnTo>
                    <a:pt x="0" y="20764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2643" tIns="0" rIns="0" bIns="0" numCol="1" spcCol="1270" anchor="t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4000" b="1" kern="1200" dirty="0"/>
                <a:t>Containers</a:t>
              </a:r>
              <a:endParaRPr lang="en-US" sz="3200" b="1" kern="1200" dirty="0"/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800" kern="1200" dirty="0"/>
                <a:t>(on CaaS)</a:t>
              </a:r>
            </a:p>
            <a:p>
              <a:pPr marL="249238" lvl="0" indent="-249238" algn="l" defTabSz="1422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i="1" dirty="0"/>
                <a:t>include  function’s language and framework stack</a:t>
              </a:r>
              <a:endParaRPr lang="en-US" sz="3200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0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D84FEF-4954-BA45-9A34-E6EDD0F429D4}"/>
              </a:ext>
            </a:extLst>
          </p:cNvPr>
          <p:cNvSpPr/>
          <p:nvPr/>
        </p:nvSpPr>
        <p:spPr>
          <a:xfrm>
            <a:off x="13749076" y="2308656"/>
            <a:ext cx="9780351" cy="10007355"/>
          </a:xfrm>
          <a:prstGeom prst="roundRect">
            <a:avLst>
              <a:gd name="adj" fmla="val 7153"/>
            </a:avLst>
          </a:prstGeom>
          <a:solidFill>
            <a:schemeClr val="bg1">
              <a:lumMod val="85000"/>
              <a:alpha val="27000"/>
            </a:schemeClr>
          </a:solidFill>
          <a:ln w="1270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Serverless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244B-F86B-B840-98E2-46BA1338242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Scales Horizontally, On-Demand from 0..N instances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9D0D2-4796-9A43-816E-67CAA2FD0A53}"/>
              </a:ext>
            </a:extLst>
          </p:cNvPr>
          <p:cNvSpPr/>
          <p:nvPr/>
        </p:nvSpPr>
        <p:spPr>
          <a:xfrm>
            <a:off x="2440396" y="3052314"/>
            <a:ext cx="9157355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Meaning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b="1" dirty="0">
                <a:solidFill>
                  <a:srgbClr val="438AA8"/>
                </a:solidFill>
              </a:rPr>
              <a:t>Intelligent Scheduling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use “Pre-Warmed” and “Warm” Containers</a:t>
            </a:r>
          </a:p>
          <a:p>
            <a:pPr marL="685800" indent="-685800" defTabSz="2438340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i="1" u="sng" dirty="0">
                <a:solidFill>
                  <a:srgbClr val="706EA0"/>
                </a:solidFill>
              </a:rPr>
              <a:t>Stem Cells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Term for Containers ready and waiting for Language Runtimes (DNA) to be loaded into them</a:t>
            </a:r>
            <a:endParaRPr lang="en-US" sz="3600" b="1" i="1" dirty="0">
              <a:solidFill>
                <a:srgbClr val="706EA0"/>
              </a:solidFill>
            </a:endParaRPr>
          </a:p>
          <a:p>
            <a:pPr marL="685800" indent="-685800" defTabSz="2438340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i="1" u="sng" dirty="0">
                <a:solidFill>
                  <a:srgbClr val="706EA0"/>
                </a:solidFill>
              </a:rPr>
              <a:t>Pre-Warm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Runtimes ready for Function to be “loaded” into</a:t>
            </a:r>
          </a:p>
          <a:p>
            <a:pPr marL="685800" indent="-685800" defTabSz="2438340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i="1" u="sng" dirty="0">
                <a:solidFill>
                  <a:srgbClr val="706EA0"/>
                </a:solidFill>
              </a:rPr>
              <a:t>Warm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Requests for Same Function routed to already ”loaded”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A523-A13B-B84C-BB23-D12FF1A71A68}"/>
              </a:ext>
            </a:extLst>
          </p:cNvPr>
          <p:cNvSpPr/>
          <p:nvPr/>
        </p:nvSpPr>
        <p:spPr>
          <a:xfrm>
            <a:off x="1155998" y="12747753"/>
            <a:ext cx="21463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 defTabSz="24383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009051"/>
                </a:solidFill>
              </a:rPr>
              <a:t>Bonus points for platforms that can scale cross Cloud / Container Technologies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CFABB-2DD8-1D41-883E-ED4750471303}"/>
              </a:ext>
            </a:extLst>
          </p:cNvPr>
          <p:cNvSpPr/>
          <p:nvPr/>
        </p:nvSpPr>
        <p:spPr>
          <a:xfrm>
            <a:off x="2514600" y="1282323"/>
            <a:ext cx="214638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Then </a:t>
            </a:r>
            <a:r>
              <a:rPr lang="en-US" sz="4400" b="1" i="1" u="sng" kern="0" spc="-60" dirty="0">
                <a:solidFill>
                  <a:srgbClr val="706EA0"/>
                </a:solidFill>
                <a:cs typeface="Arial"/>
              </a:rPr>
              <a:t>Scales to Zero</a:t>
            </a:r>
            <a:r>
              <a:rPr lang="en-US" sz="4400" b="1" i="1" kern="0" spc="-60" dirty="0">
                <a:solidFill>
                  <a:srgbClr val="706EA0"/>
                </a:solidFill>
                <a:cs typeface="Arial"/>
              </a:rPr>
              <a:t> </a:t>
            </a:r>
            <a:r>
              <a:rPr lang="en-US" sz="44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when no more requests are detected (after some time)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3B8F4-69DB-1746-AE0D-199035665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542" y="10482456"/>
            <a:ext cx="2224357" cy="1906591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940688B-FF09-894F-8ECC-DC66C9E29C0D}"/>
              </a:ext>
            </a:extLst>
          </p:cNvPr>
          <p:cNvSpPr/>
          <p:nvPr/>
        </p:nvSpPr>
        <p:spPr>
          <a:xfrm>
            <a:off x="17687742" y="3645641"/>
            <a:ext cx="5469119" cy="25815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0" rtlCol="0" anchor="t" anchorCtr="0">
            <a:noAutofit/>
          </a:bodyPr>
          <a:lstStyle/>
          <a:p>
            <a:pPr algn="ctr"/>
            <a:r>
              <a:rPr lang="en-US" sz="2800" b="1" i="1" dirty="0">
                <a:solidFill>
                  <a:srgbClr val="706EA0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Stem Cells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2A00FD8-099D-7B46-A814-850408DCE6C9}"/>
              </a:ext>
            </a:extLst>
          </p:cNvPr>
          <p:cNvSpPr/>
          <p:nvPr/>
        </p:nvSpPr>
        <p:spPr>
          <a:xfrm>
            <a:off x="17687743" y="6412168"/>
            <a:ext cx="5469118" cy="25815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0" rtlCol="0" anchor="t" anchorCtr="0">
            <a:noAutofit/>
          </a:bodyPr>
          <a:lstStyle/>
          <a:p>
            <a:pPr algn="ctr"/>
            <a:r>
              <a:rPr lang="en-US" sz="2800" b="1" i="1" dirty="0">
                <a:solidFill>
                  <a:srgbClr val="706EA0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Pre-Warmed Containers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77D3E8D-50F6-694F-884E-81B9D438D712}"/>
              </a:ext>
            </a:extLst>
          </p:cNvPr>
          <p:cNvSpPr/>
          <p:nvPr/>
        </p:nvSpPr>
        <p:spPr>
          <a:xfrm>
            <a:off x="17687743" y="9201217"/>
            <a:ext cx="5469118" cy="25815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0" rtlCol="0" anchor="t" anchorCtr="0">
            <a:noAutofit/>
          </a:bodyPr>
          <a:lstStyle/>
          <a:p>
            <a:pPr algn="ctr"/>
            <a:r>
              <a:rPr lang="en-US" sz="2800" b="1" i="1" dirty="0">
                <a:solidFill>
                  <a:srgbClr val="706EA0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Warm Containers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419E0E-FD83-E643-BA3D-E7A1BC34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514" y="4104716"/>
            <a:ext cx="1319920" cy="1319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BF8944C-7E99-0244-8EB9-E00B6DA41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610" y="4794233"/>
            <a:ext cx="1319920" cy="1319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7A60A5-2731-2949-92D9-43E79C9C1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850" y="7113890"/>
            <a:ext cx="1428088" cy="14280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4E43C6-2DEC-AD4C-ABD6-404365383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610" y="7557907"/>
            <a:ext cx="1428088" cy="14280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DDD10A-D8B8-424D-A087-2EC942DAC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41" y="6988895"/>
            <a:ext cx="1428088" cy="14280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85C2931-02FF-CE49-8398-8E873EDB5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438" y="7566441"/>
            <a:ext cx="1428088" cy="142808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6577D76-3B13-1E4A-B090-C004262D7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462" y="9954035"/>
            <a:ext cx="1301476" cy="13014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A1F4A8-A815-EC4C-BBA9-26596A7B3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826" y="10340658"/>
            <a:ext cx="1301476" cy="13014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ABA9A6D-E493-774C-BFF1-EAF7E85DC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574" y="9900859"/>
            <a:ext cx="1301476" cy="130147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E669231-2F50-F345-ABD8-FD64CCFC6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50" y="10329530"/>
            <a:ext cx="1301476" cy="1301476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50CCCC7-57C4-6B48-BD3E-DC6EC8E0BDDD}"/>
              </a:ext>
            </a:extLst>
          </p:cNvPr>
          <p:cNvSpPr/>
          <p:nvPr/>
        </p:nvSpPr>
        <p:spPr bwMode="auto">
          <a:xfrm>
            <a:off x="18180711" y="10207981"/>
            <a:ext cx="822756" cy="827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2D1F8-E3C1-FB4E-BE79-0A7F9F831E46}"/>
              </a:ext>
            </a:extLst>
          </p:cNvPr>
          <p:cNvSpPr/>
          <p:nvPr/>
        </p:nvSpPr>
        <p:spPr bwMode="auto">
          <a:xfrm>
            <a:off x="19378685" y="10641463"/>
            <a:ext cx="822756" cy="827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3C56B6-1BFD-9C4C-81C1-2A0604847D9E}"/>
              </a:ext>
            </a:extLst>
          </p:cNvPr>
          <p:cNvSpPr/>
          <p:nvPr/>
        </p:nvSpPr>
        <p:spPr bwMode="auto">
          <a:xfrm>
            <a:off x="20509934" y="10176304"/>
            <a:ext cx="822756" cy="827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2E9E6D-D071-3841-AE98-6613F683958C}"/>
              </a:ext>
            </a:extLst>
          </p:cNvPr>
          <p:cNvSpPr/>
          <p:nvPr/>
        </p:nvSpPr>
        <p:spPr bwMode="auto">
          <a:xfrm>
            <a:off x="21811410" y="10604773"/>
            <a:ext cx="822756" cy="8272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11433FA-9493-2940-AD86-4C28A519C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948" y="7872476"/>
            <a:ext cx="865411" cy="912190"/>
          </a:xfrm>
          <a:prstGeom prst="rect">
            <a:avLst/>
          </a:prstGeom>
          <a:effectLst>
            <a:outerShdw blurRad="38100" dist="25400" dir="2700000" algn="tl" rotWithShape="0">
              <a:schemeClr val="accent5">
                <a:lumMod val="50000"/>
                <a:alpha val="40000"/>
              </a:scheme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660090E-9E60-6740-9F5C-6DCE8A7BF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508" y="7905675"/>
            <a:ext cx="771947" cy="771947"/>
          </a:xfrm>
          <a:prstGeom prst="rect">
            <a:avLst/>
          </a:prstGeo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3B56CA8-C3C7-9748-A321-CCFA93B212DC}"/>
              </a:ext>
            </a:extLst>
          </p:cNvPr>
          <p:cNvSpPr/>
          <p:nvPr/>
        </p:nvSpPr>
        <p:spPr>
          <a:xfrm>
            <a:off x="14270541" y="6307223"/>
            <a:ext cx="2140438" cy="1144811"/>
          </a:xfrm>
          <a:prstGeom prst="roundRect">
            <a:avLst>
              <a:gd name="adj" fmla="val 7153"/>
            </a:avLst>
          </a:prstGeom>
          <a:solidFill>
            <a:schemeClr val="bg1">
              <a:alpha val="95000"/>
            </a:schemeClr>
          </a:solidFill>
          <a:ln w="22225">
            <a:solidFill>
              <a:schemeClr val="tx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bIns="0" rtlCol="0" anchor="ctr" anchorCtr="0"/>
          <a:lstStyle/>
          <a:p>
            <a:pPr algn="ctr">
              <a:lnSpc>
                <a:spcPts val="2800"/>
              </a:lnSpc>
              <a:spcAft>
                <a:spcPts val="1200"/>
              </a:spcAft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Scheduler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974FAC-6335-9947-B64F-DC2E0A276B7A}"/>
              </a:ext>
            </a:extLst>
          </p:cNvPr>
          <p:cNvCxnSpPr>
            <a:cxnSpLocks/>
          </p:cNvCxnSpPr>
          <p:nvPr/>
        </p:nvCxnSpPr>
        <p:spPr>
          <a:xfrm>
            <a:off x="12472312" y="6966288"/>
            <a:ext cx="1690122" cy="1"/>
          </a:xfrm>
          <a:prstGeom prst="straightConnector1">
            <a:avLst/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E3808DA-AC05-5E4E-9B43-51D9A6D51915}"/>
              </a:ext>
            </a:extLst>
          </p:cNvPr>
          <p:cNvSpPr/>
          <p:nvPr/>
        </p:nvSpPr>
        <p:spPr>
          <a:xfrm>
            <a:off x="12236133" y="6380496"/>
            <a:ext cx="1515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Requests</a:t>
            </a:r>
            <a:endParaRPr lang="en-US" sz="28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B368AB-96D0-3042-B8E3-C7282585A7CB}"/>
              </a:ext>
            </a:extLst>
          </p:cNvPr>
          <p:cNvSpPr/>
          <p:nvPr/>
        </p:nvSpPr>
        <p:spPr>
          <a:xfrm>
            <a:off x="17871669" y="2971300"/>
            <a:ext cx="4748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Clusters of Container Pools</a:t>
            </a:r>
            <a:endParaRPr lang="en-US" sz="3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A013877-E9A1-414D-817A-F27776FE89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693" y="7309820"/>
            <a:ext cx="1017275" cy="101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1514277-C721-2646-A424-8AD8F8933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322" y="7184298"/>
            <a:ext cx="1017275" cy="101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70DA431-AB21-3E43-9B1E-EF168E16F19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6410979" y="6879629"/>
            <a:ext cx="1250204" cy="619853"/>
          </a:xfrm>
          <a:prstGeom prst="bentConnector3">
            <a:avLst>
              <a:gd name="adj1" fmla="val 50000"/>
            </a:avLst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55BE713-3C33-F24E-898B-2C83BF16FB6E}"/>
              </a:ext>
            </a:extLst>
          </p:cNvPr>
          <p:cNvCxnSpPr>
            <a:cxnSpLocks/>
            <a:stCxn id="63" idx="2"/>
            <a:endCxn id="31" idx="1"/>
          </p:cNvCxnSpPr>
          <p:nvPr/>
        </p:nvCxnSpPr>
        <p:spPr>
          <a:xfrm rot="16200000" flipH="1">
            <a:off x="14994274" y="7798519"/>
            <a:ext cx="3039955" cy="2346983"/>
          </a:xfrm>
          <a:prstGeom prst="bentConnector2">
            <a:avLst/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5E7A994-9797-4F47-965F-E3CB711970FC}"/>
              </a:ext>
            </a:extLst>
          </p:cNvPr>
          <p:cNvCxnSpPr>
            <a:cxnSpLocks/>
            <a:stCxn id="63" idx="0"/>
            <a:endCxn id="24" idx="1"/>
          </p:cNvCxnSpPr>
          <p:nvPr/>
        </p:nvCxnSpPr>
        <p:spPr>
          <a:xfrm rot="5400000" flipH="1" flipV="1">
            <a:off x="15828846" y="4448327"/>
            <a:ext cx="1370810" cy="2346982"/>
          </a:xfrm>
          <a:prstGeom prst="bentConnector2">
            <a:avLst/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46E2011-0818-6841-AE05-1D4BE3B560BF}"/>
              </a:ext>
            </a:extLst>
          </p:cNvPr>
          <p:cNvSpPr txBox="1"/>
          <p:nvPr/>
        </p:nvSpPr>
        <p:spPr>
          <a:xfrm>
            <a:off x="18413044" y="4378734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706EA0"/>
                </a:solidFill>
              </a:rPr>
              <a:t>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02A6FF-70EE-D146-BBC5-2229BD23DBBF}"/>
              </a:ext>
            </a:extLst>
          </p:cNvPr>
          <p:cNvSpPr txBox="1"/>
          <p:nvPr/>
        </p:nvSpPr>
        <p:spPr>
          <a:xfrm>
            <a:off x="19483450" y="5041629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706EA0"/>
                </a:solidFill>
              </a:rPr>
              <a:t>?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075799-5BB5-7A40-93E6-0954680A5E38}"/>
              </a:ext>
            </a:extLst>
          </p:cNvPr>
          <p:cNvGrpSpPr/>
          <p:nvPr/>
        </p:nvGrpSpPr>
        <p:grpSpPr>
          <a:xfrm>
            <a:off x="20326016" y="4386946"/>
            <a:ext cx="1319920" cy="1319920"/>
            <a:chOff x="20326016" y="4386946"/>
            <a:chExt cx="1319920" cy="131992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FA87C59-93A3-534B-8561-0F661837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016" y="4386946"/>
              <a:ext cx="1319920" cy="131992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DE5C25-5E2D-2E47-AEAE-87143DDD377B}"/>
                </a:ext>
              </a:extLst>
            </p:cNvPr>
            <p:cNvSpPr txBox="1"/>
            <p:nvPr/>
          </p:nvSpPr>
          <p:spPr>
            <a:xfrm>
              <a:off x="20783579" y="4626130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706EA0"/>
                  </a:solidFill>
                </a:rPr>
                <a:t>?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EB3047E-61D9-DE47-B6FC-C44AFF216343}"/>
              </a:ext>
            </a:extLst>
          </p:cNvPr>
          <p:cNvGrpSpPr/>
          <p:nvPr/>
        </p:nvGrpSpPr>
        <p:grpSpPr>
          <a:xfrm>
            <a:off x="21672496" y="4718289"/>
            <a:ext cx="1319920" cy="1319920"/>
            <a:chOff x="21672496" y="4718289"/>
            <a:chExt cx="1319920" cy="131992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758B07-6CE6-5D4F-BEDE-C3DE3250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2496" y="4718289"/>
              <a:ext cx="1319920" cy="131992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89BE122-BA15-924B-86F3-FAA611B76921}"/>
                </a:ext>
              </a:extLst>
            </p:cNvPr>
            <p:cNvSpPr txBox="1"/>
            <p:nvPr/>
          </p:nvSpPr>
          <p:spPr>
            <a:xfrm>
              <a:off x="22107040" y="4949758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706EA0"/>
                  </a:solidFill>
                </a:rPr>
                <a:t>?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C239F2A-0479-4E4C-AD8F-0F326CF56DB8}"/>
              </a:ext>
            </a:extLst>
          </p:cNvPr>
          <p:cNvSpPr/>
          <p:nvPr/>
        </p:nvSpPr>
        <p:spPr>
          <a:xfrm>
            <a:off x="2461199" y="9482983"/>
            <a:ext cx="88766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 often rely on technologies like </a:t>
            </a:r>
            <a:r>
              <a:rPr lang="en-US" sz="4000" b="1" dirty="0">
                <a:solidFill>
                  <a:srgbClr val="438AA8"/>
                </a:solidFill>
              </a:rPr>
              <a:t>Kubernetes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4000" b="1" dirty="0">
                <a:solidFill>
                  <a:srgbClr val="438AA8"/>
                </a:solidFill>
              </a:rPr>
              <a:t>Knative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can manage and scale Container Pods within Clusters</a:t>
            </a:r>
          </a:p>
        </p:txBody>
      </p:sp>
    </p:spTree>
    <p:extLst>
      <p:ext uri="{BB962C8B-B14F-4D97-AF65-F5344CB8AC3E}">
        <p14:creationId xmlns:p14="http://schemas.microsoft.com/office/powerpoint/2010/main" val="209832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4518-97EE-534C-8B4F-BB556BC31FB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“out-of-box” connectivity to Event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9D0D2-4796-9A43-816E-67CAA2FD0A53}"/>
              </a:ext>
            </a:extLst>
          </p:cNvPr>
          <p:cNvSpPr/>
          <p:nvPr/>
        </p:nvSpPr>
        <p:spPr>
          <a:xfrm>
            <a:off x="11605374" y="3497618"/>
            <a:ext cx="1210639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 eaLnBrk="0" fontAlgn="base" hangingPunct="0">
              <a:spcAft>
                <a:spcPct val="0"/>
              </a:spcAft>
            </a:pPr>
            <a:r>
              <a:rPr lang="en-US" sz="4800" b="1" dirty="0">
                <a:solidFill>
                  <a:srgbClr val="706EA0"/>
                </a:solidFill>
              </a:rPr>
              <a:t>No-Ops Event Sources</a:t>
            </a:r>
            <a:r>
              <a:rPr lang="en-US" sz="4800" dirty="0">
                <a:solidFill>
                  <a:srgbClr val="706EA0"/>
                </a:solidFill>
              </a:rPr>
              <a:t>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simple configurations</a:t>
            </a:r>
          </a:p>
          <a:p>
            <a:pPr marL="1143000" lvl="1" indent="-685800" defTabSz="243834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00" b="1" dirty="0"/>
              <a:t>Data Stores - </a:t>
            </a:r>
            <a:r>
              <a:rPr lang="en-US" sz="3600" i="1" dirty="0"/>
              <a:t>SQL, NoSQL, S3, Real-time, Memory …</a:t>
            </a:r>
          </a:p>
          <a:p>
            <a:pPr marL="1143000" lvl="1" indent="-685800" defTabSz="243834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Message Queues - </a:t>
            </a:r>
            <a:r>
              <a:rPr lang="en-US" sz="4000" i="1" dirty="0"/>
              <a:t>Kafka, RabbitMQ, MQTT …</a:t>
            </a:r>
          </a:p>
          <a:p>
            <a:pPr marL="1143000" lvl="1" indent="-685800" defTabSz="243834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Social / Team - </a:t>
            </a:r>
            <a:r>
              <a:rPr lang="en-US" sz="4000" i="1" dirty="0"/>
              <a:t>Slack, Twitter, Mobile Push …</a:t>
            </a:r>
          </a:p>
          <a:p>
            <a:pPr marL="1143000" lvl="1" indent="-685800" defTabSz="243834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DevOps - </a:t>
            </a:r>
            <a:r>
              <a:rPr lang="en-US" sz="4000" i="1" dirty="0"/>
              <a:t>GitHub, Jenkins …</a:t>
            </a:r>
          </a:p>
          <a:p>
            <a:pPr defTabSz="2438340" eaLnBrk="0" fontAlgn="base" hangingPunct="0">
              <a:spcBef>
                <a:spcPts val="240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706EA0"/>
                </a:solidFill>
              </a:rPr>
              <a:t>Extensible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your own Event Sources</a:t>
            </a:r>
          </a:p>
          <a:p>
            <a:pPr defTabSz="2438340" eaLnBrk="0" fontAlgn="base" hangingPunct="0">
              <a:spcBef>
                <a:spcPts val="240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706EA0"/>
                </a:solidFill>
              </a:rPr>
              <a:t>Secure, “On Premise” data</a:t>
            </a:r>
            <a:r>
              <a:rPr lang="en-US" sz="4800" b="1" dirty="0">
                <a:solidFill>
                  <a:srgbClr val="0096FF"/>
                </a:solidFill>
              </a:rPr>
              <a:t>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connectivity too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functions </a:t>
            </a:r>
          </a:p>
          <a:p>
            <a:pPr marL="1143000" lvl="1" indent="-685800" defTabSz="243834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e.g., via RPC or Message Queues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A523-A13B-B84C-BB23-D12FF1A71A68}"/>
              </a:ext>
            </a:extLst>
          </p:cNvPr>
          <p:cNvSpPr/>
          <p:nvPr/>
        </p:nvSpPr>
        <p:spPr>
          <a:xfrm>
            <a:off x="1849394" y="12494056"/>
            <a:ext cx="20685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24383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Developers can readily connect with Event Sources to process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49358-1152-2846-9BF4-2B19ADA89F72}"/>
              </a:ext>
            </a:extLst>
          </p:cNvPr>
          <p:cNvSpPr/>
          <p:nvPr/>
        </p:nvSpPr>
        <p:spPr>
          <a:xfrm>
            <a:off x="2514600" y="1282323"/>
            <a:ext cx="214638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“Hooking up” events to your function should be very easy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B1FA88-E212-EB4D-8A03-E40F6FEDFEA9}"/>
              </a:ext>
            </a:extLst>
          </p:cNvPr>
          <p:cNvGrpSpPr/>
          <p:nvPr/>
        </p:nvGrpSpPr>
        <p:grpSpPr>
          <a:xfrm>
            <a:off x="2221095" y="2856813"/>
            <a:ext cx="8773391" cy="8732126"/>
            <a:chOff x="3089539" y="3426042"/>
            <a:chExt cx="7195396" cy="87321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A3981D6-E12E-954B-BBE1-C0042365AC83}"/>
                </a:ext>
              </a:extLst>
            </p:cNvPr>
            <p:cNvSpPr/>
            <p:nvPr/>
          </p:nvSpPr>
          <p:spPr>
            <a:xfrm>
              <a:off x="3089539" y="4204627"/>
              <a:ext cx="7195396" cy="7953541"/>
            </a:xfrm>
            <a:prstGeom prst="roundRect">
              <a:avLst>
                <a:gd name="adj" fmla="val 7153"/>
              </a:avLst>
            </a:prstGeom>
            <a:solidFill>
              <a:schemeClr val="bg1">
                <a:lumMod val="85000"/>
                <a:alpha val="27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3600" i="1" dirty="0">
                  <a:solidFill>
                    <a:schemeClr val="accent1">
                      <a:lumMod val="50000"/>
                    </a:schemeClr>
                  </a:solidFill>
                </a:rPr>
                <a:t>Serverless Platform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13E830-6AC3-5A4D-B2FD-056E1B3C4F2C}"/>
                </a:ext>
              </a:extLst>
            </p:cNvPr>
            <p:cNvSpPr txBox="1"/>
            <p:nvPr/>
          </p:nvSpPr>
          <p:spPr>
            <a:xfrm>
              <a:off x="3996906" y="3426042"/>
              <a:ext cx="5325594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000" b="1" spc="-60" dirty="0">
                  <a:solidFill>
                    <a:schemeClr val="tx2">
                      <a:lumMod val="50000"/>
                    </a:schemeClr>
                  </a:solidFill>
                  <a:cs typeface="Arial"/>
                </a:rPr>
                <a:t>Event Sources Examples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74D0C2-7E31-B649-88FB-FE9EAB246A8C}"/>
              </a:ext>
            </a:extLst>
          </p:cNvPr>
          <p:cNvGrpSpPr/>
          <p:nvPr/>
        </p:nvGrpSpPr>
        <p:grpSpPr>
          <a:xfrm>
            <a:off x="2776542" y="8225689"/>
            <a:ext cx="1684600" cy="2035303"/>
            <a:chOff x="10652305" y="5193609"/>
            <a:chExt cx="461248" cy="488317"/>
          </a:xfrm>
        </p:grpSpPr>
        <p:pic>
          <p:nvPicPr>
            <p:cNvPr id="33" name="pasted-image.pdf" descr="pasted-image.pdf">
              <a:extLst>
                <a:ext uri="{FF2B5EF4-FFF2-40B4-BE49-F238E27FC236}">
                  <a16:creationId xmlns:a16="http://schemas.microsoft.com/office/drawing/2014/main" id="{11491776-8C87-B440-B63C-89F90F535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806" t="16078" r="23819" b="18865"/>
            <a:stretch/>
          </p:blipFill>
          <p:spPr>
            <a:xfrm>
              <a:off x="10652305" y="5193609"/>
              <a:ext cx="461248" cy="37295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03261-9284-554E-8472-473EBE963A9C}"/>
                </a:ext>
              </a:extLst>
            </p:cNvPr>
            <p:cNvSpPr txBox="1"/>
            <p:nvPr/>
          </p:nvSpPr>
          <p:spPr>
            <a:xfrm>
              <a:off x="10803146" y="5563777"/>
              <a:ext cx="219453" cy="1181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Slack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78FEA28-C45A-6048-AC9D-FE20CCA06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76" y="6311002"/>
            <a:ext cx="2773886" cy="16643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084AEC0-FB0D-C347-BFB7-3D3601FA9F15}"/>
              </a:ext>
            </a:extLst>
          </p:cNvPr>
          <p:cNvGrpSpPr/>
          <p:nvPr/>
        </p:nvGrpSpPr>
        <p:grpSpPr>
          <a:xfrm>
            <a:off x="8801999" y="3910958"/>
            <a:ext cx="1644203" cy="2359890"/>
            <a:chOff x="21298933" y="6095984"/>
            <a:chExt cx="1644203" cy="2359890"/>
          </a:xfrm>
        </p:grpSpPr>
        <p:pic>
          <p:nvPicPr>
            <p:cNvPr id="37" name="Picture 2" descr="Image result for S3 storage logo bucket">
              <a:extLst>
                <a:ext uri="{FF2B5EF4-FFF2-40B4-BE49-F238E27FC236}">
                  <a16:creationId xmlns:a16="http://schemas.microsoft.com/office/drawing/2014/main" id="{EB0505D2-263D-6E49-8FFE-490CF9B69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8933" y="6095984"/>
              <a:ext cx="1591602" cy="159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E205B3-C606-9847-8BFD-141AAAF6E767}"/>
                </a:ext>
              </a:extLst>
            </p:cNvPr>
            <p:cNvSpPr txBox="1"/>
            <p:nvPr/>
          </p:nvSpPr>
          <p:spPr>
            <a:xfrm>
              <a:off x="21774655" y="6648777"/>
              <a:ext cx="736099" cy="769441"/>
            </a:xfrm>
            <a:prstGeom prst="rect">
              <a:avLst/>
            </a:prstGeom>
            <a:noFill/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4E31B-B534-9C43-900C-E9F44EF3023F}"/>
                </a:ext>
              </a:extLst>
            </p:cNvPr>
            <p:cNvSpPr txBox="1"/>
            <p:nvPr/>
          </p:nvSpPr>
          <p:spPr>
            <a:xfrm>
              <a:off x="21365460" y="7501767"/>
              <a:ext cx="15776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S3 Object</a:t>
              </a:r>
            </a:p>
            <a:p>
              <a:pPr algn="ctr"/>
              <a:r>
                <a:rPr lang="en-US" sz="2800" dirty="0"/>
                <a:t>Storage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952459-D885-2143-BC35-25309D0EF10C}"/>
              </a:ext>
            </a:extLst>
          </p:cNvPr>
          <p:cNvGrpSpPr/>
          <p:nvPr/>
        </p:nvGrpSpPr>
        <p:grpSpPr>
          <a:xfrm>
            <a:off x="6859653" y="8330388"/>
            <a:ext cx="1515919" cy="2035304"/>
            <a:chOff x="2831570" y="8130639"/>
            <a:chExt cx="1515919" cy="2035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C05603-1828-E843-A7E9-3386DF8BD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15"/>
            <a:stretch/>
          </p:blipFill>
          <p:spPr>
            <a:xfrm>
              <a:off x="2831570" y="8130639"/>
              <a:ext cx="1515919" cy="155448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151904-5BF7-EE4B-BFB4-D19BCE254D45}"/>
                </a:ext>
              </a:extLst>
            </p:cNvPr>
            <p:cNvSpPr txBox="1"/>
            <p:nvPr/>
          </p:nvSpPr>
          <p:spPr>
            <a:xfrm>
              <a:off x="2996119" y="9673500"/>
              <a:ext cx="1135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GitHub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FF53B3-2359-8D4C-8929-45BC22E1B824}"/>
              </a:ext>
            </a:extLst>
          </p:cNvPr>
          <p:cNvGrpSpPr/>
          <p:nvPr/>
        </p:nvGrpSpPr>
        <p:grpSpPr>
          <a:xfrm>
            <a:off x="8716390" y="6494146"/>
            <a:ext cx="1882803" cy="1700064"/>
            <a:chOff x="5282208" y="8369404"/>
            <a:chExt cx="1989647" cy="179653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B2C56A-656F-2042-ABEF-6DA3E345E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85" t="3640" r="4085" b="24199"/>
            <a:stretch/>
          </p:blipFill>
          <p:spPr>
            <a:xfrm>
              <a:off x="5455245" y="8369404"/>
              <a:ext cx="1643572" cy="13716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4B8170-E9FC-B14D-AD31-AFBF8EF66BF7}"/>
                </a:ext>
              </a:extLst>
            </p:cNvPr>
            <p:cNvSpPr txBox="1"/>
            <p:nvPr/>
          </p:nvSpPr>
          <p:spPr>
            <a:xfrm>
              <a:off x="5282208" y="9673499"/>
              <a:ext cx="19896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Mobile Push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DD1743-F6B5-D349-BD40-F8146AA655B4}"/>
              </a:ext>
            </a:extLst>
          </p:cNvPr>
          <p:cNvGrpSpPr/>
          <p:nvPr/>
        </p:nvGrpSpPr>
        <p:grpSpPr>
          <a:xfrm>
            <a:off x="2757367" y="4013982"/>
            <a:ext cx="1411588" cy="1977116"/>
            <a:chOff x="3690606" y="4753406"/>
            <a:chExt cx="1411588" cy="1977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26EF74D-7309-A24F-A74C-C8FF92E81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606" y="4753406"/>
              <a:ext cx="1411588" cy="141158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34571C-521A-7541-87E9-471222BE17C3}"/>
                </a:ext>
              </a:extLst>
            </p:cNvPr>
            <p:cNvSpPr txBox="1"/>
            <p:nvPr/>
          </p:nvSpPr>
          <p:spPr>
            <a:xfrm>
              <a:off x="3892822" y="6238079"/>
              <a:ext cx="11144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Alarms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1BEE4E-3F11-504C-A8FC-E13B1A3383BE}"/>
              </a:ext>
            </a:extLst>
          </p:cNvPr>
          <p:cNvGrpSpPr/>
          <p:nvPr/>
        </p:nvGrpSpPr>
        <p:grpSpPr>
          <a:xfrm>
            <a:off x="4739842" y="8284439"/>
            <a:ext cx="1684600" cy="2053363"/>
            <a:chOff x="4941755" y="8279475"/>
            <a:chExt cx="1684600" cy="2053363"/>
          </a:xfrm>
        </p:grpSpPr>
        <p:pic>
          <p:nvPicPr>
            <p:cNvPr id="16386" name="Picture 2" descr="Image result for twitter Icon free -.com">
              <a:extLst>
                <a:ext uri="{FF2B5EF4-FFF2-40B4-BE49-F238E27FC236}">
                  <a16:creationId xmlns:a16="http://schemas.microsoft.com/office/drawing/2014/main" id="{652DBE1A-EE1E-6944-A6AD-AC4876B90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755" y="8279475"/>
              <a:ext cx="1684600" cy="168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558A6-4823-124C-AE66-24C301BC62C7}"/>
                </a:ext>
              </a:extLst>
            </p:cNvPr>
            <p:cNvSpPr txBox="1"/>
            <p:nvPr/>
          </p:nvSpPr>
          <p:spPr>
            <a:xfrm>
              <a:off x="5219605" y="9840395"/>
              <a:ext cx="112889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Twitter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F86D65-6EF6-034E-98A2-A672FDB62E73}"/>
              </a:ext>
            </a:extLst>
          </p:cNvPr>
          <p:cNvGrpSpPr/>
          <p:nvPr/>
        </p:nvGrpSpPr>
        <p:grpSpPr>
          <a:xfrm>
            <a:off x="5238149" y="6374282"/>
            <a:ext cx="1650452" cy="1623268"/>
            <a:chOff x="5312486" y="6623999"/>
            <a:chExt cx="1650452" cy="1623268"/>
          </a:xfrm>
        </p:grpSpPr>
        <p:pic>
          <p:nvPicPr>
            <p:cNvPr id="16390" name="Picture 6" descr="Image result for RABBITMQ Icon free">
              <a:extLst>
                <a:ext uri="{FF2B5EF4-FFF2-40B4-BE49-F238E27FC236}">
                  <a16:creationId xmlns:a16="http://schemas.microsoft.com/office/drawing/2014/main" id="{108EA463-2296-E647-A436-9A825E8E2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624" y="6623999"/>
              <a:ext cx="1073473" cy="107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2FC4E9-32D9-EA44-B30D-E11C0B0B559D}"/>
                </a:ext>
              </a:extLst>
            </p:cNvPr>
            <p:cNvSpPr txBox="1"/>
            <p:nvPr/>
          </p:nvSpPr>
          <p:spPr>
            <a:xfrm>
              <a:off x="5312486" y="7754824"/>
              <a:ext cx="165045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pc="-60" dirty="0">
                  <a:cs typeface="Arial"/>
                </a:rPr>
                <a:t>RabbitMQ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A679D2D-6F86-0140-8857-91D0A9A05F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53" y="4542283"/>
            <a:ext cx="1575524" cy="13490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575913-CBEE-034A-BDE6-651ECF4E6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28" y="4219032"/>
            <a:ext cx="1718568" cy="171856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108C975-30D0-E64A-964F-0529CD902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0" y="8439574"/>
            <a:ext cx="1541902" cy="19774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1CE7022-5B68-0E42-9C9C-282AEC8B52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52" y="6465034"/>
            <a:ext cx="1180923" cy="14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Compositions to Create Serverless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9D0D2-4796-9A43-816E-67CAA2FD0A53}"/>
              </a:ext>
            </a:extLst>
          </p:cNvPr>
          <p:cNvSpPr/>
          <p:nvPr/>
        </p:nvSpPr>
        <p:spPr>
          <a:xfrm>
            <a:off x="2295454" y="12471069"/>
            <a:ext cx="21708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70A1C1"/>
                </a:solidFill>
              </a:rPr>
              <a:t>But also, supports </a:t>
            </a:r>
            <a:r>
              <a:rPr lang="en-US" sz="4800" b="1" i="1" dirty="0">
                <a:solidFill>
                  <a:srgbClr val="7030A0"/>
                </a:solidFill>
              </a:rPr>
              <a:t>Compositions</a:t>
            </a:r>
            <a:r>
              <a:rPr lang="en-US" sz="4800" b="1" i="1" dirty="0">
                <a:solidFill>
                  <a:srgbClr val="70A1C1"/>
                </a:solidFill>
              </a:rPr>
              <a:t> with </a:t>
            </a:r>
            <a:r>
              <a:rPr lang="en-US" sz="4800" b="1" i="1" dirty="0">
                <a:solidFill>
                  <a:srgbClr val="7030A0"/>
                </a:solidFill>
              </a:rPr>
              <a:t>Conditional logic</a:t>
            </a:r>
            <a:endParaRPr lang="en-US" sz="3600" b="1" i="1" dirty="0">
              <a:solidFill>
                <a:srgbClr val="70A1C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36FA92-BD60-3446-B282-A6FBD0571C16}"/>
              </a:ext>
            </a:extLst>
          </p:cNvPr>
          <p:cNvSpPr/>
          <p:nvPr/>
        </p:nvSpPr>
        <p:spPr>
          <a:xfrm>
            <a:off x="2886074" y="1331458"/>
            <a:ext cx="16550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At minimum supports simple declarative </a:t>
            </a:r>
            <a:r>
              <a:rPr lang="en-US" sz="4800" b="1" i="1" kern="0" spc="-60" dirty="0">
                <a:solidFill>
                  <a:srgbClr val="7030A0"/>
                </a:solidFill>
                <a:cs typeface="Arial"/>
              </a:rPr>
              <a:t>Sequences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9122DB-D6C8-AF48-A29B-CBD94D4814EF}"/>
              </a:ext>
            </a:extLst>
          </p:cNvPr>
          <p:cNvSpPr/>
          <p:nvPr/>
        </p:nvSpPr>
        <p:spPr>
          <a:xfrm>
            <a:off x="4306410" y="3136207"/>
            <a:ext cx="8262231" cy="7794953"/>
          </a:xfrm>
          <a:prstGeom prst="roundRect">
            <a:avLst>
              <a:gd name="adj" fmla="val 7153"/>
            </a:avLst>
          </a:prstGeom>
          <a:solidFill>
            <a:schemeClr val="tx2">
              <a:lumMod val="20000"/>
              <a:lumOff val="80000"/>
              <a:alpha val="48000"/>
            </a:schemeClr>
          </a:solidFill>
          <a:ln w="22225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bIns="0" rtlCol="0" anchor="t" anchorCtr="0"/>
          <a:lstStyle/>
          <a:p>
            <a:pPr marL="22226" algn="ctr"/>
            <a:endParaRPr lang="en-US" sz="4400" b="1" dirty="0">
              <a:solidFill>
                <a:srgbClr val="0070C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3AB9BD-95FC-F141-A0BD-0F60CE90E7A2}"/>
              </a:ext>
            </a:extLst>
          </p:cNvPr>
          <p:cNvGrpSpPr/>
          <p:nvPr/>
        </p:nvGrpSpPr>
        <p:grpSpPr>
          <a:xfrm>
            <a:off x="4916987" y="4875919"/>
            <a:ext cx="5363295" cy="1194701"/>
            <a:chOff x="6828705" y="8098155"/>
            <a:chExt cx="5363295" cy="11947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60AE27-DF1F-5943-BF45-578E74FBC96F}"/>
                </a:ext>
              </a:extLst>
            </p:cNvPr>
            <p:cNvSpPr/>
            <p:nvPr/>
          </p:nvSpPr>
          <p:spPr bwMode="auto">
            <a:xfrm>
              <a:off x="6828705" y="8098155"/>
              <a:ext cx="1188243" cy="1194701"/>
            </a:xfrm>
            <a:prstGeom prst="ellipse">
              <a:avLst/>
            </a:prstGeom>
            <a:ln>
              <a:solidFill>
                <a:srgbClr val="1BA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48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7FA5CB-3451-7E40-9683-D3AAE717635B}"/>
                </a:ext>
              </a:extLst>
            </p:cNvPr>
            <p:cNvSpPr/>
            <p:nvPr/>
          </p:nvSpPr>
          <p:spPr bwMode="auto">
            <a:xfrm>
              <a:off x="8916231" y="8098155"/>
              <a:ext cx="1188243" cy="1194701"/>
            </a:xfrm>
            <a:prstGeom prst="ellipse">
              <a:avLst/>
            </a:prstGeom>
            <a:ln>
              <a:solidFill>
                <a:srgbClr val="1BA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48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3B3243-E27C-6141-BDF5-B4A6B2B11FF6}"/>
                </a:ext>
              </a:extLst>
            </p:cNvPr>
            <p:cNvSpPr/>
            <p:nvPr/>
          </p:nvSpPr>
          <p:spPr bwMode="auto">
            <a:xfrm>
              <a:off x="11003757" y="8098155"/>
              <a:ext cx="1188243" cy="1194701"/>
            </a:xfrm>
            <a:prstGeom prst="ellipse">
              <a:avLst/>
            </a:prstGeom>
            <a:ln>
              <a:solidFill>
                <a:srgbClr val="1BA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48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0E5F88-1941-9346-81B0-E436B266186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8016948" y="8695506"/>
              <a:ext cx="899283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D2425E-3DCF-C546-A565-1ABEB4E32C5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0104474" y="8695506"/>
              <a:ext cx="899283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D85C3E4-E1F1-674B-BF6E-2C120AD4619B}"/>
              </a:ext>
            </a:extLst>
          </p:cNvPr>
          <p:cNvSpPr/>
          <p:nvPr/>
        </p:nvSpPr>
        <p:spPr bwMode="auto">
          <a:xfrm>
            <a:off x="4893541" y="8277326"/>
            <a:ext cx="1188243" cy="1194701"/>
          </a:xfrm>
          <a:prstGeom prst="ellipse">
            <a:avLst/>
          </a:prstGeom>
          <a:ln>
            <a:solidFill>
              <a:srgbClr val="1BA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8F2A7-26E1-6B4F-9818-EF66F03BB147}"/>
              </a:ext>
            </a:extLst>
          </p:cNvPr>
          <p:cNvSpPr/>
          <p:nvPr/>
        </p:nvSpPr>
        <p:spPr bwMode="auto">
          <a:xfrm>
            <a:off x="7251603" y="9152626"/>
            <a:ext cx="1188243" cy="1194701"/>
          </a:xfrm>
          <a:prstGeom prst="ellipse">
            <a:avLst/>
          </a:prstGeom>
          <a:ln>
            <a:solidFill>
              <a:srgbClr val="1BA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DA2D10-2202-634A-BBB2-A427B7CA75A1}"/>
              </a:ext>
            </a:extLst>
          </p:cNvPr>
          <p:cNvSpPr/>
          <p:nvPr/>
        </p:nvSpPr>
        <p:spPr bwMode="auto">
          <a:xfrm>
            <a:off x="7230188" y="7377478"/>
            <a:ext cx="1188243" cy="1194701"/>
          </a:xfrm>
          <a:prstGeom prst="ellipse">
            <a:avLst/>
          </a:prstGeom>
          <a:ln>
            <a:solidFill>
              <a:srgbClr val="1BA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429C64-24EA-4945-B4E7-7EE131AC55D0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755508" y="7974829"/>
            <a:ext cx="1474680" cy="553174"/>
          </a:xfrm>
          <a:prstGeom prst="bentConnector3">
            <a:avLst>
              <a:gd name="adj1" fmla="val 50000"/>
            </a:avLst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8E9288C-BFE3-504A-9B2E-1A2EDA21D5CF}"/>
              </a:ext>
            </a:extLst>
          </p:cNvPr>
          <p:cNvCxnSpPr>
            <a:cxnSpLocks/>
            <a:stCxn id="20" idx="5"/>
            <a:endCxn id="21" idx="2"/>
          </p:cNvCxnSpPr>
          <p:nvPr/>
        </p:nvCxnSpPr>
        <p:spPr>
          <a:xfrm rot="16200000" flipH="1">
            <a:off x="6353231" y="8851605"/>
            <a:ext cx="452910" cy="1343833"/>
          </a:xfrm>
          <a:prstGeom prst="bentConnector2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4CB3D-FA5E-F944-8FA0-80D1F84B693A}"/>
              </a:ext>
            </a:extLst>
          </p:cNvPr>
          <p:cNvSpPr/>
          <p:nvPr/>
        </p:nvSpPr>
        <p:spPr>
          <a:xfrm>
            <a:off x="5111154" y="9454162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877853-E908-0545-8026-F556886D75D4}"/>
              </a:ext>
            </a:extLst>
          </p:cNvPr>
          <p:cNvSpPr/>
          <p:nvPr/>
        </p:nvSpPr>
        <p:spPr>
          <a:xfrm>
            <a:off x="6175384" y="7423398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n-US" sz="4000" b="1" i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0B23AE-0B2B-2643-B9BF-B026E9E43DD3}"/>
              </a:ext>
            </a:extLst>
          </p:cNvPr>
          <p:cNvSpPr/>
          <p:nvPr/>
        </p:nvSpPr>
        <p:spPr>
          <a:xfrm>
            <a:off x="6111606" y="9162344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4000" b="1" i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AD4E8D-27C1-8044-B427-D2A142D608B6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8418431" y="7974829"/>
            <a:ext cx="1668131" cy="94322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9855349-D5BA-2947-A3FF-8B499241A80A}"/>
              </a:ext>
            </a:extLst>
          </p:cNvPr>
          <p:cNvSpPr/>
          <p:nvPr/>
        </p:nvSpPr>
        <p:spPr bwMode="auto">
          <a:xfrm>
            <a:off x="10086562" y="8320698"/>
            <a:ext cx="1188243" cy="1194701"/>
          </a:xfrm>
          <a:prstGeom prst="ellipse">
            <a:avLst/>
          </a:prstGeom>
          <a:ln>
            <a:solidFill>
              <a:srgbClr val="1BA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F662D5-DC93-ED45-A096-4F92F518FA36}"/>
              </a:ext>
            </a:extLst>
          </p:cNvPr>
          <p:cNvSpPr/>
          <p:nvPr/>
        </p:nvSpPr>
        <p:spPr bwMode="auto">
          <a:xfrm>
            <a:off x="10086562" y="6656446"/>
            <a:ext cx="1188243" cy="1194701"/>
          </a:xfrm>
          <a:prstGeom prst="ellipse">
            <a:avLst/>
          </a:prstGeom>
          <a:ln>
            <a:solidFill>
              <a:srgbClr val="1BA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8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0BB697-DAE0-B540-856B-C09BED565183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8418431" y="7253797"/>
            <a:ext cx="1668131" cy="721032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7075F1-9E22-0248-AF26-39FBA3FAC39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0280282" y="5473270"/>
            <a:ext cx="3458178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40280C-0AEA-984D-8415-2CC41A305BF4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1274805" y="8918049"/>
            <a:ext cx="2469277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694BDD-AADA-344A-8C42-D218F970A4E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439846" y="9749977"/>
            <a:ext cx="5298614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36508E-1DD6-954C-8F79-992E7E7BE745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1274805" y="7253797"/>
            <a:ext cx="2520128" cy="1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A56CE-03FC-6844-8987-696F091ECA43}"/>
              </a:ext>
            </a:extLst>
          </p:cNvPr>
          <p:cNvSpPr/>
          <p:nvPr/>
        </p:nvSpPr>
        <p:spPr>
          <a:xfrm>
            <a:off x="6741046" y="3755961"/>
            <a:ext cx="389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with Conditional Logic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019150-4016-2A42-9A80-0E9F89AEE4FF}"/>
              </a:ext>
            </a:extLst>
          </p:cNvPr>
          <p:cNvSpPr/>
          <p:nvPr/>
        </p:nvSpPr>
        <p:spPr>
          <a:xfrm>
            <a:off x="9139779" y="771758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fanout</a:t>
            </a:r>
            <a:endParaRPr lang="en-US" sz="3600" b="1" i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CD365-78E1-F546-93A4-C1A7FBB225F2}"/>
              </a:ext>
            </a:extLst>
          </p:cNvPr>
          <p:cNvSpPr/>
          <p:nvPr/>
        </p:nvSpPr>
        <p:spPr>
          <a:xfrm>
            <a:off x="5529591" y="5932766"/>
            <a:ext cx="2441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0A4878-54D0-CB41-876F-B84775E29217}"/>
              </a:ext>
            </a:extLst>
          </p:cNvPr>
          <p:cNvSpPr/>
          <p:nvPr/>
        </p:nvSpPr>
        <p:spPr>
          <a:xfrm>
            <a:off x="6126326" y="3179768"/>
            <a:ext cx="4915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000" b="1" dirty="0">
                <a:solidFill>
                  <a:srgbClr val="0070C0"/>
                </a:solidFill>
              </a:rPr>
              <a:t>Serverless Application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936DA8-C475-3647-A404-393E5747F2DF}"/>
              </a:ext>
            </a:extLst>
          </p:cNvPr>
          <p:cNvSpPr/>
          <p:nvPr/>
        </p:nvSpPr>
        <p:spPr>
          <a:xfrm rot="16200000">
            <a:off x="11637153" y="6982849"/>
            <a:ext cx="5471408" cy="1257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REST APIs</a:t>
            </a:r>
          </a:p>
        </p:txBody>
      </p:sp>
      <p:grpSp>
        <p:nvGrpSpPr>
          <p:cNvPr id="133" name="DB-Queue External State">
            <a:extLst>
              <a:ext uri="{FF2B5EF4-FFF2-40B4-BE49-F238E27FC236}">
                <a16:creationId xmlns:a16="http://schemas.microsoft.com/office/drawing/2014/main" id="{78F04E11-AB24-9C4F-B198-2C5E26E2BDD8}"/>
              </a:ext>
            </a:extLst>
          </p:cNvPr>
          <p:cNvGrpSpPr/>
          <p:nvPr/>
        </p:nvGrpSpPr>
        <p:grpSpPr>
          <a:xfrm>
            <a:off x="14983176" y="3261853"/>
            <a:ext cx="6674106" cy="8228912"/>
            <a:chOff x="15001631" y="2987384"/>
            <a:chExt cx="6674106" cy="822891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644CE4-6746-B84E-A307-87C4249F3166}"/>
                </a:ext>
              </a:extLst>
            </p:cNvPr>
            <p:cNvGrpSpPr/>
            <p:nvPr/>
          </p:nvGrpSpPr>
          <p:grpSpPr>
            <a:xfrm>
              <a:off x="16678316" y="2987384"/>
              <a:ext cx="2878933" cy="3476442"/>
              <a:chOff x="20321000" y="5141999"/>
              <a:chExt cx="2878933" cy="3476442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CA5C35D2-F802-B04F-A1FD-D105546161E0}"/>
                  </a:ext>
                </a:extLst>
              </p:cNvPr>
              <p:cNvSpPr/>
              <p:nvPr/>
            </p:nvSpPr>
            <p:spPr>
              <a:xfrm rot="16200000">
                <a:off x="20005852" y="5457147"/>
                <a:ext cx="3476442" cy="2846146"/>
              </a:xfrm>
              <a:prstGeom prst="roundRect">
                <a:avLst>
                  <a:gd name="adj" fmla="val 7153"/>
                </a:avLst>
              </a:prstGeom>
              <a:solidFill>
                <a:srgbClr val="FFC000">
                  <a:alpha val="48000"/>
                </a:srgbClr>
              </a:solidFill>
              <a:ln w="22225">
                <a:solidFill>
                  <a:srgbClr val="C471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lIns="182880" tIns="91440" bIns="0" rtlCol="0" anchor="t" anchorCtr="0"/>
              <a:lstStyle/>
              <a:p>
                <a:pPr algn="ctr">
                  <a:lnSpc>
                    <a:spcPts val="3440"/>
                  </a:lnSpc>
                </a:pPr>
                <a:endParaRPr lang="en-US" sz="3600" b="1" i="1" dirty="0">
                  <a:solidFill>
                    <a:srgbClr val="CD7A12"/>
                  </a:solidFill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019F6D1-39B2-2240-8068-F1F96A464FF7}"/>
                  </a:ext>
                </a:extLst>
              </p:cNvPr>
              <p:cNvGrpSpPr/>
              <p:nvPr/>
            </p:nvGrpSpPr>
            <p:grpSpPr>
              <a:xfrm>
                <a:off x="20551017" y="5879879"/>
                <a:ext cx="2648916" cy="2634841"/>
                <a:chOff x="435594" y="1480899"/>
                <a:chExt cx="1161625" cy="1171560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89DB408-2908-A144-A7CF-E40371E73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-5000"/>
                          </a14:imgEffect>
                          <a14:imgEffect>
                            <a14:brightnessContrast bright="6000" contrast="-27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27" y="1480899"/>
                  <a:ext cx="749763" cy="608370"/>
                </a:xfrm>
                <a:prstGeom prst="rect">
                  <a:avLst/>
                </a:prstGeom>
              </p:spPr>
            </p:pic>
            <p:sp>
              <p:nvSpPr>
                <p:cNvPr id="87" name="Rule">
                  <a:extLst>
                    <a:ext uri="{FF2B5EF4-FFF2-40B4-BE49-F238E27FC236}">
                      <a16:creationId xmlns:a16="http://schemas.microsoft.com/office/drawing/2014/main" id="{B0C25DAA-4087-4446-B3CE-67D0667894BB}"/>
                    </a:ext>
                  </a:extLst>
                </p:cNvPr>
                <p:cNvSpPr/>
                <p:nvPr/>
              </p:nvSpPr>
              <p:spPr>
                <a:xfrm>
                  <a:off x="435594" y="2105058"/>
                  <a:ext cx="1161625" cy="547401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60960" tIns="60960" rIns="60960" bIns="60960">
                  <a:spAutoFit/>
                </a:bodyPr>
                <a:lstStyle>
                  <a:lvl1pPr defTabSz="1219200">
                    <a:defRPr sz="3200">
                      <a:solidFill>
                        <a:srgbClr val="777677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marL="242888" indent="-242888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SQL, NoSQL, </a:t>
                  </a:r>
                </a:p>
                <a:p>
                  <a:pPr marL="242888" indent="-242888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S3 (Objects),</a:t>
                  </a:r>
                </a:p>
                <a:p>
                  <a:pPr marL="242888" indent="-242888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Key-Value (KV)</a:t>
                  </a: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57B6E15-FD76-8442-AE93-5A6407734B35}"/>
                  </a:ext>
                </a:extLst>
              </p:cNvPr>
              <p:cNvSpPr/>
              <p:nvPr/>
            </p:nvSpPr>
            <p:spPr>
              <a:xfrm>
                <a:off x="20565249" y="5238488"/>
                <a:ext cx="23847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25400" dir="2700000" algn="tl" rotWithShape="0">
                        <a:schemeClr val="bg1">
                          <a:alpha val="80000"/>
                        </a:schemeClr>
                      </a:outerShdw>
                    </a:effectLst>
                  </a:rPr>
                  <a:t>Data Stores</a:t>
                </a:r>
              </a:p>
            </p:txBody>
          </p:sp>
        </p:grp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D1DD193A-A959-6C49-B9C8-889330BD7395}"/>
                </a:ext>
              </a:extLst>
            </p:cNvPr>
            <p:cNvCxnSpPr>
              <a:cxnSpLocks/>
              <a:stCxn id="88" idx="2"/>
              <a:endCxn id="83" idx="1"/>
            </p:cNvCxnSpPr>
            <p:nvPr/>
          </p:nvCxnSpPr>
          <p:spPr>
            <a:xfrm flipV="1">
              <a:off x="15001631" y="6463826"/>
              <a:ext cx="3099758" cy="1147797"/>
            </a:xfrm>
            <a:prstGeom prst="bentConnector2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CAC1E864-F798-2647-892D-4BF2428D3884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>
              <a:off x="15001631" y="8442456"/>
              <a:ext cx="3078803" cy="820387"/>
            </a:xfrm>
            <a:prstGeom prst="bentConnector2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A0A0700-3218-D245-9BED-A3B150A0FC5E}"/>
                </a:ext>
              </a:extLst>
            </p:cNvPr>
            <p:cNvGrpSpPr/>
            <p:nvPr/>
          </p:nvGrpSpPr>
          <p:grpSpPr>
            <a:xfrm>
              <a:off x="16837880" y="9262843"/>
              <a:ext cx="2648916" cy="1953453"/>
              <a:chOff x="19388392" y="8924306"/>
              <a:chExt cx="2648916" cy="1953453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2351A6E-475D-B047-8EB7-60746462E907}"/>
                  </a:ext>
                </a:extLst>
              </p:cNvPr>
              <p:cNvSpPr/>
              <p:nvPr/>
            </p:nvSpPr>
            <p:spPr>
              <a:xfrm rot="16200000">
                <a:off x="19654219" y="8755769"/>
                <a:ext cx="1953453" cy="2290527"/>
              </a:xfrm>
              <a:prstGeom prst="roundRect">
                <a:avLst>
                  <a:gd name="adj" fmla="val 7153"/>
                </a:avLst>
              </a:prstGeom>
              <a:solidFill>
                <a:srgbClr val="FFC000">
                  <a:alpha val="48000"/>
                </a:srgbClr>
              </a:solidFill>
              <a:ln w="22225">
                <a:solidFill>
                  <a:srgbClr val="C471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lIns="182880" tIns="91440" bIns="0" rtlCol="0" anchor="t" anchorCtr="0"/>
              <a:lstStyle/>
              <a:p>
                <a:pPr algn="ctr">
                  <a:lnSpc>
                    <a:spcPts val="3440"/>
                  </a:lnSpc>
                </a:pPr>
                <a:endParaRPr lang="en-US" sz="3600" b="1" i="1" dirty="0">
                  <a:solidFill>
                    <a:srgbClr val="CD7A12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8A1493A-CC3A-8B41-A484-4C7D2164F849}"/>
                  </a:ext>
                </a:extLst>
              </p:cNvPr>
              <p:cNvSpPr/>
              <p:nvPr/>
            </p:nvSpPr>
            <p:spPr>
              <a:xfrm>
                <a:off x="19388392" y="8973102"/>
                <a:ext cx="26489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25400" dir="2700000" algn="tl" rotWithShape="0">
                        <a:schemeClr val="bg1">
                          <a:alpha val="80000"/>
                        </a:schemeClr>
                      </a:outerShdw>
                    </a:effectLst>
                  </a:rPr>
                  <a:t>Queues</a:t>
                </a: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2DD3E8C0-D78F-C348-8B15-EDE57CF4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5002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79295" y="9645358"/>
                <a:ext cx="1703299" cy="1095514"/>
              </a:xfrm>
              <a:prstGeom prst="rect">
                <a:avLst/>
              </a:prstGeom>
            </p:spPr>
          </p:pic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32D6784-244E-2A4F-ADEC-88DB4D1BCA3A}"/>
                </a:ext>
              </a:extLst>
            </p:cNvPr>
            <p:cNvSpPr/>
            <p:nvPr/>
          </p:nvSpPr>
          <p:spPr>
            <a:xfrm>
              <a:off x="18321293" y="7371358"/>
              <a:ext cx="335444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i="1" kern="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Application State</a:t>
              </a:r>
            </a:p>
            <a:p>
              <a:pPr algn="ctr"/>
              <a:r>
                <a:rPr lang="en-US" sz="3600" i="1" kern="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Externalized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CF53058-AE8E-AD48-835B-BFDD2713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51" y="6955370"/>
            <a:ext cx="890839" cy="890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CD37F08-8F23-704D-8EFA-B9C31A2FA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46" y="4503377"/>
            <a:ext cx="890839" cy="890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19D219B-2D45-3547-B03F-FEBFE12FA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0" y="8716925"/>
            <a:ext cx="890839" cy="890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7F3378A-D931-384C-8009-A598C981B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499" y="7900286"/>
            <a:ext cx="890839" cy="890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971B33C-B2F1-524F-AA37-8CC6804D7FED}"/>
              </a:ext>
            </a:extLst>
          </p:cNvPr>
          <p:cNvGrpSpPr/>
          <p:nvPr/>
        </p:nvGrpSpPr>
        <p:grpSpPr>
          <a:xfrm>
            <a:off x="10649410" y="6162578"/>
            <a:ext cx="879485" cy="912190"/>
            <a:chOff x="4856088" y="3855961"/>
            <a:chExt cx="879485" cy="912190"/>
          </a:xfrm>
        </p:grpSpPr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524E688E-4BDA-9744-AA55-F41695B472E8}"/>
                </a:ext>
              </a:extLst>
            </p:cNvPr>
            <p:cNvSpPr/>
            <p:nvPr/>
          </p:nvSpPr>
          <p:spPr>
            <a:xfrm rot="1922256">
              <a:off x="4870162" y="3923434"/>
              <a:ext cx="865411" cy="746044"/>
            </a:xfrm>
            <a:prstGeom prst="hexagon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82880" tIns="182880" rIns="182880" bIns="182880" rtlCol="0" anchor="ctr" anchorCtr="0">
              <a:noAutofit/>
            </a:bodyPr>
            <a:lstStyle/>
            <a:p>
              <a:pPr algn="ctr"/>
              <a:endPara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B4F2C27-AA92-004C-BE37-0260A934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088" y="3855961"/>
              <a:ext cx="865411" cy="912190"/>
            </a:xfrm>
            <a:prstGeom prst="rect">
              <a:avLst/>
            </a:prstGeom>
            <a:effectLst>
              <a:outerShdw blurRad="38100" dist="25400" dir="2700000" algn="tl" rotWithShape="0">
                <a:schemeClr val="accent5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312FB36-8102-E34E-B334-3F1534527094}"/>
              </a:ext>
            </a:extLst>
          </p:cNvPr>
          <p:cNvGrpSpPr/>
          <p:nvPr/>
        </p:nvGrpSpPr>
        <p:grpSpPr>
          <a:xfrm>
            <a:off x="5246251" y="7715785"/>
            <a:ext cx="879485" cy="912190"/>
            <a:chOff x="4856088" y="3855961"/>
            <a:chExt cx="879485" cy="912190"/>
          </a:xfrm>
        </p:grpSpPr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03CC8E91-9C13-B046-8D39-C28477EF5CB5}"/>
                </a:ext>
              </a:extLst>
            </p:cNvPr>
            <p:cNvSpPr/>
            <p:nvPr/>
          </p:nvSpPr>
          <p:spPr>
            <a:xfrm rot="1922256">
              <a:off x="4870162" y="3923434"/>
              <a:ext cx="865411" cy="746044"/>
            </a:xfrm>
            <a:prstGeom prst="hexagon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82880" tIns="182880" rIns="182880" bIns="182880" rtlCol="0" anchor="ctr" anchorCtr="0">
              <a:noAutofit/>
            </a:bodyPr>
            <a:lstStyle/>
            <a:p>
              <a:pPr algn="ctr"/>
              <a:endPara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FCADB97-DD0F-594B-A497-8CD192EC0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088" y="3855961"/>
              <a:ext cx="865411" cy="912190"/>
            </a:xfrm>
            <a:prstGeom prst="rect">
              <a:avLst/>
            </a:prstGeom>
            <a:effectLst>
              <a:outerShdw blurRad="38100" dist="25400" dir="2700000" algn="tl" rotWithShape="0">
                <a:schemeClr val="accent5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047EF-4779-C447-AA24-DF6492BB91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01" y="4552752"/>
            <a:ext cx="646331" cy="646331"/>
          </a:xfrm>
          <a:prstGeom prst="rect">
            <a:avLst/>
          </a:prstGeo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FBB6824-468B-1F40-88A9-3509098F40F8}"/>
              </a:ext>
            </a:extLst>
          </p:cNvPr>
          <p:cNvGrpSpPr/>
          <p:nvPr/>
        </p:nvGrpSpPr>
        <p:grpSpPr>
          <a:xfrm>
            <a:off x="5404022" y="4363138"/>
            <a:ext cx="879485" cy="912190"/>
            <a:chOff x="4856088" y="3855961"/>
            <a:chExt cx="879485" cy="912190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76DA2248-C9EC-CB47-8DEE-363B96D38CAE}"/>
                </a:ext>
              </a:extLst>
            </p:cNvPr>
            <p:cNvSpPr/>
            <p:nvPr/>
          </p:nvSpPr>
          <p:spPr>
            <a:xfrm rot="1922256">
              <a:off x="4870162" y="3923434"/>
              <a:ext cx="865411" cy="746044"/>
            </a:xfrm>
            <a:prstGeom prst="hexagon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82880" tIns="182880" rIns="182880" bIns="182880" rtlCol="0" anchor="ctr" anchorCtr="0">
              <a:noAutofit/>
            </a:bodyPr>
            <a:lstStyle/>
            <a:p>
              <a:pPr algn="ctr"/>
              <a:endPara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BCDCC28-CAF8-5B4F-84A9-CB9807F89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088" y="3855961"/>
              <a:ext cx="865411" cy="912190"/>
            </a:xfrm>
            <a:prstGeom prst="rect">
              <a:avLst/>
            </a:prstGeom>
            <a:effectLst>
              <a:outerShdw blurRad="38100" dist="25400" dir="2700000" algn="tl" rotWithShape="0">
                <a:schemeClr val="accent5">
                  <a:lumMod val="50000"/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497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ed Rectangle 177"/>
          <p:cNvSpPr/>
          <p:nvPr/>
        </p:nvSpPr>
        <p:spPr>
          <a:xfrm>
            <a:off x="5847958" y="3411448"/>
            <a:ext cx="12616984" cy="7958394"/>
          </a:xfrm>
          <a:prstGeom prst="roundRect">
            <a:avLst>
              <a:gd name="adj" fmla="val 7153"/>
            </a:avLst>
          </a:prstGeom>
          <a:solidFill>
            <a:schemeClr val="accent1">
              <a:lumMod val="20000"/>
              <a:lumOff val="80000"/>
              <a:alpha val="27000"/>
            </a:schemeClr>
          </a:solidFill>
          <a:ln w="3492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0" b="1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Shape 86">
            <a:extLst>
              <a:ext uri="{FF2B5EF4-FFF2-40B4-BE49-F238E27FC236}">
                <a16:creationId xmlns:a16="http://schemas.microsoft.com/office/drawing/2014/main" id="{F6C92D65-0EE7-1249-87CB-B50D694EE6F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616" y="990977"/>
            <a:ext cx="14765508" cy="8617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endeavors to provide these features…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5558916" y="3807739"/>
            <a:ext cx="2496314" cy="5670878"/>
            <a:chOff x="8458200" y="2249567"/>
            <a:chExt cx="1248157" cy="2835439"/>
          </a:xfrm>
        </p:grpSpPr>
        <p:sp>
          <p:nvSpPr>
            <p:cNvPr id="136" name="Rounded Rectangle 135"/>
            <p:cNvSpPr/>
            <p:nvPr/>
          </p:nvSpPr>
          <p:spPr>
            <a:xfrm>
              <a:off x="8458200" y="2249567"/>
              <a:ext cx="1246126" cy="2835439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  <a:alpha val="48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182880" tIns="1463040" bIns="0" rtlCol="0" anchor="ctr" anchorCtr="0"/>
            <a:lstStyle/>
            <a:p>
              <a:pPr marL="22226"/>
              <a:endParaRPr lang="en-US" sz="4400" i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481060" y="2270724"/>
              <a:ext cx="1225297" cy="439779"/>
              <a:chOff x="8481060" y="2270724"/>
              <a:chExt cx="1225297" cy="439779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8507475" y="2270724"/>
                <a:ext cx="1176021" cy="386307"/>
              </a:xfrm>
              <a:prstGeom prst="roundRect">
                <a:avLst>
                  <a:gd name="adj" fmla="val 20109"/>
                </a:avLst>
              </a:prstGeom>
              <a:solidFill>
                <a:schemeClr val="bg1"/>
              </a:solidFill>
              <a:ln w="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lIns="182880" tIns="1645920" bIns="0" rtlCol="0" anchor="ctr" anchorCtr="0"/>
              <a:lstStyle/>
              <a:p>
                <a:pPr marL="22226"/>
                <a:endParaRPr lang="en-US" sz="4400" i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8481060" y="2438400"/>
                <a:ext cx="1225297" cy="272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718387" y="2320994"/>
                <a:ext cx="6953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b="1" spc="-60" dirty="0">
                    <a:solidFill>
                      <a:schemeClr val="tx2">
                        <a:lumMod val="50000"/>
                      </a:schemeClr>
                    </a:solidFill>
                    <a:latin typeface="Arial"/>
                    <a:cs typeface="Arial"/>
                  </a:rPr>
                  <a:t>Language</a:t>
                </a:r>
              </a:p>
              <a:p>
                <a:pPr algn="ctr"/>
                <a:r>
                  <a:rPr lang="en-US" sz="2400" b="1" spc="-60" dirty="0">
                    <a:solidFill>
                      <a:schemeClr val="tx2">
                        <a:lumMod val="50000"/>
                      </a:schemeClr>
                    </a:solidFill>
                    <a:latin typeface="Arial"/>
                    <a:cs typeface="Arial"/>
                  </a:rPr>
                  <a:t>Runtimes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516822" y="2835806"/>
              <a:ext cx="1084654" cy="1716507"/>
              <a:chOff x="8446966" y="3356062"/>
              <a:chExt cx="1150208" cy="1820249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7176" y="4809016"/>
                <a:ext cx="385405" cy="367295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8995" y="3841666"/>
                <a:ext cx="481999" cy="481999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6422" y="4388009"/>
                <a:ext cx="319658" cy="319658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4514" y="3356062"/>
                <a:ext cx="417318" cy="436923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4058" y="3380525"/>
                <a:ext cx="397061" cy="397062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5328" y="3817794"/>
                <a:ext cx="481846" cy="481846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3356" y="4417339"/>
                <a:ext cx="510196" cy="268887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6966" y="4809016"/>
                <a:ext cx="652413" cy="313702"/>
              </a:xfrm>
              <a:prstGeom prst="rect">
                <a:avLst/>
              </a:prstGeom>
            </p:spPr>
          </p:pic>
        </p:grpSp>
      </p:grpSp>
      <p:cxnSp>
        <p:nvCxnSpPr>
          <p:cNvPr id="152" name="Elbow Connector 151"/>
          <p:cNvCxnSpPr>
            <a:cxnSpLocks/>
            <a:stCxn id="164" idx="0"/>
            <a:endCxn id="95" idx="2"/>
          </p:cNvCxnSpPr>
          <p:nvPr/>
        </p:nvCxnSpPr>
        <p:spPr>
          <a:xfrm rot="16200000" flipV="1">
            <a:off x="10902545" y="8140498"/>
            <a:ext cx="386373" cy="12376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5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075246" y="10565604"/>
            <a:ext cx="7755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6" algn="ctr"/>
            <a:r>
              <a:rPr lang="en-US" sz="3600" b="1" i="1" dirty="0">
                <a:solidFill>
                  <a:schemeClr val="tx2">
                    <a:lumMod val="50000"/>
                  </a:schemeClr>
                </a:solidFill>
              </a:rPr>
              <a:t>IBM Cloud Services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7675681" y="8339872"/>
            <a:ext cx="6852476" cy="2132914"/>
            <a:chOff x="4456124" y="5325277"/>
            <a:chExt cx="3426238" cy="1066457"/>
          </a:xfrm>
        </p:grpSpPr>
        <p:sp>
          <p:nvSpPr>
            <p:cNvPr id="164" name="Rounded Rectangle 163"/>
            <p:cNvSpPr/>
            <p:nvPr/>
          </p:nvSpPr>
          <p:spPr>
            <a:xfrm>
              <a:off x="4456124" y="5325277"/>
              <a:ext cx="3426238" cy="1066457"/>
            </a:xfrm>
            <a:prstGeom prst="roundRect">
              <a:avLst>
                <a:gd name="adj" fmla="val 3570"/>
              </a:avLst>
            </a:prstGeom>
            <a:solidFill>
              <a:schemeClr val="bg2">
                <a:lumMod val="50000"/>
                <a:alpha val="26000"/>
              </a:schemeClr>
            </a:solidFill>
            <a:ln w="1587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t" anchorCtr="0"/>
            <a:lstStyle/>
            <a:p>
              <a:pPr marL="22226" algn="ctr"/>
              <a:endParaRPr lang="en-US" sz="10000" b="1" i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4532324" y="5450144"/>
              <a:ext cx="1119293" cy="358026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ctr" anchorCtr="0"/>
            <a:lstStyle/>
            <a:p>
              <a:pPr marL="22226" algn="ctr"/>
              <a:r>
                <a:rPr lang="en-US" sz="2300" b="1" i="1">
                  <a:solidFill>
                    <a:schemeClr val="tx2">
                      <a:lumMod val="50000"/>
                    </a:schemeClr>
                  </a:solidFill>
                </a:rPr>
                <a:t>Storage</a:t>
              </a: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5718253" y="5899966"/>
              <a:ext cx="966825" cy="356616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ctr" anchorCtr="0"/>
            <a:lstStyle/>
            <a:p>
              <a:pPr marL="22226" algn="ctr"/>
              <a:r>
                <a:rPr lang="en-US" sz="2100" b="1" i="1">
                  <a:solidFill>
                    <a:schemeClr val="tx2">
                      <a:lumMod val="50000"/>
                    </a:schemeClr>
                  </a:solidFill>
                </a:rPr>
                <a:t>Log Analysis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5718253" y="5450144"/>
              <a:ext cx="966825" cy="358026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ctr" anchorCtr="0"/>
            <a:lstStyle/>
            <a:p>
              <a:pPr marL="22226" algn="ctr"/>
              <a:r>
                <a:rPr lang="en-US" sz="2300" b="1" i="1">
                  <a:solidFill>
                    <a:schemeClr val="tx2">
                      <a:lumMod val="50000"/>
                    </a:schemeClr>
                  </a:solidFill>
                </a:rPr>
                <a:t>Logging</a:t>
              </a: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4548034" y="5899966"/>
              <a:ext cx="1103584" cy="356616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ctr" anchorCtr="0"/>
            <a:lstStyle/>
            <a:p>
              <a:pPr marL="22226" algn="ctr"/>
              <a:r>
                <a:rPr lang="en-US" sz="2300" b="1" i="1">
                  <a:solidFill>
                    <a:schemeClr val="tx2">
                      <a:lumMod val="50000"/>
                    </a:schemeClr>
                  </a:solidFill>
                </a:rPr>
                <a:t>Compliance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6743170" y="5450849"/>
              <a:ext cx="977443" cy="356616"/>
            </a:xfrm>
            <a:prstGeom prst="roundRect">
              <a:avLst>
                <a:gd name="adj" fmla="val 7153"/>
              </a:avLst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182880" bIns="182880" rtlCol="0" anchor="ctr" anchorCtr="0"/>
            <a:lstStyle/>
            <a:p>
              <a:pPr marL="22226" algn="ctr"/>
              <a:r>
                <a:rPr lang="en-US" sz="2300" b="1" i="1">
                  <a:solidFill>
                    <a:schemeClr val="tx2">
                      <a:lumMod val="50000"/>
                    </a:schemeClr>
                  </a:solidFill>
                </a:rPr>
                <a:t>Monitoring</a:t>
              </a:r>
            </a:p>
          </p:txBody>
        </p:sp>
      </p:grpSp>
      <p:sp>
        <p:nvSpPr>
          <p:cNvPr id="196" name="REST"/>
          <p:cNvSpPr/>
          <p:nvPr/>
        </p:nvSpPr>
        <p:spPr>
          <a:xfrm rot="16200000">
            <a:off x="1851789" y="5742389"/>
            <a:ext cx="2206628" cy="775468"/>
          </a:xfrm>
          <a:prstGeom prst="roundRect">
            <a:avLst>
              <a:gd name="adj" fmla="val 41694"/>
            </a:avLst>
          </a:prstGeom>
          <a:solidFill>
            <a:srgbClr val="01B8A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20" tIns="121920" rIns="121920" bIns="121920" anchor="ctr"/>
          <a:lstStyle>
            <a:lvl1pPr defTabSz="821266">
              <a:defRPr sz="2600" b="1">
                <a:solidFill>
                  <a:srgbClr val="F5F7F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/>
              <a:t>REST API</a:t>
            </a:r>
            <a:endParaRPr dirty="0"/>
          </a:p>
        </p:txBody>
      </p:sp>
      <p:grpSp>
        <p:nvGrpSpPr>
          <p:cNvPr id="219" name="Group 218"/>
          <p:cNvGrpSpPr/>
          <p:nvPr/>
        </p:nvGrpSpPr>
        <p:grpSpPr>
          <a:xfrm>
            <a:off x="4059841" y="4121191"/>
            <a:ext cx="1136620" cy="4017864"/>
            <a:chOff x="1886508" y="2253313"/>
            <a:chExt cx="568310" cy="2506377"/>
          </a:xfrm>
        </p:grpSpPr>
        <p:sp>
          <p:nvSpPr>
            <p:cNvPr id="199" name="Rectangle 198"/>
            <p:cNvSpPr/>
            <p:nvPr/>
          </p:nvSpPr>
          <p:spPr>
            <a:xfrm>
              <a:off x="1897429" y="2253314"/>
              <a:ext cx="557389" cy="2506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C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182880" tIns="182880" bIns="365760" rtlCol="0" anchor="ctr"/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Identity, Access Mgmt.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09271" y="2271854"/>
              <a:ext cx="545547" cy="29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886508" y="2253313"/>
              <a:ext cx="568310" cy="287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6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</a:t>
              </a:r>
              <a:endPara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18940806" y="5721393"/>
            <a:ext cx="828050" cy="2076850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tIns="182880" bIns="182880"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IAM</a:t>
            </a:r>
          </a:p>
        </p:txBody>
      </p:sp>
      <p:cxnSp>
        <p:nvCxnSpPr>
          <p:cNvPr id="227" name="Elbow Connector 226"/>
          <p:cNvCxnSpPr>
            <a:stCxn id="199" idx="3"/>
            <a:endCxn id="96" idx="0"/>
          </p:cNvCxnSpPr>
          <p:nvPr/>
        </p:nvCxnSpPr>
        <p:spPr>
          <a:xfrm flipV="1">
            <a:off x="5196461" y="6130124"/>
            <a:ext cx="850944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20262066" y="3341343"/>
            <a:ext cx="3512466" cy="8611640"/>
          </a:xfrm>
          <a:prstGeom prst="roundRect">
            <a:avLst>
              <a:gd name="adj" fmla="val 7153"/>
            </a:avLst>
          </a:prstGeom>
          <a:solidFill>
            <a:srgbClr val="ECFBEE"/>
          </a:solidFill>
          <a:ln w="22225">
            <a:solidFill>
              <a:srgbClr val="3286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tIns="1463040" bIns="0" rtlCol="0" anchor="ctr" anchorCtr="0"/>
          <a:lstStyle/>
          <a:p>
            <a:pPr marL="22226"/>
            <a:endParaRPr lang="en-US" sz="480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0696157" y="3412187"/>
            <a:ext cx="2735606" cy="16619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spc="-6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Built-In</a:t>
            </a:r>
          </a:p>
          <a:p>
            <a:pPr algn="ctr"/>
            <a:r>
              <a:rPr lang="en-US" sz="3600" b="1" spc="-6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Event</a:t>
            </a:r>
          </a:p>
          <a:p>
            <a:pPr algn="ctr"/>
            <a:r>
              <a:rPr lang="en-US" sz="3600" b="1" spc="-6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Integrations</a:t>
            </a:r>
          </a:p>
        </p:txBody>
      </p:sp>
      <p:cxnSp>
        <p:nvCxnSpPr>
          <p:cNvPr id="262" name="Elbow Connector 261"/>
          <p:cNvCxnSpPr>
            <a:cxnSpLocks/>
            <a:stCxn id="221" idx="1"/>
            <a:endCxn id="178" idx="3"/>
          </p:cNvCxnSpPr>
          <p:nvPr/>
        </p:nvCxnSpPr>
        <p:spPr>
          <a:xfrm rot="10800000" flipV="1">
            <a:off x="18464942" y="6759817"/>
            <a:ext cx="475864" cy="6308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ash"/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cxnSpLocks/>
            <a:stCxn id="247" idx="1"/>
            <a:endCxn id="221" idx="3"/>
          </p:cNvCxnSpPr>
          <p:nvPr/>
        </p:nvCxnSpPr>
        <p:spPr>
          <a:xfrm rot="10800000">
            <a:off x="19768856" y="6759819"/>
            <a:ext cx="493210" cy="88734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ash"/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862" y="6938612"/>
            <a:ext cx="1017316" cy="1275556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823" y="5359496"/>
            <a:ext cx="1243462" cy="1296862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860" y="8490592"/>
            <a:ext cx="1164518" cy="134672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456" y="5346092"/>
            <a:ext cx="1145548" cy="1310266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040" y="9757483"/>
            <a:ext cx="1515920" cy="1515920"/>
          </a:xfrm>
          <a:prstGeom prst="rect">
            <a:avLst/>
          </a:prstGeom>
        </p:spPr>
      </p:pic>
      <p:grpSp>
        <p:nvGrpSpPr>
          <p:cNvPr id="280" name="Group 279"/>
          <p:cNvGrpSpPr/>
          <p:nvPr/>
        </p:nvGrpSpPr>
        <p:grpSpPr>
          <a:xfrm>
            <a:off x="22264607" y="9944011"/>
            <a:ext cx="1113246" cy="1291644"/>
            <a:chOff x="10627324" y="5128843"/>
            <a:chExt cx="556623" cy="645822"/>
          </a:xfrm>
        </p:grpSpPr>
        <p:pic>
          <p:nvPicPr>
            <p:cNvPr id="278" name="pasted-image.pdf" descr="pasted-image.pdf"/>
            <p:cNvPicPr>
              <a:picLocks noChangeAspect="1"/>
            </p:cNvPicPr>
            <p:nvPr/>
          </p:nvPicPr>
          <p:blipFill rotWithShape="1">
            <a:blip r:embed="rId16"/>
            <a:srcRect l="19806" t="16078" r="23819" b="18865"/>
            <a:stretch/>
          </p:blipFill>
          <p:spPr>
            <a:xfrm>
              <a:off x="10627324" y="5128843"/>
              <a:ext cx="556623" cy="50602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9" name="TextBox 278"/>
            <p:cNvSpPr txBox="1"/>
            <p:nvPr/>
          </p:nvSpPr>
          <p:spPr>
            <a:xfrm>
              <a:off x="10804091" y="5636165"/>
              <a:ext cx="262893" cy="1385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spc="-60">
                  <a:latin typeface="Arial"/>
                  <a:cs typeface="Arial"/>
                </a:rPr>
                <a:t>Slack</a:t>
              </a:r>
              <a:endParaRPr lang="en-US" sz="1800" spc="-60" err="1">
                <a:latin typeface="Arial"/>
                <a:cs typeface="Arial"/>
              </a:endParaRPr>
            </a:p>
          </p:txBody>
        </p:sp>
      </p:grpSp>
      <p:cxnSp>
        <p:nvCxnSpPr>
          <p:cNvPr id="282" name="Straight Arrow Connector 281"/>
          <p:cNvCxnSpPr>
            <a:stCxn id="199" idx="1"/>
            <a:endCxn id="196" idx="2"/>
          </p:cNvCxnSpPr>
          <p:nvPr/>
        </p:nvCxnSpPr>
        <p:spPr>
          <a:xfrm flipH="1" flipV="1">
            <a:off x="3342838" y="6130124"/>
            <a:ext cx="738846" cy="2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2" idx="3"/>
            <a:endCxn id="199" idx="2"/>
          </p:cNvCxnSpPr>
          <p:nvPr/>
        </p:nvCxnSpPr>
        <p:spPr>
          <a:xfrm flipV="1">
            <a:off x="3342840" y="8139056"/>
            <a:ext cx="1296234" cy="1596658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ounded Rectangle 291"/>
          <p:cNvSpPr/>
          <p:nvPr/>
        </p:nvSpPr>
        <p:spPr>
          <a:xfrm>
            <a:off x="2579723" y="8486553"/>
            <a:ext cx="763116" cy="2498320"/>
          </a:xfrm>
          <a:prstGeom prst="roundRect">
            <a:avLst>
              <a:gd name="adj" fmla="val 715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182880" tIns="182880" bIns="182880" rtlCol="0" anchor="ctr" anchorCtr="0"/>
          <a:lstStyle/>
          <a:p>
            <a:pPr marL="22226"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UI</a:t>
            </a:r>
          </a:p>
        </p:txBody>
      </p:sp>
      <p:cxnSp>
        <p:nvCxnSpPr>
          <p:cNvPr id="304" name="Straight Arrow Connector 303"/>
          <p:cNvCxnSpPr>
            <a:stCxn id="292" idx="1"/>
          </p:cNvCxnSpPr>
          <p:nvPr/>
        </p:nvCxnSpPr>
        <p:spPr>
          <a:xfrm flipH="1">
            <a:off x="1780206" y="9735713"/>
            <a:ext cx="799518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96" idx="0"/>
          </p:cNvCxnSpPr>
          <p:nvPr/>
        </p:nvCxnSpPr>
        <p:spPr>
          <a:xfrm flipH="1">
            <a:off x="1780205" y="6130123"/>
            <a:ext cx="787164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ounded Rectangle 312"/>
          <p:cNvSpPr/>
          <p:nvPr/>
        </p:nvSpPr>
        <p:spPr>
          <a:xfrm>
            <a:off x="12276374" y="9489249"/>
            <a:ext cx="1933650" cy="713232"/>
          </a:xfrm>
          <a:prstGeom prst="roundRect">
            <a:avLst>
              <a:gd name="adj" fmla="val 7153"/>
            </a:avLst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182880" bIns="182880" rtlCol="0" anchor="ctr" anchorCtr="0"/>
          <a:lstStyle/>
          <a:p>
            <a:pPr marL="22226" algn="ctr"/>
            <a:r>
              <a:rPr lang="en-US" sz="2100" b="1" i="1">
                <a:solidFill>
                  <a:schemeClr val="tx2">
                    <a:lumMod val="50000"/>
                  </a:schemeClr>
                </a:solidFill>
              </a:rPr>
              <a:t>Log Search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501C429-4F58-EA49-81F2-A3E6B07C0C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442" y="9554448"/>
            <a:ext cx="2163720" cy="185461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B87EFDF-9961-D84A-B1E6-B8827F1DD2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59" y="8463044"/>
            <a:ext cx="1087662" cy="90192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8CF4277-7B00-4841-BDDE-20D840A172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363" y="8611346"/>
            <a:ext cx="1592618" cy="9555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623C04-9B54-7244-80E8-C2FBDE336360}"/>
              </a:ext>
            </a:extLst>
          </p:cNvPr>
          <p:cNvGrpSpPr/>
          <p:nvPr/>
        </p:nvGrpSpPr>
        <p:grpSpPr>
          <a:xfrm>
            <a:off x="22248456" y="6775413"/>
            <a:ext cx="1177292" cy="1546925"/>
            <a:chOff x="21270358" y="6533010"/>
            <a:chExt cx="1177292" cy="1546925"/>
          </a:xfrm>
        </p:grpSpPr>
        <p:pic>
          <p:nvPicPr>
            <p:cNvPr id="4098" name="Picture 2" descr="Image result for S3 storage logo bucket">
              <a:extLst>
                <a:ext uri="{FF2B5EF4-FFF2-40B4-BE49-F238E27FC236}">
                  <a16:creationId xmlns:a16="http://schemas.microsoft.com/office/drawing/2014/main" id="{809547BC-DB2C-EA4D-B098-EDEE9C59C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0358" y="6533010"/>
              <a:ext cx="1154575" cy="115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4404AB-52D9-7541-A80B-E4436525A3F8}"/>
                </a:ext>
              </a:extLst>
            </p:cNvPr>
            <p:cNvSpPr txBox="1"/>
            <p:nvPr/>
          </p:nvSpPr>
          <p:spPr>
            <a:xfrm>
              <a:off x="21574468" y="6934315"/>
              <a:ext cx="537327" cy="523220"/>
            </a:xfrm>
            <a:prstGeom prst="rect">
              <a:avLst/>
            </a:prstGeom>
            <a:noFill/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8A574C-2BA9-C84F-9715-FFAB3FA3CCF9}"/>
                </a:ext>
              </a:extLst>
            </p:cNvPr>
            <p:cNvSpPr txBox="1"/>
            <p:nvPr/>
          </p:nvSpPr>
          <p:spPr>
            <a:xfrm>
              <a:off x="21318816" y="7556715"/>
              <a:ext cx="1128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Cloud Object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51396-95F6-CF4A-8DEA-6B11F10FDD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51" y="387107"/>
            <a:ext cx="7295803" cy="14719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5DEE65-CCEC-3149-901F-5A775FAD946D}"/>
              </a:ext>
            </a:extLst>
          </p:cNvPr>
          <p:cNvGrpSpPr/>
          <p:nvPr/>
        </p:nvGrpSpPr>
        <p:grpSpPr>
          <a:xfrm>
            <a:off x="6478170" y="3841021"/>
            <a:ext cx="8775318" cy="3840672"/>
            <a:chOff x="5951521" y="3112879"/>
            <a:chExt cx="8775318" cy="3840672"/>
          </a:xfrm>
        </p:grpSpPr>
        <p:sp>
          <p:nvSpPr>
            <p:cNvPr id="82" name="Rounded Rectangle 81"/>
            <p:cNvSpPr/>
            <p:nvPr/>
          </p:nvSpPr>
          <p:spPr>
            <a:xfrm>
              <a:off x="5951521" y="3112879"/>
              <a:ext cx="8775318" cy="3840672"/>
            </a:xfrm>
            <a:prstGeom prst="roundRect">
              <a:avLst>
                <a:gd name="adj" fmla="val 7153"/>
              </a:avLst>
            </a:prstGeom>
            <a:solidFill>
              <a:schemeClr val="accent1">
                <a:lumMod val="20000"/>
                <a:lumOff val="80000"/>
                <a:alpha val="51000"/>
              </a:schemeClr>
            </a:solidFill>
            <a:ln w="349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0" b="1" i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A6C0CF4-BA13-FD42-AA93-87C5DEC58294}"/>
                </a:ext>
              </a:extLst>
            </p:cNvPr>
            <p:cNvSpPr/>
            <p:nvPr/>
          </p:nvSpPr>
          <p:spPr>
            <a:xfrm>
              <a:off x="12992848" y="4485443"/>
              <a:ext cx="1420880" cy="84509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mpd="sng">
              <a:solidFill>
                <a:schemeClr val="tx1"/>
              </a:solidFill>
            </a:ln>
            <a:effectLst>
              <a:outerShdw blurRad="25400" dist="25400" dir="2700000" algn="t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36576" rtlCol="0" anchor="ctr" anchorCtr="0">
              <a:noAutofit/>
            </a:bodyPr>
            <a:lstStyle/>
            <a:p>
              <a:pPr algn="ctr"/>
              <a:r>
                <a:rPr lang="en-US" sz="2400" kern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ＭＳ 明朝" charset="-128"/>
                  <a:cs typeface="Arial" panose="020B0604020202020204" pitchFamily="34" charset="0"/>
                </a:rPr>
                <a:t>Invokers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946AB59-14B0-CF42-AD81-C78193FC9815}"/>
                </a:ext>
              </a:extLst>
            </p:cNvPr>
            <p:cNvSpPr/>
            <p:nvPr/>
          </p:nvSpPr>
          <p:spPr>
            <a:xfrm>
              <a:off x="12870928" y="4363523"/>
              <a:ext cx="1420880" cy="84509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mpd="sng">
              <a:solidFill>
                <a:schemeClr val="tx1"/>
              </a:solidFill>
            </a:ln>
            <a:effectLst>
              <a:outerShdw blurRad="25400" dist="25400" dir="2700000" algn="t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36576" rtlCol="0" anchor="ctr" anchorCtr="0">
              <a:noAutofit/>
            </a:bodyPr>
            <a:lstStyle/>
            <a:p>
              <a:pPr algn="ctr"/>
              <a:r>
                <a:rPr lang="en-US" sz="2400" kern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ＭＳ 明朝" charset="-128"/>
                  <a:cs typeface="Arial" panose="020B0604020202020204" pitchFamily="34" charset="0"/>
                </a:rPr>
                <a:t>Invokers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2749008" y="4241603"/>
              <a:ext cx="1420880" cy="84509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mpd="sng">
              <a:solidFill>
                <a:schemeClr val="tx1"/>
              </a:solidFill>
            </a:ln>
            <a:effectLst>
              <a:outerShdw blurRad="25400" dist="25400" dir="2700000" algn="t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36576" rtlCol="0" anchor="ctr" anchorCtr="0">
              <a:noAutofit/>
            </a:bodyPr>
            <a:lstStyle/>
            <a:p>
              <a:pPr algn="ctr"/>
              <a:r>
                <a:rPr lang="en-US" sz="2400" kern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ＭＳ 明朝" charset="-128"/>
                  <a:cs typeface="Arial" panose="020B0604020202020204" pitchFamily="34" charset="0"/>
                </a:rPr>
                <a:t>Invokers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07" name="Elbow Connector 206"/>
          <p:cNvCxnSpPr>
            <a:cxnSpLocks/>
            <a:stCxn id="136" idx="1"/>
            <a:endCxn id="101" idx="2"/>
          </p:cNvCxnSpPr>
          <p:nvPr/>
        </p:nvCxnSpPr>
        <p:spPr>
          <a:xfrm rot="10800000">
            <a:off x="14229938" y="6058680"/>
            <a:ext cx="1328979" cy="58449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90" idx="3"/>
            <a:endCxn id="88" idx="3"/>
          </p:cNvCxnSpPr>
          <p:nvPr/>
        </p:nvCxnSpPr>
        <p:spPr>
          <a:xfrm flipH="1">
            <a:off x="10699859" y="5388374"/>
            <a:ext cx="575034" cy="1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88" idx="1"/>
            <a:endCxn id="89" idx="3"/>
          </p:cNvCxnSpPr>
          <p:nvPr/>
        </p:nvCxnSpPr>
        <p:spPr>
          <a:xfrm flipH="1">
            <a:off x="8285071" y="5388375"/>
            <a:ext cx="540593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825664" y="4985526"/>
            <a:ext cx="1874195" cy="805698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Controller</a:t>
            </a:r>
            <a:endParaRPr lang="en-US" sz="2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ＭＳ 明朝" charset="-128"/>
              <a:cs typeface="Arial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981663" y="4985526"/>
            <a:ext cx="1303408" cy="805698"/>
          </a:xfrm>
          <a:prstGeom prst="roundRect">
            <a:avLst/>
          </a:prstGeom>
          <a:solidFill>
            <a:srgbClr val="009051"/>
          </a:solidFill>
          <a:ln w="25400">
            <a:solidFill>
              <a:schemeClr val="tx2">
                <a:lumMod val="50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API GW / </a:t>
            </a:r>
          </a:p>
          <a:p>
            <a:pPr algn="ctr"/>
            <a:r>
              <a:rPr lang="en-US" kern="12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Router</a:t>
            </a:r>
            <a:endParaRPr lang="en-US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ＭＳ 明朝" charset="-128"/>
              <a:cs typeface="Arial" panose="020B0604020202020204" pitchFamily="34" charset="0"/>
            </a:endParaRPr>
          </a:p>
        </p:txBody>
      </p:sp>
      <p:sp>
        <p:nvSpPr>
          <p:cNvPr id="90" name="Can 89"/>
          <p:cNvSpPr/>
          <p:nvPr/>
        </p:nvSpPr>
        <p:spPr>
          <a:xfrm rot="5400000">
            <a:off x="11575156" y="4672131"/>
            <a:ext cx="831959" cy="1432485"/>
          </a:xfrm>
          <a:prstGeom prst="can">
            <a:avLst>
              <a:gd name="adj" fmla="val 17200"/>
            </a:avLst>
          </a:prstGeom>
          <a:solidFill>
            <a:srgbClr val="FF9300"/>
          </a:solidFill>
          <a:ln w="22225">
            <a:solidFill>
              <a:srgbClr val="C00000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tIns="0" bIns="0" anchor="ctr" anchorCtr="0">
            <a:noAutofit/>
          </a:bodyPr>
          <a:lstStyle/>
          <a:p>
            <a:pPr algn="ctr"/>
            <a:r>
              <a:rPr lang="en-US" sz="230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Message</a:t>
            </a:r>
          </a:p>
          <a:p>
            <a:pPr algn="ctr"/>
            <a:r>
              <a:rPr lang="en-US" sz="230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1" name="Can 90"/>
          <p:cNvSpPr/>
          <p:nvPr/>
        </p:nvSpPr>
        <p:spPr>
          <a:xfrm>
            <a:off x="9870187" y="6317853"/>
            <a:ext cx="1404707" cy="971632"/>
          </a:xfrm>
          <a:prstGeom prst="can">
            <a:avLst>
              <a:gd name="adj" fmla="val 16802"/>
            </a:avLst>
          </a:prstGeom>
          <a:solidFill>
            <a:schemeClr val="accent6">
              <a:lumMod val="75000"/>
              <a:lumOff val="25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91440" rIns="1828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Artifact</a:t>
            </a:r>
          </a:p>
          <a:p>
            <a:pPr algn="ctr"/>
            <a:r>
              <a:rPr lang="en-US" sz="2000" dirty="0"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明朝" charset="-128"/>
                <a:cs typeface="Arial" panose="020B0604020202020204" pitchFamily="34" charset="0"/>
              </a:rPr>
              <a:t>Stores</a:t>
            </a:r>
          </a:p>
          <a:p>
            <a:pPr algn="ctr"/>
            <a:endParaRPr lang="en-US" sz="20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ＭＳ 明朝" charset="-128"/>
              <a:cs typeface="Arial" panose="020B0604020202020204" pitchFamily="34" charset="0"/>
            </a:endParaRPr>
          </a:p>
        </p:txBody>
      </p:sp>
      <p:cxnSp>
        <p:nvCxnSpPr>
          <p:cNvPr id="92" name="Elbow Connector 91"/>
          <p:cNvCxnSpPr>
            <a:cxnSpLocks/>
            <a:endCxn id="91" idx="1"/>
          </p:cNvCxnSpPr>
          <p:nvPr/>
        </p:nvCxnSpPr>
        <p:spPr>
          <a:xfrm rot="16200000" flipH="1">
            <a:off x="10056737" y="5802049"/>
            <a:ext cx="526632" cy="504975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526370" y="3881462"/>
            <a:ext cx="8697006" cy="864018"/>
            <a:chOff x="3453101" y="4406632"/>
            <a:chExt cx="4348503" cy="432009"/>
          </a:xfrm>
        </p:grpSpPr>
        <p:sp>
          <p:nvSpPr>
            <p:cNvPr id="85" name="Rectangle 84"/>
            <p:cNvSpPr/>
            <p:nvPr/>
          </p:nvSpPr>
          <p:spPr>
            <a:xfrm>
              <a:off x="3453101" y="4540449"/>
              <a:ext cx="4348503" cy="29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3457529" y="4406632"/>
              <a:ext cx="4344075" cy="1948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7867479" y="4030252"/>
            <a:ext cx="6873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1E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Functions Platform Components</a:t>
            </a:r>
            <a:endParaRPr lang="en-US" sz="2800" b="1" dirty="0">
              <a:solidFill>
                <a:srgbClr val="1E28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244611" y="7434379"/>
            <a:ext cx="3689863" cy="519120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Service Provider Interfaces (SPIs)</a:t>
            </a:r>
          </a:p>
        </p:txBody>
      </p:sp>
      <p:cxnSp>
        <p:nvCxnSpPr>
          <p:cNvPr id="224" name="Elbow Connector 223"/>
          <p:cNvCxnSpPr>
            <a:stCxn id="96" idx="2"/>
            <a:endCxn id="89" idx="2"/>
          </p:cNvCxnSpPr>
          <p:nvPr/>
        </p:nvCxnSpPr>
        <p:spPr>
          <a:xfrm flipV="1">
            <a:off x="6747851" y="5791223"/>
            <a:ext cx="885516" cy="338900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ST"/>
          <p:cNvSpPr/>
          <p:nvPr/>
        </p:nvSpPr>
        <p:spPr>
          <a:xfrm rot="16200000">
            <a:off x="5541088" y="5779902"/>
            <a:ext cx="1713082" cy="700446"/>
          </a:xfrm>
          <a:prstGeom prst="roundRect">
            <a:avLst>
              <a:gd name="adj" fmla="val 41694"/>
            </a:avLst>
          </a:prstGeom>
          <a:solidFill>
            <a:srgbClr val="01B8A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20" tIns="121920" rIns="121920" bIns="121920" anchor="ctr"/>
          <a:lstStyle>
            <a:lvl1pPr defTabSz="821266">
              <a:defRPr sz="2600" b="1">
                <a:solidFill>
                  <a:srgbClr val="F5F7F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t>REST</a:t>
            </a:r>
          </a:p>
        </p:txBody>
      </p:sp>
      <p:cxnSp>
        <p:nvCxnSpPr>
          <p:cNvPr id="93" name="Straight Arrow Connector 92"/>
          <p:cNvCxnSpPr>
            <a:cxnSpLocks/>
            <a:stCxn id="94" idx="1"/>
            <a:endCxn id="90" idx="1"/>
          </p:cNvCxnSpPr>
          <p:nvPr/>
        </p:nvCxnSpPr>
        <p:spPr>
          <a:xfrm flipH="1" flipV="1">
            <a:off x="12707378" y="5388374"/>
            <a:ext cx="568279" cy="3918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407450F-A828-E043-AA77-AE434014A752}"/>
              </a:ext>
            </a:extLst>
          </p:cNvPr>
          <p:cNvSpPr/>
          <p:nvPr/>
        </p:nvSpPr>
        <p:spPr>
          <a:xfrm>
            <a:off x="2047684" y="12707811"/>
            <a:ext cx="21708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00B050"/>
                </a:solidFill>
              </a:rPr>
              <a:t>Recently added a developer Implementation that runs as an </a:t>
            </a:r>
            <a:r>
              <a:rPr lang="en-US" sz="4800" b="1" i="1" u="sng" dirty="0">
                <a:solidFill>
                  <a:srgbClr val="00B050"/>
                </a:solidFill>
              </a:rPr>
              <a:t>Executable JAR file</a:t>
            </a:r>
            <a:endParaRPr lang="en-US" sz="3600" b="1" i="1" u="sng" dirty="0">
              <a:solidFill>
                <a:srgbClr val="00B050"/>
              </a:solidFill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FBD516F6-A8B8-2D4C-AF22-404D316CBA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99" y="2621703"/>
            <a:ext cx="2133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BC733-A7C7-FF49-BD49-C570E0BC892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Logging and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A523-A13B-B84C-BB23-D12FF1A71A68}"/>
              </a:ext>
            </a:extLst>
          </p:cNvPr>
          <p:cNvSpPr/>
          <p:nvPr/>
        </p:nvSpPr>
        <p:spPr>
          <a:xfrm>
            <a:off x="2122672" y="12371521"/>
            <a:ext cx="2120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 defTabSz="24383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CD7A12"/>
                </a:solidFill>
              </a:rPr>
              <a:t>Independent of Java Frameworks or Plug-ins </a:t>
            </a:r>
            <a:r>
              <a:rPr lang="en-US" sz="4400" b="1" i="1" dirty="0">
                <a:solidFill>
                  <a:srgbClr val="438AA8"/>
                </a:solidFill>
              </a:rPr>
              <a:t>(zero Function overhead or config)</a:t>
            </a:r>
            <a:endParaRPr lang="en-US" sz="4800" b="1" i="1" dirty="0">
              <a:solidFill>
                <a:srgbClr val="438AA8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36FA92-BD60-3446-B282-A6FBD0571C16}"/>
              </a:ext>
            </a:extLst>
          </p:cNvPr>
          <p:cNvSpPr/>
          <p:nvPr/>
        </p:nvSpPr>
        <p:spPr>
          <a:xfrm>
            <a:off x="2643844" y="1331458"/>
            <a:ext cx="20685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Developers do NOT need to write any Logging or Metric Code, </a:t>
            </a:r>
            <a:r>
              <a:rPr lang="en-US" sz="4800" b="1" i="1" kern="0" spc="-60" dirty="0">
                <a:solidFill>
                  <a:srgbClr val="7030A0"/>
                </a:solidFill>
                <a:cs typeface="Arial"/>
              </a:rPr>
              <a:t>It’s all done for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99809-186A-3E4E-B257-3089B7913BC1}"/>
              </a:ext>
            </a:extLst>
          </p:cNvPr>
          <p:cNvSpPr/>
          <p:nvPr/>
        </p:nvSpPr>
        <p:spPr>
          <a:xfrm>
            <a:off x="2295155" y="2887682"/>
            <a:ext cx="11038074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Bef>
                <a:spcPts val="1200"/>
              </a:spcBef>
              <a:buSzPct val="75000"/>
              <a:defRPr sz="4600"/>
            </a:pPr>
            <a:r>
              <a:rPr lang="en-US" sz="5400" b="1" dirty="0">
                <a:solidFill>
                  <a:srgbClr val="438AA8"/>
                </a:solidFill>
                <a:cs typeface="Arial" panose="020B0604020202020204" pitchFamily="34" charset="0"/>
              </a:rPr>
              <a:t>Integrated Logging</a:t>
            </a:r>
          </a:p>
          <a:p>
            <a:pPr marL="787400" indent="-558800">
              <a:spcBef>
                <a:spcPts val="600"/>
              </a:spcBef>
              <a:buSzPct val="75000"/>
              <a:buChar char="•"/>
              <a:defRPr sz="4600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Real-time log event data from Functions</a:t>
            </a:r>
          </a:p>
          <a:p>
            <a:pPr marL="1257300" lvl="1" indent="-571500">
              <a:spcBef>
                <a:spcPts val="600"/>
              </a:spcBef>
              <a:buSzPct val="75000"/>
              <a:buFont typeface="System Font Regular"/>
              <a:buChar char="−"/>
              <a:defRPr sz="4600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Supports “live” debug</a:t>
            </a:r>
          </a:p>
          <a:p>
            <a:pPr marL="787400" indent="-558800">
              <a:spcBef>
                <a:spcPts val="600"/>
              </a:spcBef>
              <a:buSzPct val="75000"/>
              <a:buChar char="•"/>
              <a:defRPr sz="4600"/>
            </a:pPr>
            <a:r>
              <a:rPr lang="en-US" sz="4400" b="1" dirty="0">
                <a:solidFill>
                  <a:srgbClr val="706EA0"/>
                </a:solidFill>
              </a:rPr>
              <a:t>Retention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Backup </a:t>
            </a:r>
          </a:p>
          <a:p>
            <a:pPr marL="787400" indent="-558800">
              <a:spcBef>
                <a:spcPts val="600"/>
              </a:spcBef>
              <a:buSzPct val="75000"/>
              <a:buChar char="•"/>
              <a:defRPr sz="4600"/>
            </a:pPr>
            <a:r>
              <a:rPr lang="en-US" sz="4400" b="1" dirty="0">
                <a:solidFill>
                  <a:srgbClr val="706EA0"/>
                </a:solidFill>
              </a:rPr>
              <a:t>Logical Groupings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Region, Version, etc.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28600">
              <a:spcBef>
                <a:spcPts val="3000"/>
              </a:spcBef>
              <a:buSzPct val="75000"/>
              <a:defRPr sz="4600"/>
            </a:pPr>
            <a:r>
              <a:rPr lang="en-US" sz="5400" b="1" dirty="0">
                <a:solidFill>
                  <a:srgbClr val="438AA8"/>
                </a:solidFill>
              </a:rPr>
              <a:t>Per-Function, Per-API Metrics</a:t>
            </a:r>
          </a:p>
          <a:p>
            <a:pPr marL="762000" lvl="1" indent="-508000">
              <a:spcBef>
                <a:spcPts val="600"/>
              </a:spcBef>
              <a:buSzPct val="75000"/>
              <a:buChar char="•"/>
              <a:defRPr sz="4600"/>
            </a:pPr>
            <a:r>
              <a:rPr lang="en-US" sz="4400" b="1" dirty="0">
                <a:solidFill>
                  <a:srgbClr val="706EA0"/>
                </a:solidFill>
              </a:rPr>
              <a:t>Usage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Function &amp; Corresponding API Usage Metrics </a:t>
            </a:r>
          </a:p>
          <a:p>
            <a:pPr marL="762000" lvl="1" indent="-508000">
              <a:spcBef>
                <a:spcPts val="600"/>
              </a:spcBef>
              <a:buSzPct val="75000"/>
              <a:buChar char="•"/>
              <a:defRPr sz="4600"/>
            </a:pPr>
            <a:r>
              <a:rPr lang="en-US" sz="4400" b="1" dirty="0">
                <a:solidFill>
                  <a:srgbClr val="706EA0"/>
                </a:solidFill>
              </a:rPr>
              <a:t>Granularity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Duration, Cold Start, Histograms, etc.</a:t>
            </a:r>
          </a:p>
        </p:txBody>
      </p:sp>
      <p:pic>
        <p:nvPicPr>
          <p:cNvPr id="7" name="functions-dashboard.png" descr="functions-dashboard.png">
            <a:extLst>
              <a:ext uri="{FF2B5EF4-FFF2-40B4-BE49-F238E27FC236}">
                <a16:creationId xmlns:a16="http://schemas.microsoft.com/office/drawing/2014/main" id="{ADF9EFE4-80AC-0C40-90A3-8CBF3E26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437" y="3443082"/>
            <a:ext cx="9462728" cy="48314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49C3E8-4273-7B49-8E65-A41ADAFDE9DF}"/>
              </a:ext>
            </a:extLst>
          </p:cNvPr>
          <p:cNvSpPr/>
          <p:nvPr/>
        </p:nvSpPr>
        <p:spPr>
          <a:xfrm>
            <a:off x="15641676" y="8366491"/>
            <a:ext cx="61542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>
              <a:spcBef>
                <a:spcPts val="1200"/>
              </a:spcBef>
              <a:buSzPct val="75000"/>
              <a:defRPr sz="4600"/>
            </a:pPr>
            <a:r>
              <a:rPr lang="en-US" sz="4400" b="1" i="1" dirty="0">
                <a:solidFill>
                  <a:srgbClr val="438AA8"/>
                </a:solidFill>
                <a:cs typeface="Arial" panose="020B0604020202020204" pitchFamily="34" charset="0"/>
              </a:rPr>
              <a:t>via Dashboards or CLIs</a:t>
            </a:r>
          </a:p>
        </p:txBody>
      </p:sp>
    </p:spTree>
    <p:extLst>
      <p:ext uri="{BB962C8B-B14F-4D97-AF65-F5344CB8AC3E}">
        <p14:creationId xmlns:p14="http://schemas.microsoft.com/office/powerpoint/2010/main" val="212464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DF310-0784-BE49-819D-B21700AE5323}"/>
              </a:ext>
            </a:extLst>
          </p:cNvPr>
          <p:cNvSpPr/>
          <p:nvPr/>
        </p:nvSpPr>
        <p:spPr bwMode="auto">
          <a:xfrm>
            <a:off x="1395184" y="1791558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25B924-EEA2-A748-86FF-398182282714}"/>
              </a:ext>
            </a:extLst>
          </p:cNvPr>
          <p:cNvSpPr/>
          <p:nvPr/>
        </p:nvSpPr>
        <p:spPr bwMode="auto">
          <a:xfrm>
            <a:off x="5179833" y="1791558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A25C41-14F8-9A4E-93C8-290C9D2ED99B}"/>
              </a:ext>
            </a:extLst>
          </p:cNvPr>
          <p:cNvSpPr/>
          <p:nvPr/>
        </p:nvSpPr>
        <p:spPr bwMode="auto">
          <a:xfrm>
            <a:off x="11070064" y="1791558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9F0B4-39BE-384C-9B94-112AD58F99EC}"/>
              </a:ext>
            </a:extLst>
          </p:cNvPr>
          <p:cNvSpPr txBox="1"/>
          <p:nvPr/>
        </p:nvSpPr>
        <p:spPr>
          <a:xfrm>
            <a:off x="1091441" y="7151178"/>
            <a:ext cx="648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Select target language runtime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Optionally, create archive with Function and any additional libraries it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Submit to FaaS Serverless platform with runtime identifier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58D0B-CF0B-0047-9A48-8FFB701B4604}"/>
              </a:ext>
            </a:extLst>
          </p:cNvPr>
          <p:cNvSpPr/>
          <p:nvPr/>
        </p:nvSpPr>
        <p:spPr bwMode="auto">
          <a:xfrm>
            <a:off x="2085262" y="2629947"/>
            <a:ext cx="1512809" cy="1521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defRPr/>
            </a:pPr>
            <a:r>
              <a:rPr lang="en-US" sz="64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14AF1E-E475-4341-BFCD-F9F87593DC1C}"/>
              </a:ext>
            </a:extLst>
          </p:cNvPr>
          <p:cNvGrpSpPr/>
          <p:nvPr/>
        </p:nvGrpSpPr>
        <p:grpSpPr>
          <a:xfrm>
            <a:off x="11478357" y="3026292"/>
            <a:ext cx="3123158" cy="3123158"/>
            <a:chOff x="14201740" y="2122674"/>
            <a:chExt cx="4289643" cy="4289643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F0725528-EAE1-364C-9E8A-52379D4A0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1740" y="2122674"/>
              <a:ext cx="4289643" cy="4289643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204827-94FB-5B4F-BFAE-23F553FE4519}"/>
                </a:ext>
              </a:extLst>
            </p:cNvPr>
            <p:cNvSpPr/>
            <p:nvPr/>
          </p:nvSpPr>
          <p:spPr>
            <a:xfrm>
              <a:off x="15280318" y="4052022"/>
              <a:ext cx="2132483" cy="1097765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bg2">
                  <a:lumMod val="2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000" b="1" i="1" dirty="0">
                  <a:solidFill>
                    <a:schemeClr val="bg1"/>
                  </a:solidFill>
                  <a:effectLst>
                    <a:outerShdw blurRad="38100" dist="12700" dir="2700000" algn="tl" rotWithShape="0">
                      <a:prstClr val="black"/>
                    </a:outerShdw>
                  </a:effectLst>
                </a:rPr>
                <a:t>Additional</a:t>
              </a:r>
            </a:p>
            <a:p>
              <a:pPr marL="22226" algn="ctr"/>
              <a:r>
                <a:rPr lang="en-US" sz="2000" b="1" i="1" dirty="0">
                  <a:solidFill>
                    <a:schemeClr val="bg1"/>
                  </a:solidFill>
                  <a:effectLst>
                    <a:outerShdw blurRad="38100" dist="12700" dir="2700000" algn="tl" rotWithShape="0">
                      <a:prstClr val="black"/>
                    </a:outerShdw>
                  </a:effectLst>
                </a:rPr>
                <a:t>Libraries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999A28F-5F75-3F49-BA30-4480DE48581C}"/>
                </a:ext>
              </a:extLst>
            </p:cNvPr>
            <p:cNvSpPr/>
            <p:nvPr/>
          </p:nvSpPr>
          <p:spPr bwMode="auto">
            <a:xfrm>
              <a:off x="15755988" y="2523007"/>
              <a:ext cx="1181144" cy="11875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sz="44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C6012A-302A-814C-A227-52147EBA6EF6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6346559" y="3710570"/>
              <a:ext cx="1" cy="341452"/>
            </a:xfrm>
            <a:prstGeom prst="straightConnector1">
              <a:avLst/>
            </a:prstGeom>
            <a:ln w="50800"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E3F2F04-8746-504D-9E84-9313CE0F936F}"/>
              </a:ext>
            </a:extLst>
          </p:cNvPr>
          <p:cNvSpPr/>
          <p:nvPr/>
        </p:nvSpPr>
        <p:spPr bwMode="auto">
          <a:xfrm>
            <a:off x="15452449" y="1791558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039294-E062-5545-92B0-BA2A822062A2}"/>
              </a:ext>
            </a:extLst>
          </p:cNvPr>
          <p:cNvGrpSpPr/>
          <p:nvPr/>
        </p:nvGrpSpPr>
        <p:grpSpPr>
          <a:xfrm>
            <a:off x="5917053" y="2629947"/>
            <a:ext cx="4673356" cy="3746704"/>
            <a:chOff x="7352741" y="5304699"/>
            <a:chExt cx="4673356" cy="3746704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B4C8190-F4FA-8248-9AB5-D19F3EAB128E}"/>
                </a:ext>
              </a:extLst>
            </p:cNvPr>
            <p:cNvSpPr/>
            <p:nvPr/>
          </p:nvSpPr>
          <p:spPr>
            <a:xfrm>
              <a:off x="7352741" y="5304699"/>
              <a:ext cx="4673356" cy="3746704"/>
            </a:xfrm>
            <a:prstGeom prst="roundRect">
              <a:avLst>
                <a:gd name="adj" fmla="val 7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t" anchorCtr="0"/>
            <a:lstStyle/>
            <a:p>
              <a:pPr algn="ctr"/>
              <a:r>
                <a:rPr lang="en-US" sz="2400" b="1" i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Language Runtimes</a:t>
              </a:r>
            </a:p>
            <a:p>
              <a:pPr algn="ctr"/>
              <a:r>
                <a:rPr lang="en-US" sz="2400" b="1" i="1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Supported by FaaS Platform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79FF4C-CDA0-1545-80E1-059DBCF90461}"/>
                </a:ext>
              </a:extLst>
            </p:cNvPr>
            <p:cNvGrpSpPr/>
            <p:nvPr/>
          </p:nvGrpSpPr>
          <p:grpSpPr>
            <a:xfrm>
              <a:off x="7561577" y="6276375"/>
              <a:ext cx="1265090" cy="1153519"/>
              <a:chOff x="7561577" y="6276375"/>
              <a:chExt cx="1265090" cy="1153519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ABD1965A-2A1F-C044-935D-62F4C3B72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589" y="6276375"/>
                <a:ext cx="787067" cy="82404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11C77A-56CC-4846-9FA6-3229A87B34A6}"/>
                  </a:ext>
                </a:extLst>
              </p:cNvPr>
              <p:cNvSpPr/>
              <p:nvPr/>
            </p:nvSpPr>
            <p:spPr>
              <a:xfrm>
                <a:off x="7561577" y="7029784"/>
                <a:ext cx="1265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NodeJS 10</a:t>
                </a:r>
                <a:endParaRPr lang="en-US" sz="20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C8B5EE-41D4-5340-9BA0-06FE2668565A}"/>
                </a:ext>
              </a:extLst>
            </p:cNvPr>
            <p:cNvGrpSpPr/>
            <p:nvPr/>
          </p:nvGrpSpPr>
          <p:grpSpPr>
            <a:xfrm>
              <a:off x="9102863" y="6272252"/>
              <a:ext cx="1265090" cy="1157642"/>
              <a:chOff x="9102863" y="6272252"/>
              <a:chExt cx="1265090" cy="1157642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33B5D41-19BA-164C-ACE6-95B8D4FD3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1875" y="6272252"/>
                <a:ext cx="787067" cy="824043"/>
              </a:xfrm>
              <a:prstGeom prst="rect">
                <a:avLst/>
              </a:prstGeom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AD38225-BE9A-7A41-B952-29A84B1BBB21}"/>
                  </a:ext>
                </a:extLst>
              </p:cNvPr>
              <p:cNvSpPr/>
              <p:nvPr/>
            </p:nvSpPr>
            <p:spPr>
              <a:xfrm>
                <a:off x="9102863" y="7029784"/>
                <a:ext cx="1265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NodeJS 12</a:t>
                </a:r>
                <a:endParaRPr lang="en-US" sz="20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8D1808-5019-D44E-AB38-8F77647B7749}"/>
                </a:ext>
              </a:extLst>
            </p:cNvPr>
            <p:cNvGrpSpPr/>
            <p:nvPr/>
          </p:nvGrpSpPr>
          <p:grpSpPr>
            <a:xfrm>
              <a:off x="10817602" y="6272252"/>
              <a:ext cx="938077" cy="1157642"/>
              <a:chOff x="10817602" y="6272252"/>
              <a:chExt cx="938077" cy="1157642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4FC52DE-BCA9-CC4B-A819-AAC3AB9E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4620" y="6272252"/>
                <a:ext cx="824043" cy="824043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9129F88-1EAE-6F42-8EF7-701AA135CA41}"/>
                  </a:ext>
                </a:extLst>
              </p:cNvPr>
              <p:cNvSpPr/>
              <p:nvPr/>
            </p:nvSpPr>
            <p:spPr>
              <a:xfrm>
                <a:off x="10817602" y="7029784"/>
                <a:ext cx="9380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Java 11</a:t>
                </a:r>
                <a:endParaRPr lang="en-US" sz="20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B7EDDF-099C-3542-B0B6-F049B2417792}"/>
                </a:ext>
              </a:extLst>
            </p:cNvPr>
            <p:cNvGrpSpPr/>
            <p:nvPr/>
          </p:nvGrpSpPr>
          <p:grpSpPr>
            <a:xfrm>
              <a:off x="7502975" y="7725293"/>
              <a:ext cx="1307922" cy="1102674"/>
              <a:chOff x="7502975" y="7725293"/>
              <a:chExt cx="1307922" cy="1102674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316830E-21D8-4C46-AE42-F1D12241F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2505" y="7725293"/>
                <a:ext cx="748862" cy="748864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99E695B-B986-F149-A669-A9ECC823A181}"/>
                  </a:ext>
                </a:extLst>
              </p:cNvPr>
              <p:cNvSpPr/>
              <p:nvPr/>
            </p:nvSpPr>
            <p:spPr>
              <a:xfrm>
                <a:off x="7502975" y="8427857"/>
                <a:ext cx="13079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Python 2.7</a:t>
                </a:r>
                <a:endParaRPr lang="en-US" sz="2000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7D1B46F-C63A-E74F-BD4A-8365A5FC7A91}"/>
                </a:ext>
              </a:extLst>
            </p:cNvPr>
            <p:cNvGrpSpPr/>
            <p:nvPr/>
          </p:nvGrpSpPr>
          <p:grpSpPr>
            <a:xfrm>
              <a:off x="9102863" y="7725293"/>
              <a:ext cx="1307922" cy="1102674"/>
              <a:chOff x="7502975" y="7725293"/>
              <a:chExt cx="1307922" cy="1102674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BADDBAE8-F27E-2044-99BC-51D1D3E00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2505" y="7725293"/>
                <a:ext cx="748862" cy="748864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53D58D-262D-FA42-A032-5C15B3B131F3}"/>
                  </a:ext>
                </a:extLst>
              </p:cNvPr>
              <p:cNvSpPr/>
              <p:nvPr/>
            </p:nvSpPr>
            <p:spPr>
              <a:xfrm>
                <a:off x="7502975" y="8427857"/>
                <a:ext cx="13079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Python 3.7</a:t>
                </a:r>
                <a:endParaRPr lang="en-US" sz="2000" dirty="0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159A62-E93A-DE48-A30B-D2758FE19380}"/>
                </a:ext>
              </a:extLst>
            </p:cNvPr>
            <p:cNvSpPr/>
            <p:nvPr/>
          </p:nvSpPr>
          <p:spPr>
            <a:xfrm>
              <a:off x="10686360" y="7899670"/>
              <a:ext cx="11405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Others …</a:t>
              </a:r>
              <a:endParaRPr lang="en-US" sz="2000" i="1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2AF2AA-0C17-8646-82E3-38647611CF9C}"/>
              </a:ext>
            </a:extLst>
          </p:cNvPr>
          <p:cNvSpPr/>
          <p:nvPr/>
        </p:nvSpPr>
        <p:spPr>
          <a:xfrm>
            <a:off x="2065290" y="1843076"/>
            <a:ext cx="2398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Write Function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A7886B-615D-E445-9450-D21C6287C1C7}"/>
              </a:ext>
            </a:extLst>
          </p:cNvPr>
          <p:cNvSpPr/>
          <p:nvPr/>
        </p:nvSpPr>
        <p:spPr>
          <a:xfrm>
            <a:off x="5874734" y="1843076"/>
            <a:ext cx="3406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target Runtime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C87C77-66FE-1444-8AC6-C0CF8707E62E}"/>
              </a:ext>
            </a:extLst>
          </p:cNvPr>
          <p:cNvSpPr/>
          <p:nvPr/>
        </p:nvSpPr>
        <p:spPr>
          <a:xfrm>
            <a:off x="11814424" y="1843076"/>
            <a:ext cx="42631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Create archive </a:t>
            </a: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(if needed)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3E8E93F-05E0-464F-B4FB-E484540D3A9C}"/>
              </a:ext>
            </a:extLst>
          </p:cNvPr>
          <p:cNvSpPr/>
          <p:nvPr/>
        </p:nvSpPr>
        <p:spPr>
          <a:xfrm>
            <a:off x="16126762" y="1782639"/>
            <a:ext cx="37853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Submit to FaaS platform</a:t>
            </a: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with runtime identifier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8EFFDD9-4D5B-204F-8229-E4A0CB4410A5}"/>
              </a:ext>
            </a:extLst>
          </p:cNvPr>
          <p:cNvGrpSpPr/>
          <p:nvPr/>
        </p:nvGrpSpPr>
        <p:grpSpPr>
          <a:xfrm>
            <a:off x="15715009" y="2967546"/>
            <a:ext cx="4197085" cy="2640136"/>
            <a:chOff x="18970762" y="3664998"/>
            <a:chExt cx="4197085" cy="264013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D348E14-493C-8C41-9331-B7C3036AF411}"/>
                </a:ext>
              </a:extLst>
            </p:cNvPr>
            <p:cNvGrpSpPr/>
            <p:nvPr/>
          </p:nvGrpSpPr>
          <p:grpSpPr>
            <a:xfrm>
              <a:off x="18970762" y="5067478"/>
              <a:ext cx="1237655" cy="1237656"/>
              <a:chOff x="13314588" y="3710572"/>
              <a:chExt cx="2701746" cy="2701745"/>
            </a:xfrm>
          </p:grpSpPr>
          <p:pic>
            <p:nvPicPr>
              <p:cNvPr id="104" name="Picture 10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997D457-9439-4347-9596-8A9F05DCE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4588" y="3710572"/>
                <a:ext cx="2701746" cy="2701745"/>
              </a:xfrm>
              <a:prstGeom prst="rect">
                <a:avLst/>
              </a:prstGeom>
            </p:spPr>
          </p:pic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447AB76-711B-3D42-A929-56E3F85E7927}"/>
                  </a:ext>
                </a:extLst>
              </p:cNvPr>
              <p:cNvSpPr/>
              <p:nvPr/>
            </p:nvSpPr>
            <p:spPr bwMode="auto">
              <a:xfrm>
                <a:off x="14074885" y="4318199"/>
                <a:ext cx="1181145" cy="11875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2400" b="1" dirty="0">
                    <a:effectLst>
                      <a:outerShdw blurRad="508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</p:grp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AB227A37-1E4B-614D-A455-681548C3A43A}"/>
                </a:ext>
              </a:extLst>
            </p:cNvPr>
            <p:cNvSpPr/>
            <p:nvPr/>
          </p:nvSpPr>
          <p:spPr>
            <a:xfrm rot="16200000">
              <a:off x="21466628" y="4603914"/>
              <a:ext cx="2640135" cy="762303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21961"/>
              </a:srgbClr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2800" b="1" i="1" dirty="0">
                  <a:solidFill>
                    <a:schemeClr val="accent5">
                      <a:lumMod val="50000"/>
                    </a:schemeClr>
                  </a:solidFill>
                </a:rPr>
                <a:t>FaaS Platform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F64D0FF-CB2D-8648-98B6-6CD4AD3283D3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V="1">
              <a:off x="20034272" y="4985065"/>
              <a:ext cx="2371272" cy="678791"/>
            </a:xfrm>
            <a:prstGeom prst="bentConnector3">
              <a:avLst>
                <a:gd name="adj1" fmla="val 53402"/>
              </a:avLst>
            </a:prstGeom>
            <a:ln w="47625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7D4B462-A855-874A-B5D0-FBCA96ED21D8}"/>
                </a:ext>
              </a:extLst>
            </p:cNvPr>
            <p:cNvSpPr/>
            <p:nvPr/>
          </p:nvSpPr>
          <p:spPr bwMode="auto">
            <a:xfrm>
              <a:off x="19319054" y="3840980"/>
              <a:ext cx="541076" cy="5440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123" name="Elbow Connector 122">
              <a:extLst>
                <a:ext uri="{FF2B5EF4-FFF2-40B4-BE49-F238E27FC236}">
                  <a16:creationId xmlns:a16="http://schemas.microsoft.com/office/drawing/2014/main" id="{F471FF28-87AC-1143-919B-87A0E86EA5E3}"/>
                </a:ext>
              </a:extLst>
            </p:cNvPr>
            <p:cNvCxnSpPr>
              <a:cxnSpLocks/>
              <a:stCxn id="122" idx="6"/>
              <a:endCxn id="113" idx="0"/>
            </p:cNvCxnSpPr>
            <p:nvPr/>
          </p:nvCxnSpPr>
          <p:spPr>
            <a:xfrm>
              <a:off x="19860130" y="4112989"/>
              <a:ext cx="2545414" cy="872076"/>
            </a:xfrm>
            <a:prstGeom prst="bentConnector3">
              <a:avLst>
                <a:gd name="adj1" fmla="val 56868"/>
              </a:avLst>
            </a:prstGeom>
            <a:ln w="47625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ST">
              <a:extLst>
                <a:ext uri="{FF2B5EF4-FFF2-40B4-BE49-F238E27FC236}">
                  <a16:creationId xmlns:a16="http://schemas.microsoft.com/office/drawing/2014/main" id="{81388860-8701-184A-BF94-E2EF37E8F157}"/>
                </a:ext>
              </a:extLst>
            </p:cNvPr>
            <p:cNvSpPr/>
            <p:nvPr/>
          </p:nvSpPr>
          <p:spPr>
            <a:xfrm rot="16200000">
              <a:off x="20587501" y="4769935"/>
              <a:ext cx="2398431" cy="430825"/>
            </a:xfrm>
            <a:prstGeom prst="roundRect">
              <a:avLst>
                <a:gd name="adj" fmla="val 41694"/>
              </a:avLst>
            </a:prstGeom>
            <a:solidFill>
              <a:srgbClr val="01B8A3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/>
            <a:lstStyle>
              <a:lvl1pPr defTabSz="821266">
                <a:defRPr sz="2600" b="1">
                  <a:solidFill>
                    <a:srgbClr val="F5F7F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dirty="0">
                  <a:effectLst>
                    <a:outerShdw blurRad="25400" dist="12700" dir="2700000" algn="tl" rotWithShape="0">
                      <a:prstClr val="black"/>
                    </a:outerShdw>
                  </a:effectLst>
                </a:rPr>
                <a:t>REST API</a:t>
              </a:r>
              <a:endParaRPr sz="2000" dirty="0">
                <a:effectLst>
                  <a:outerShdw blurRad="25400" dist="12700" dir="2700000" algn="tl" rotWithShape="0">
                    <a:prstClr val="black"/>
                  </a:outerShdw>
                </a:effectLst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E49C27D-2D97-8A40-BBD2-8BE695DFD1E9}"/>
              </a:ext>
            </a:extLst>
          </p:cNvPr>
          <p:cNvGrpSpPr/>
          <p:nvPr/>
        </p:nvGrpSpPr>
        <p:grpSpPr>
          <a:xfrm>
            <a:off x="17038519" y="3820544"/>
            <a:ext cx="835485" cy="788218"/>
            <a:chOff x="19245973" y="9157446"/>
            <a:chExt cx="835485" cy="788218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715C9FC-F273-054F-ABFB-B0EF184A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9461" y="9157446"/>
              <a:ext cx="544988" cy="570591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5773371-AE45-6249-94C7-5E730B316B42}"/>
                </a:ext>
              </a:extLst>
            </p:cNvPr>
            <p:cNvSpPr/>
            <p:nvPr/>
          </p:nvSpPr>
          <p:spPr>
            <a:xfrm>
              <a:off x="19245973" y="9668665"/>
              <a:ext cx="835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NodeJS 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60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DF310-0784-BE49-819D-B21700AE5323}"/>
              </a:ext>
            </a:extLst>
          </p:cNvPr>
          <p:cNvSpPr/>
          <p:nvPr/>
        </p:nvSpPr>
        <p:spPr bwMode="auto">
          <a:xfrm>
            <a:off x="683984" y="978399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25B924-EEA2-A748-86FF-398182282714}"/>
              </a:ext>
            </a:extLst>
          </p:cNvPr>
          <p:cNvSpPr/>
          <p:nvPr/>
        </p:nvSpPr>
        <p:spPr bwMode="auto">
          <a:xfrm>
            <a:off x="4087633" y="978399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A25C41-14F8-9A4E-93C8-290C9D2ED99B}"/>
              </a:ext>
            </a:extLst>
          </p:cNvPr>
          <p:cNvSpPr/>
          <p:nvPr/>
        </p:nvSpPr>
        <p:spPr bwMode="auto">
          <a:xfrm>
            <a:off x="9317464" y="978399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9F0B4-39BE-384C-9B94-112AD58F99EC}"/>
              </a:ext>
            </a:extLst>
          </p:cNvPr>
          <p:cNvSpPr txBox="1"/>
          <p:nvPr/>
        </p:nvSpPr>
        <p:spPr>
          <a:xfrm>
            <a:off x="475670" y="7640798"/>
            <a:ext cx="82824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Write your function and host it using a language-specific service framework.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Select a base image from a repository with the language runtime version you desire.  If able, select one that may have your service framework already installed.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Build your function, any supporting libraries needed and service framework if not already included.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Export your function as a service endpoint from your framework.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Submit resultant image to CaaS Serverless platform. This could be a direct submission or indirect from a supported image repository.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58D0B-CF0B-0047-9A48-8FFB701B4604}"/>
              </a:ext>
            </a:extLst>
          </p:cNvPr>
          <p:cNvSpPr/>
          <p:nvPr/>
        </p:nvSpPr>
        <p:spPr bwMode="auto">
          <a:xfrm>
            <a:off x="1468501" y="2045694"/>
            <a:ext cx="1213201" cy="12197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defRPr/>
            </a:pPr>
            <a:r>
              <a:rPr lang="en-US" sz="6400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Fx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3F2F04-8746-504D-9E84-9313CE0F936F}"/>
              </a:ext>
            </a:extLst>
          </p:cNvPr>
          <p:cNvSpPr/>
          <p:nvPr/>
        </p:nvSpPr>
        <p:spPr bwMode="auto">
          <a:xfrm>
            <a:off x="13699849" y="978399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2AF2AA-0C17-8646-82E3-38647611CF9C}"/>
              </a:ext>
            </a:extLst>
          </p:cNvPr>
          <p:cNvSpPr/>
          <p:nvPr/>
        </p:nvSpPr>
        <p:spPr>
          <a:xfrm>
            <a:off x="1354090" y="1020639"/>
            <a:ext cx="2398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Write Function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A7886B-615D-E445-9450-D21C6287C1C7}"/>
              </a:ext>
            </a:extLst>
          </p:cNvPr>
          <p:cNvSpPr/>
          <p:nvPr/>
        </p:nvSpPr>
        <p:spPr>
          <a:xfrm>
            <a:off x="4782534" y="1020639"/>
            <a:ext cx="3966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Select base Docker image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C87C77-66FE-1444-8AC6-C0CF8707E62E}"/>
              </a:ext>
            </a:extLst>
          </p:cNvPr>
          <p:cNvSpPr/>
          <p:nvPr/>
        </p:nvSpPr>
        <p:spPr>
          <a:xfrm>
            <a:off x="10061824" y="1020639"/>
            <a:ext cx="35311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Build Function,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Supporting Libraries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&amp; Framework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(if needed)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Into image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3E8E93F-05E0-464F-B4FB-E484540D3A9C}"/>
              </a:ext>
            </a:extLst>
          </p:cNvPr>
          <p:cNvSpPr/>
          <p:nvPr/>
        </p:nvSpPr>
        <p:spPr>
          <a:xfrm>
            <a:off x="14374162" y="1020639"/>
            <a:ext cx="34219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Configure Service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Endpoint for Function</a:t>
            </a: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(route, port)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EB3ACD6-92B7-DB4D-BA7C-9CE3F4990CEE}"/>
              </a:ext>
            </a:extLst>
          </p:cNvPr>
          <p:cNvCxnSpPr>
            <a:cxnSpLocks/>
            <a:stCxn id="51" idx="1"/>
          </p:cNvCxnSpPr>
          <p:nvPr/>
        </p:nvCxnSpPr>
        <p:spPr>
          <a:xfrm rot="5400000" flipH="1" flipV="1">
            <a:off x="5698963" y="2756431"/>
            <a:ext cx="740787" cy="1229038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2F76B-9D8F-454C-B118-FC0243CB7587}"/>
              </a:ext>
            </a:extLst>
          </p:cNvPr>
          <p:cNvGrpSpPr/>
          <p:nvPr/>
        </p:nvGrpSpPr>
        <p:grpSpPr>
          <a:xfrm>
            <a:off x="4245338" y="3741343"/>
            <a:ext cx="2574315" cy="2382999"/>
            <a:chOff x="5191282" y="4685079"/>
            <a:chExt cx="2340286" cy="23829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BD9B5C3-E7AA-8E44-91FF-D910A9A4EEB9}"/>
                </a:ext>
              </a:extLst>
            </p:cNvPr>
            <p:cNvGrpSpPr/>
            <p:nvPr/>
          </p:nvGrpSpPr>
          <p:grpSpPr>
            <a:xfrm>
              <a:off x="5624480" y="4685079"/>
              <a:ext cx="1332692" cy="1485967"/>
              <a:chOff x="7167425" y="4845691"/>
              <a:chExt cx="971227" cy="1082929"/>
            </a:xfrm>
          </p:grpSpPr>
          <p:sp>
            <p:nvSpPr>
              <p:cNvPr id="51" name="Can 50">
                <a:extLst>
                  <a:ext uri="{FF2B5EF4-FFF2-40B4-BE49-F238E27FC236}">
                    <a16:creationId xmlns:a16="http://schemas.microsoft.com/office/drawing/2014/main" id="{C3B469B7-99C3-A348-A85F-DA5A37C49FD4}"/>
                  </a:ext>
                </a:extLst>
              </p:cNvPr>
              <p:cNvSpPr/>
              <p:nvPr/>
            </p:nvSpPr>
            <p:spPr>
              <a:xfrm>
                <a:off x="7167425" y="4845691"/>
                <a:ext cx="971227" cy="1082929"/>
              </a:xfrm>
              <a:prstGeom prst="can">
                <a:avLst>
                  <a:gd name="adj" fmla="val 16802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53" name="Picture 2" descr="Image result for docker hub logo">
                <a:extLst>
                  <a:ext uri="{FF2B5EF4-FFF2-40B4-BE49-F238E27FC236}">
                    <a16:creationId xmlns:a16="http://schemas.microsoft.com/office/drawing/2014/main" id="{C2479766-3982-2447-B0ED-85CC8B806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6038" y="5069964"/>
                <a:ext cx="847660" cy="849671"/>
              </a:xfrm>
              <a:prstGeom prst="rect">
                <a:avLst/>
              </a:prstGeom>
              <a:noFill/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1543EC-D456-9547-AC50-3D0EB8C8A550}"/>
                </a:ext>
              </a:extLst>
            </p:cNvPr>
            <p:cNvSpPr/>
            <p:nvPr/>
          </p:nvSpPr>
          <p:spPr>
            <a:xfrm>
              <a:off x="5191282" y="6237081"/>
              <a:ext cx="23402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Image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Repository</a:t>
              </a:r>
              <a:endParaRPr lang="en-US" sz="2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CF6503-3551-3F46-A41E-18176C1F17E7}"/>
              </a:ext>
            </a:extLst>
          </p:cNvPr>
          <p:cNvGrpSpPr/>
          <p:nvPr/>
        </p:nvGrpSpPr>
        <p:grpSpPr>
          <a:xfrm>
            <a:off x="6345886" y="1974233"/>
            <a:ext cx="2640135" cy="3471132"/>
            <a:chOff x="7846432" y="5208847"/>
            <a:chExt cx="2640135" cy="3471132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6D7496F-E81F-2F4A-A79F-D24BE128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6432" y="5208847"/>
              <a:ext cx="2640135" cy="2640135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FAB4A06-4BA1-534D-BAD5-3933DC56837D}"/>
                </a:ext>
              </a:extLst>
            </p:cNvPr>
            <p:cNvSpPr/>
            <p:nvPr/>
          </p:nvSpPr>
          <p:spPr>
            <a:xfrm>
              <a:off x="7996356" y="7848982"/>
              <a:ext cx="23402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RHEL, NodeJS 10 “base” image</a:t>
              </a:r>
              <a:endParaRPr lang="en-US" sz="2400" b="1" i="1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208844E-9706-F847-8C4C-A076EDCA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476" y="6477088"/>
              <a:ext cx="647503" cy="731139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DAF2414-321A-0845-8D7F-F54C4B667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246" y="6477088"/>
              <a:ext cx="708834" cy="615989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C1A7B-445D-9443-BD68-9DC72AB7A7F6}"/>
              </a:ext>
            </a:extLst>
          </p:cNvPr>
          <p:cNvGrpSpPr/>
          <p:nvPr/>
        </p:nvGrpSpPr>
        <p:grpSpPr>
          <a:xfrm>
            <a:off x="9619070" y="3194982"/>
            <a:ext cx="3763230" cy="3763230"/>
            <a:chOff x="10660470" y="3194982"/>
            <a:chExt cx="3763230" cy="3763230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8C30F6FE-8D05-104D-92D7-0820DDC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470" y="3194982"/>
              <a:ext cx="3763230" cy="3763230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999A28F-5F75-3F49-BA30-4480DE48581C}"/>
                </a:ext>
              </a:extLst>
            </p:cNvPr>
            <p:cNvSpPr/>
            <p:nvPr/>
          </p:nvSpPr>
          <p:spPr bwMode="auto">
            <a:xfrm>
              <a:off x="11516060" y="3773486"/>
              <a:ext cx="859955" cy="8646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sz="44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A8378BE-1BB5-3E47-9205-365C359F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6354" y="4941881"/>
              <a:ext cx="859955" cy="971033"/>
            </a:xfrm>
            <a:prstGeom prst="rect">
              <a:avLst/>
            </a:prstGeom>
          </p:spPr>
        </p:pic>
        <p:pic>
          <p:nvPicPr>
            <p:cNvPr id="100" name="Picture 9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3EE3C7-0DA8-6643-AE0C-6D4B43CB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5180" y="5076597"/>
              <a:ext cx="708834" cy="615989"/>
            </a:xfrm>
            <a:prstGeom prst="rect">
              <a:avLst/>
            </a:prstGeom>
          </p:spPr>
        </p:pic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FA6CF1E-4130-5646-9EC5-79B0591C064D}"/>
                </a:ext>
              </a:extLst>
            </p:cNvPr>
            <p:cNvCxnSpPr>
              <a:cxnSpLocks/>
              <a:stCxn id="71" idx="4"/>
              <a:endCxn id="95" idx="0"/>
            </p:cNvCxnSpPr>
            <p:nvPr/>
          </p:nvCxnSpPr>
          <p:spPr>
            <a:xfrm flipH="1">
              <a:off x="11936332" y="4638114"/>
              <a:ext cx="9706" cy="303767"/>
            </a:xfrm>
            <a:prstGeom prst="straightConnector1">
              <a:avLst/>
            </a:prstGeom>
            <a:ln w="50800"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4E8D727-D2AE-164A-9A28-4B74BE6B9960}"/>
                </a:ext>
              </a:extLst>
            </p:cNvPr>
            <p:cNvSpPr/>
            <p:nvPr/>
          </p:nvSpPr>
          <p:spPr>
            <a:xfrm>
              <a:off x="12711571" y="3903168"/>
              <a:ext cx="856052" cy="615989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bg2">
                  <a:lumMod val="2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 anchorCtr="0"/>
            <a:lstStyle/>
            <a:p>
              <a:pPr marL="22226" algn="ctr"/>
              <a:r>
                <a:rPr lang="en-US" sz="2000" b="1" i="1" dirty="0">
                  <a:solidFill>
                    <a:schemeClr val="bg1"/>
                  </a:solidFill>
                  <a:effectLst>
                    <a:outerShdw blurRad="38100" dist="12700" dir="2700000" algn="tl" rotWithShape="0">
                      <a:prstClr val="black"/>
                    </a:outerShdw>
                  </a:effectLst>
                </a:rPr>
                <a:t>Libs.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37736EA-EE98-FB43-A712-D23FE6CB40A1}"/>
                </a:ext>
              </a:extLst>
            </p:cNvPr>
            <p:cNvCxnSpPr>
              <a:cxnSpLocks/>
              <a:stCxn id="71" idx="6"/>
              <a:endCxn id="105" idx="1"/>
            </p:cNvCxnSpPr>
            <p:nvPr/>
          </p:nvCxnSpPr>
          <p:spPr>
            <a:xfrm>
              <a:off x="12376015" y="4205800"/>
              <a:ext cx="335556" cy="5363"/>
            </a:xfrm>
            <a:prstGeom prst="straightConnector1">
              <a:avLst/>
            </a:prstGeom>
            <a:ln w="50800"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BEE301CF-E2B7-2F4F-9F8B-55AB762F70C1}"/>
              </a:ext>
            </a:extLst>
          </p:cNvPr>
          <p:cNvSpPr/>
          <p:nvPr/>
        </p:nvSpPr>
        <p:spPr bwMode="auto">
          <a:xfrm>
            <a:off x="17892947" y="978399"/>
            <a:ext cx="622871" cy="626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0C0AF92-50DC-3C43-8882-AF635A8FB40F}"/>
              </a:ext>
            </a:extLst>
          </p:cNvPr>
          <p:cNvSpPr/>
          <p:nvPr/>
        </p:nvSpPr>
        <p:spPr>
          <a:xfrm>
            <a:off x="18573596" y="1020639"/>
            <a:ext cx="2634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Submit Image to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CaaS platform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60E521-2EF5-874E-BE33-79F047DF48B0}"/>
              </a:ext>
            </a:extLst>
          </p:cNvPr>
          <p:cNvGrpSpPr/>
          <p:nvPr/>
        </p:nvGrpSpPr>
        <p:grpSpPr>
          <a:xfrm>
            <a:off x="18356964" y="3000556"/>
            <a:ext cx="4277962" cy="2640135"/>
            <a:chOff x="18357329" y="2708757"/>
            <a:chExt cx="4277962" cy="2640135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AB227A37-1E4B-614D-A455-681548C3A43A}"/>
                </a:ext>
              </a:extLst>
            </p:cNvPr>
            <p:cNvSpPr/>
            <p:nvPr/>
          </p:nvSpPr>
          <p:spPr>
            <a:xfrm rot="16200000">
              <a:off x="20934072" y="3647673"/>
              <a:ext cx="2640135" cy="762303"/>
            </a:xfrm>
            <a:prstGeom prst="roundRect">
              <a:avLst>
                <a:gd name="adj" fmla="val 71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2800" b="1" i="1" dirty="0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cxnSp>
          <p:nvCxnSpPr>
            <p:cNvPr id="123" name="Elbow Connector 122">
              <a:extLst>
                <a:ext uri="{FF2B5EF4-FFF2-40B4-BE49-F238E27FC236}">
                  <a16:creationId xmlns:a16="http://schemas.microsoft.com/office/drawing/2014/main" id="{F471FF28-87AC-1143-919B-87A0E86EA5E3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20237394" y="3760539"/>
              <a:ext cx="1635594" cy="268285"/>
            </a:xfrm>
            <a:prstGeom prst="bentConnector3">
              <a:avLst>
                <a:gd name="adj1" fmla="val 28259"/>
              </a:avLst>
            </a:prstGeom>
            <a:ln w="47625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ST">
              <a:extLst>
                <a:ext uri="{FF2B5EF4-FFF2-40B4-BE49-F238E27FC236}">
                  <a16:creationId xmlns:a16="http://schemas.microsoft.com/office/drawing/2014/main" id="{81388860-8701-184A-BF94-E2EF37E8F157}"/>
                </a:ext>
              </a:extLst>
            </p:cNvPr>
            <p:cNvSpPr/>
            <p:nvPr/>
          </p:nvSpPr>
          <p:spPr>
            <a:xfrm rot="16200000">
              <a:off x="20117725" y="3884339"/>
              <a:ext cx="2398431" cy="430825"/>
            </a:xfrm>
            <a:prstGeom prst="roundRect">
              <a:avLst>
                <a:gd name="adj" fmla="val 41694"/>
              </a:avLst>
            </a:prstGeom>
            <a:solidFill>
              <a:srgbClr val="01B8A3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/>
            <a:lstStyle>
              <a:lvl1pPr defTabSz="821266">
                <a:defRPr sz="2600" b="1">
                  <a:solidFill>
                    <a:srgbClr val="F5F7F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dirty="0">
                  <a:effectLst>
                    <a:outerShdw blurRad="25400" dist="12700" dir="2700000" algn="tl" rotWithShape="0">
                      <a:prstClr val="black"/>
                    </a:outerShdw>
                  </a:effectLst>
                </a:rPr>
                <a:t>REST API</a:t>
              </a:r>
              <a:endParaRPr sz="2000" dirty="0">
                <a:effectLst>
                  <a:outerShdw blurRad="25400" dist="12700" dir="2700000" algn="tl" rotWithShape="0">
                    <a:prstClr val="black"/>
                  </a:outerShdw>
                </a:effectLst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2221B5F-A45C-7444-ABEF-3CFFE8B9CC07}"/>
                </a:ext>
              </a:extLst>
            </p:cNvPr>
            <p:cNvGrpSpPr/>
            <p:nvPr/>
          </p:nvGrpSpPr>
          <p:grpSpPr>
            <a:xfrm>
              <a:off x="18357329" y="2908291"/>
              <a:ext cx="2181854" cy="2181854"/>
              <a:chOff x="10660470" y="3194982"/>
              <a:chExt cx="3763230" cy="3763230"/>
            </a:xfrm>
          </p:grpSpPr>
          <p:pic>
            <p:nvPicPr>
              <p:cNvPr id="124" name="Picture 1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19230E-817D-A74A-94D0-1A4841E92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0470" y="3194982"/>
                <a:ext cx="3763230" cy="3763230"/>
              </a:xfrm>
              <a:prstGeom prst="rect">
                <a:avLst/>
              </a:prstGeom>
            </p:spPr>
          </p:pic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13F04B9-8550-4B46-ABC9-18581A359B0D}"/>
                  </a:ext>
                </a:extLst>
              </p:cNvPr>
              <p:cNvSpPr/>
              <p:nvPr/>
            </p:nvSpPr>
            <p:spPr bwMode="auto">
              <a:xfrm>
                <a:off x="11516060" y="3773486"/>
                <a:ext cx="859955" cy="8646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2400" dirty="0">
                    <a:effectLst>
                      <a:outerShdw blurRad="508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C5FAA132-3059-BB48-AE5B-BDBA14018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6354" y="4941881"/>
                <a:ext cx="859955" cy="971033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A1A53158-C244-9540-8A79-024E64BE7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85180" y="5076597"/>
                <a:ext cx="708834" cy="615989"/>
              </a:xfrm>
              <a:prstGeom prst="rect">
                <a:avLst/>
              </a:prstGeom>
            </p:spPr>
          </p:pic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5300A2D-697B-654D-BA67-526A01D610BE}"/>
                  </a:ext>
                </a:extLst>
              </p:cNvPr>
              <p:cNvCxnSpPr>
                <a:cxnSpLocks/>
                <a:stCxn id="125" idx="4"/>
                <a:endCxn id="126" idx="0"/>
              </p:cNvCxnSpPr>
              <p:nvPr/>
            </p:nvCxnSpPr>
            <p:spPr>
              <a:xfrm flipH="1">
                <a:off x="11936332" y="4638114"/>
                <a:ext cx="9706" cy="303767"/>
              </a:xfrm>
              <a:prstGeom prst="straightConnector1">
                <a:avLst/>
              </a:prstGeom>
              <a:ln w="50800">
                <a:prstDash val="sysDot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CDB166D6-2C75-1546-84DC-D08D2381DD10}"/>
                  </a:ext>
                </a:extLst>
              </p:cNvPr>
              <p:cNvSpPr/>
              <p:nvPr/>
            </p:nvSpPr>
            <p:spPr>
              <a:xfrm>
                <a:off x="12711571" y="3903168"/>
                <a:ext cx="856052" cy="615989"/>
              </a:xfrm>
              <a:prstGeom prst="roundRect">
                <a:avLst>
                  <a:gd name="adj" fmla="val 7153"/>
                </a:avLst>
              </a:prstGeom>
              <a:solidFill>
                <a:srgbClr val="1BADE5"/>
              </a:solidFill>
              <a:ln w="22225">
                <a:solidFill>
                  <a:schemeClr val="bg2">
                    <a:lumMod val="2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 anchorCtr="0"/>
              <a:lstStyle/>
              <a:p>
                <a:pPr marL="22226" algn="ctr"/>
                <a:r>
                  <a:rPr lang="en-US" sz="1600" b="1" i="1" dirty="0">
                    <a:solidFill>
                      <a:schemeClr val="bg1"/>
                    </a:solidFill>
                    <a:effectLst>
                      <a:outerShdw blurRad="38100" dist="12700" dir="2700000" algn="tl" rotWithShape="0">
                        <a:prstClr val="black"/>
                      </a:outerShdw>
                    </a:effectLst>
                  </a:rPr>
                  <a:t>Libs.</a:t>
                </a: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6C3B806-1ED2-FA4D-91B5-BDD79651DE35}"/>
                  </a:ext>
                </a:extLst>
              </p:cNvPr>
              <p:cNvCxnSpPr>
                <a:cxnSpLocks/>
                <a:stCxn id="125" idx="6"/>
                <a:endCxn id="129" idx="1"/>
              </p:cNvCxnSpPr>
              <p:nvPr/>
            </p:nvCxnSpPr>
            <p:spPr>
              <a:xfrm>
                <a:off x="12376015" y="4205800"/>
                <a:ext cx="335556" cy="5363"/>
              </a:xfrm>
              <a:prstGeom prst="straightConnector1">
                <a:avLst/>
              </a:prstGeom>
              <a:ln w="50800">
                <a:prstDash val="sysDot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86AFB8-09E7-6E49-887F-77CD87449BF4}"/>
              </a:ext>
            </a:extLst>
          </p:cNvPr>
          <p:cNvGrpSpPr/>
          <p:nvPr/>
        </p:nvGrpSpPr>
        <p:grpSpPr>
          <a:xfrm>
            <a:off x="14300294" y="3085382"/>
            <a:ext cx="3509779" cy="2640135"/>
            <a:chOff x="13792607" y="3076379"/>
            <a:chExt cx="3509779" cy="2640135"/>
          </a:xfrm>
        </p:grpSpPr>
        <p:pic>
          <p:nvPicPr>
            <p:cNvPr id="110" name="Picture 109" descr="A close up of a logo&#10;&#10;Description automatically generated">
              <a:extLst>
                <a:ext uri="{FF2B5EF4-FFF2-40B4-BE49-F238E27FC236}">
                  <a16:creationId xmlns:a16="http://schemas.microsoft.com/office/drawing/2014/main" id="{DB07FAC6-9232-BB47-B2D2-1982CCD2B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4650" y="3181741"/>
              <a:ext cx="2477736" cy="2477736"/>
            </a:xfrm>
            <a:prstGeom prst="rect">
              <a:avLst/>
            </a:prstGeom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3E9C860-1B04-6941-A8FE-98270C7507EF}"/>
                </a:ext>
              </a:extLst>
            </p:cNvPr>
            <p:cNvSpPr/>
            <p:nvPr/>
          </p:nvSpPr>
          <p:spPr bwMode="auto">
            <a:xfrm>
              <a:off x="15387976" y="3562632"/>
              <a:ext cx="566200" cy="5692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sz="3200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867C1D0-B848-7A4C-80DD-7B9BFA5A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1586" y="4331911"/>
              <a:ext cx="566200" cy="639335"/>
            </a:xfrm>
            <a:prstGeom prst="rect">
              <a:avLst/>
            </a:prstGeom>
          </p:spPr>
        </p:pic>
        <p:pic>
          <p:nvPicPr>
            <p:cNvPr id="114" name="Picture 1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287FE36-3007-FB43-AF9E-F1D569D68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3573" y="4420609"/>
              <a:ext cx="466701" cy="405571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EEDA9F5-ACA6-154A-8B5B-3809DAED1D78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 flipH="1">
              <a:off x="15664686" y="4131909"/>
              <a:ext cx="6390" cy="200002"/>
            </a:xfrm>
            <a:prstGeom prst="straightConnector1">
              <a:avLst/>
            </a:prstGeom>
            <a:ln w="50800"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EE2F8A02-9613-A148-8C7D-8CB9512A1FD6}"/>
                </a:ext>
              </a:extLst>
            </p:cNvPr>
            <p:cNvSpPr/>
            <p:nvPr/>
          </p:nvSpPr>
          <p:spPr>
            <a:xfrm>
              <a:off x="16175109" y="3648015"/>
              <a:ext cx="563630" cy="405571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bg2">
                  <a:lumMod val="2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 anchorCtr="0"/>
            <a:lstStyle/>
            <a:p>
              <a:pPr marL="22226" algn="ctr"/>
              <a:r>
                <a:rPr lang="en-US" sz="2000" b="1" i="1" dirty="0">
                  <a:solidFill>
                    <a:schemeClr val="bg1"/>
                  </a:solidFill>
                  <a:effectLst>
                    <a:outerShdw blurRad="38100" dist="12700" dir="2700000" algn="tl" rotWithShape="0">
                      <a:prstClr val="black"/>
                    </a:outerShdw>
                  </a:effectLst>
                </a:rPr>
                <a:t>Libs.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9749061-9223-E646-A653-7119E3033F7B}"/>
                </a:ext>
              </a:extLst>
            </p:cNvPr>
            <p:cNvCxnSpPr>
              <a:cxnSpLocks/>
              <a:stCxn id="111" idx="6"/>
              <a:endCxn id="116" idx="1"/>
            </p:cNvCxnSpPr>
            <p:nvPr/>
          </p:nvCxnSpPr>
          <p:spPr>
            <a:xfrm>
              <a:off x="15954176" y="3847270"/>
              <a:ext cx="220932" cy="3531"/>
            </a:xfrm>
            <a:prstGeom prst="straightConnector1">
              <a:avLst/>
            </a:prstGeom>
            <a:ln w="50800"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747E1700-4472-2F46-B7AA-420C2A22F6C1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rot="10800000">
              <a:off x="14437244" y="4331911"/>
              <a:ext cx="944343" cy="3196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E87AA61D-FAB3-F74D-93C2-1E89437D7CDD}"/>
                </a:ext>
              </a:extLst>
            </p:cNvPr>
            <p:cNvSpPr/>
            <p:nvPr/>
          </p:nvSpPr>
          <p:spPr>
            <a:xfrm rot="16200000">
              <a:off x="12853691" y="4015295"/>
              <a:ext cx="2640135" cy="762303"/>
            </a:xfrm>
            <a:prstGeom prst="roundRect">
              <a:avLst>
                <a:gd name="adj" fmla="val 7153"/>
              </a:avLst>
            </a:prstGeom>
            <a:noFill/>
            <a:ln w="22225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2800" b="1" i="1" dirty="0">
                  <a:solidFill>
                    <a:schemeClr val="accent5">
                      <a:lumMod val="50000"/>
                    </a:schemeClr>
                  </a:solidFill>
                </a:rPr>
                <a:t>/myapp:8080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82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B4195E0D-CB59-D349-A583-6081B8D79938}"/>
              </a:ext>
            </a:extLst>
          </p:cNvPr>
          <p:cNvSpPr/>
          <p:nvPr/>
        </p:nvSpPr>
        <p:spPr>
          <a:xfrm>
            <a:off x="11476963" y="4533053"/>
            <a:ext cx="3132913" cy="3000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182880" rIns="182880" bIns="182880" rtlCol="0" anchor="ctr" anchorCtr="0">
            <a:noAutofit/>
          </a:bodyPr>
          <a:lstStyle/>
          <a:p>
            <a:pPr algn="ctr"/>
            <a:endParaRPr lang="en-US" sz="3200" b="1" dirty="0">
              <a:solidFill>
                <a:schemeClr val="tx1"/>
              </a:solidFill>
              <a:latin typeface="IBM Plex Sans" panose="020B0503050203000203" pitchFamily="34" charset="77"/>
              <a:ea typeface="Cambria" charset="0"/>
              <a:cs typeface="Cambria" charset="0"/>
              <a:sym typeface="Helvetic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A50BA6-AF63-604A-B19F-B4027AA2C928}"/>
              </a:ext>
            </a:extLst>
          </p:cNvPr>
          <p:cNvSpPr/>
          <p:nvPr/>
        </p:nvSpPr>
        <p:spPr>
          <a:xfrm>
            <a:off x="3540903" y="9870576"/>
            <a:ext cx="18086646" cy="1936923"/>
          </a:xfrm>
          <a:prstGeom prst="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Shape 86">
            <a:extLst>
              <a:ext uri="{FF2B5EF4-FFF2-40B4-BE49-F238E27FC236}">
                <a16:creationId xmlns:a16="http://schemas.microsoft.com/office/drawing/2014/main" id="{E6E392EC-A0BB-BF46-8643-29FAB75ECCD0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30550" y="13190762"/>
            <a:ext cx="1199581" cy="30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l"/>
            <a:fld id="{00000000-1234-1234-1234-123412341234}" type="slidenum">
              <a:rPr lang="uk-UA" smtClean="0">
                <a:solidFill>
                  <a:srgbClr val="00B050"/>
                </a:solidFill>
              </a:rPr>
              <a:pPr algn="l"/>
              <a:t>17</a:t>
            </a:fld>
            <a:endParaRPr lang="uk-UA">
              <a:solidFill>
                <a:srgbClr val="00B05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Serverless CI/CD Pipeline Vision Being Developed Now!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8C93722-9AD3-8640-8E2D-BC0CCB7E8D81}"/>
              </a:ext>
            </a:extLst>
          </p:cNvPr>
          <p:cNvCxnSpPr>
            <a:cxnSpLocks/>
            <a:stCxn id="146" idx="3"/>
            <a:endCxn id="228" idx="3"/>
          </p:cNvCxnSpPr>
          <p:nvPr/>
        </p:nvCxnSpPr>
        <p:spPr>
          <a:xfrm flipV="1">
            <a:off x="16583933" y="6470185"/>
            <a:ext cx="2845338" cy="4398047"/>
          </a:xfrm>
          <a:prstGeom prst="straightConnector1">
            <a:avLst/>
          </a:prstGeom>
          <a:ln w="79375">
            <a:solidFill>
              <a:srgbClr val="C471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4D1C9B1-9C06-2040-93E2-109953E8FC56}"/>
              </a:ext>
            </a:extLst>
          </p:cNvPr>
          <p:cNvCxnSpPr>
            <a:cxnSpLocks/>
            <a:stCxn id="151" idx="3"/>
            <a:endCxn id="113" idx="3"/>
          </p:cNvCxnSpPr>
          <p:nvPr/>
        </p:nvCxnSpPr>
        <p:spPr>
          <a:xfrm flipV="1">
            <a:off x="21262339" y="6465236"/>
            <a:ext cx="1430541" cy="4402996"/>
          </a:xfrm>
          <a:prstGeom prst="straightConnector1">
            <a:avLst/>
          </a:prstGeom>
          <a:ln w="79375">
            <a:solidFill>
              <a:srgbClr val="C471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CB0309BE-C4C2-1A4D-97BE-A0E25EC84868}"/>
              </a:ext>
            </a:extLst>
          </p:cNvPr>
          <p:cNvCxnSpPr>
            <a:cxnSpLocks/>
            <a:endCxn id="110" idx="0"/>
          </p:cNvCxnSpPr>
          <p:nvPr/>
        </p:nvCxnSpPr>
        <p:spPr>
          <a:xfrm rot="16200000" flipH="1">
            <a:off x="2142639" y="6470775"/>
            <a:ext cx="2234575" cy="1266483"/>
          </a:xfrm>
          <a:prstGeom prst="bentConnector3">
            <a:avLst>
              <a:gd name="adj1" fmla="val 50000"/>
            </a:avLst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70170C4-8F06-FE44-86AC-79D939350BC4}"/>
              </a:ext>
            </a:extLst>
          </p:cNvPr>
          <p:cNvCxnSpPr>
            <a:cxnSpLocks/>
            <a:stCxn id="75" idx="3"/>
            <a:endCxn id="131" idx="1"/>
          </p:cNvCxnSpPr>
          <p:nvPr/>
        </p:nvCxnSpPr>
        <p:spPr>
          <a:xfrm>
            <a:off x="7488198" y="10868232"/>
            <a:ext cx="809075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F7845-7FD5-BE4F-A629-458B726B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06" y="5558607"/>
            <a:ext cx="1622341" cy="4434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1676400" y="1383526"/>
            <a:ext cx="15756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rgbClr val="508DCA"/>
                </a:solidFill>
              </a:rPr>
              <a:t>Automatically building Java “Profiles” with optional Frameworks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9D10F2-376D-A847-B5CE-70EED21FD378}"/>
              </a:ext>
            </a:extLst>
          </p:cNvPr>
          <p:cNvGrpSpPr/>
          <p:nvPr/>
        </p:nvGrpSpPr>
        <p:grpSpPr>
          <a:xfrm>
            <a:off x="7901506" y="4725731"/>
            <a:ext cx="1142504" cy="1327905"/>
            <a:chOff x="7049321" y="5090645"/>
            <a:chExt cx="1142504" cy="1327905"/>
          </a:xfrm>
        </p:grpSpPr>
        <p:sp>
          <p:nvSpPr>
            <p:cNvPr id="93" name="Can 92">
              <a:extLst>
                <a:ext uri="{FF2B5EF4-FFF2-40B4-BE49-F238E27FC236}">
                  <a16:creationId xmlns:a16="http://schemas.microsoft.com/office/drawing/2014/main" id="{F60ED03D-C83C-274E-A4E3-77A3CF0CCA3F}"/>
                </a:ext>
              </a:extLst>
            </p:cNvPr>
            <p:cNvSpPr/>
            <p:nvPr/>
          </p:nvSpPr>
          <p:spPr>
            <a:xfrm>
              <a:off x="7049321" y="5090645"/>
              <a:ext cx="1142504" cy="1327905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94" name="Picture 2" descr="Image result for docker hub logo">
              <a:extLst>
                <a:ext uri="{FF2B5EF4-FFF2-40B4-BE49-F238E27FC236}">
                  <a16:creationId xmlns:a16="http://schemas.microsoft.com/office/drawing/2014/main" id="{A3548EFC-EF1A-914E-BF00-E1BEB1E1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175" y="5318202"/>
              <a:ext cx="1061649" cy="101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342CF-D3DE-DE42-A510-BBBE06A890AA}"/>
              </a:ext>
            </a:extLst>
          </p:cNvPr>
          <p:cNvGrpSpPr/>
          <p:nvPr/>
        </p:nvGrpSpPr>
        <p:grpSpPr>
          <a:xfrm>
            <a:off x="2040246" y="4695233"/>
            <a:ext cx="1252389" cy="1291497"/>
            <a:chOff x="2828347" y="1585251"/>
            <a:chExt cx="700379" cy="722250"/>
          </a:xfrm>
        </p:grpSpPr>
        <p:sp>
          <p:nvSpPr>
            <p:cNvPr id="96" name="Can 95">
              <a:extLst>
                <a:ext uri="{FF2B5EF4-FFF2-40B4-BE49-F238E27FC236}">
                  <a16:creationId xmlns:a16="http://schemas.microsoft.com/office/drawing/2014/main" id="{94F73AF7-D84F-CA42-BB74-E24768C381FD}"/>
                </a:ext>
              </a:extLst>
            </p:cNvPr>
            <p:cNvSpPr/>
            <p:nvPr/>
          </p:nvSpPr>
          <p:spPr>
            <a:xfrm>
              <a:off x="2828347" y="1585251"/>
              <a:ext cx="700379" cy="72225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092819C-94A5-6F48-AD75-C2690133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2768" y="1776785"/>
              <a:ext cx="451536" cy="451536"/>
            </a:xfrm>
            <a:prstGeom prst="rect">
              <a:avLst/>
            </a:prstGeom>
          </p:spPr>
        </p:pic>
      </p:grpSp>
      <p:sp>
        <p:nvSpPr>
          <p:cNvPr id="99" name="1">
            <a:extLst>
              <a:ext uri="{FF2B5EF4-FFF2-40B4-BE49-F238E27FC236}">
                <a16:creationId xmlns:a16="http://schemas.microsoft.com/office/drawing/2014/main" id="{99C4FE1C-ABBB-0542-9BE5-F32367684D90}"/>
              </a:ext>
            </a:extLst>
          </p:cNvPr>
          <p:cNvSpPr/>
          <p:nvPr/>
        </p:nvSpPr>
        <p:spPr>
          <a:xfrm>
            <a:off x="1669181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81171A-E463-C843-A5D0-799C3DD4DDEE}"/>
              </a:ext>
            </a:extLst>
          </p:cNvPr>
          <p:cNvSpPr/>
          <p:nvPr/>
        </p:nvSpPr>
        <p:spPr>
          <a:xfrm>
            <a:off x="2340882" y="8221305"/>
            <a:ext cx="3104571" cy="1046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spAutoFit/>
          </a:bodyPr>
          <a:lstStyle/>
          <a:p>
            <a:r>
              <a:rPr lang="en-US" sz="24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PipelineResource</a:t>
            </a:r>
            <a:endParaRPr lang="en-US" sz="2000" b="1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git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0506114-A056-6C4F-B978-2421CDDE9D8C}"/>
              </a:ext>
            </a:extLst>
          </p:cNvPr>
          <p:cNvGrpSpPr/>
          <p:nvPr/>
        </p:nvGrpSpPr>
        <p:grpSpPr>
          <a:xfrm>
            <a:off x="4116199" y="10314234"/>
            <a:ext cx="3371999" cy="1114535"/>
            <a:chOff x="3008307" y="10611102"/>
            <a:chExt cx="3371999" cy="11145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10FF54C-8124-9540-909C-6D43AA3A1D12}"/>
                </a:ext>
              </a:extLst>
            </p:cNvPr>
            <p:cNvSpPr/>
            <p:nvPr/>
          </p:nvSpPr>
          <p:spPr>
            <a:xfrm>
              <a:off x="3008307" y="10611102"/>
              <a:ext cx="3371999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548640" tIns="182880" rIns="182880" bIns="182880" rtlCol="0" anchor="t">
              <a:spAutoFit/>
            </a:bodyPr>
            <a:lstStyle/>
            <a:p>
              <a:pPr algn="ctr"/>
              <a:r>
                <a:rPr lang="en-US" sz="2400" b="1" i="1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Create-Jar-With-Maven</a:t>
              </a:r>
              <a:endPara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1F1AD3-42EA-2F46-B088-B0701B96089A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</a:t>
              </a:r>
              <a:endParaRPr lang="en-US" sz="2400" dirty="0"/>
            </a:p>
          </p:txBody>
        </p:sp>
      </p:grpSp>
      <p:pic>
        <p:nvPicPr>
          <p:cNvPr id="100" name="Picture 2" descr="Image result for java file icon free -.com">
            <a:extLst>
              <a:ext uri="{FF2B5EF4-FFF2-40B4-BE49-F238E27FC236}">
                <a16:creationId xmlns:a16="http://schemas.microsoft.com/office/drawing/2014/main" id="{34FE7F61-C8B2-5E45-B369-94ADF92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9" y="6301271"/>
            <a:ext cx="1108366" cy="11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DCF1FD2-7B49-B148-9AF0-0ED37D2F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96" y="6109685"/>
            <a:ext cx="1493336" cy="13870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D67CA-A319-4E4B-981E-09BEAF0FC25A}"/>
              </a:ext>
            </a:extLst>
          </p:cNvPr>
          <p:cNvGrpSpPr/>
          <p:nvPr/>
        </p:nvGrpSpPr>
        <p:grpSpPr>
          <a:xfrm>
            <a:off x="21381378" y="7550089"/>
            <a:ext cx="1480500" cy="1367878"/>
            <a:chOff x="16818161" y="2490677"/>
            <a:chExt cx="1480500" cy="136787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E46AB5DF-55ED-674A-BC79-8245EA6FD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8161" y="2490677"/>
              <a:ext cx="1473461" cy="1367878"/>
            </a:xfrm>
            <a:prstGeom prst="rect">
              <a:avLst/>
            </a:prstGeom>
          </p:spPr>
        </p:pic>
        <p:pic>
          <p:nvPicPr>
            <p:cNvPr id="105" name="Picture 4" descr="Json File, file format, Jar Format, Jar File Format, Jar File, Files And Folders, Java Archive, Jar, interface Icon">
              <a:extLst>
                <a:ext uri="{FF2B5EF4-FFF2-40B4-BE49-F238E27FC236}">
                  <a16:creationId xmlns:a16="http://schemas.microsoft.com/office/drawing/2014/main" id="{9E6E91E9-B512-7B41-A5CB-FC589742B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6309" y="2997516"/>
              <a:ext cx="852352" cy="85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50FD750-CB1D-2041-B8EA-45444299F32E}"/>
              </a:ext>
            </a:extLst>
          </p:cNvPr>
          <p:cNvSpPr/>
          <p:nvPr/>
        </p:nvSpPr>
        <p:spPr>
          <a:xfrm>
            <a:off x="9973545" y="11684388"/>
            <a:ext cx="4902978" cy="800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sp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JavaServerlessPipeline</a:t>
            </a:r>
          </a:p>
        </p:txBody>
      </p:sp>
      <p:sp>
        <p:nvSpPr>
          <p:cNvPr id="116" name="1">
            <a:extLst>
              <a:ext uri="{FF2B5EF4-FFF2-40B4-BE49-F238E27FC236}">
                <a16:creationId xmlns:a16="http://schemas.microsoft.com/office/drawing/2014/main" id="{4EA9BA61-2207-FB49-B92B-7C0C8551BA11}"/>
              </a:ext>
            </a:extLst>
          </p:cNvPr>
          <p:cNvSpPr/>
          <p:nvPr/>
        </p:nvSpPr>
        <p:spPr>
          <a:xfrm>
            <a:off x="7603592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3</a:t>
            </a:r>
            <a:endParaRPr dirty="0"/>
          </a:p>
        </p:txBody>
      </p:sp>
      <p:sp>
        <p:nvSpPr>
          <p:cNvPr id="117" name="1">
            <a:extLst>
              <a:ext uri="{FF2B5EF4-FFF2-40B4-BE49-F238E27FC236}">
                <a16:creationId xmlns:a16="http://schemas.microsoft.com/office/drawing/2014/main" id="{030B35CC-594C-E54D-B81A-A28C5BD8ED98}"/>
              </a:ext>
            </a:extLst>
          </p:cNvPr>
          <p:cNvSpPr/>
          <p:nvPr/>
        </p:nvSpPr>
        <p:spPr>
          <a:xfrm>
            <a:off x="11302999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4</a:t>
            </a:r>
            <a:endParaRPr dirty="0"/>
          </a:p>
        </p:txBody>
      </p:sp>
      <p:sp>
        <p:nvSpPr>
          <p:cNvPr id="118" name="1">
            <a:extLst>
              <a:ext uri="{FF2B5EF4-FFF2-40B4-BE49-F238E27FC236}">
                <a16:creationId xmlns:a16="http://schemas.microsoft.com/office/drawing/2014/main" id="{BC2D5D24-1F35-C24C-BDAA-D7CBC2B25A61}"/>
              </a:ext>
            </a:extLst>
          </p:cNvPr>
          <p:cNvSpPr/>
          <p:nvPr/>
        </p:nvSpPr>
        <p:spPr>
          <a:xfrm>
            <a:off x="14934470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5</a:t>
            </a:r>
            <a:endParaRPr dirty="0"/>
          </a:p>
        </p:txBody>
      </p:sp>
      <p:sp>
        <p:nvSpPr>
          <p:cNvPr id="119" name="1">
            <a:extLst>
              <a:ext uri="{FF2B5EF4-FFF2-40B4-BE49-F238E27FC236}">
                <a16:creationId xmlns:a16="http://schemas.microsoft.com/office/drawing/2014/main" id="{465CFE67-A7C0-ED44-A8FE-7A2021DFABAF}"/>
              </a:ext>
            </a:extLst>
          </p:cNvPr>
          <p:cNvSpPr/>
          <p:nvPr/>
        </p:nvSpPr>
        <p:spPr>
          <a:xfrm>
            <a:off x="18172721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6</a:t>
            </a:r>
            <a:endParaRPr dirty="0"/>
          </a:p>
        </p:txBody>
      </p:sp>
      <p:sp>
        <p:nvSpPr>
          <p:cNvPr id="120" name="1">
            <a:extLst>
              <a:ext uri="{FF2B5EF4-FFF2-40B4-BE49-F238E27FC236}">
                <a16:creationId xmlns:a16="http://schemas.microsoft.com/office/drawing/2014/main" id="{2D806DD6-5774-E64D-934E-7B3D47E81671}"/>
              </a:ext>
            </a:extLst>
          </p:cNvPr>
          <p:cNvSpPr/>
          <p:nvPr/>
        </p:nvSpPr>
        <p:spPr>
          <a:xfrm>
            <a:off x="21315432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7</a:t>
            </a:r>
            <a:endParaRPr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5A3C6-659E-AC46-A1E7-66C34B877454}"/>
              </a:ext>
            </a:extLst>
          </p:cNvPr>
          <p:cNvSpPr/>
          <p:nvPr/>
        </p:nvSpPr>
        <p:spPr>
          <a:xfrm>
            <a:off x="1669181" y="3310238"/>
            <a:ext cx="29549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Clones Java App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as Resource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8C258-37AF-4F4C-A469-F7E1B8D82438}"/>
              </a:ext>
            </a:extLst>
          </p:cNvPr>
          <p:cNvSpPr/>
          <p:nvPr/>
        </p:nvSpPr>
        <p:spPr>
          <a:xfrm>
            <a:off x="7547908" y="3310238"/>
            <a:ext cx="30909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“base image”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VM, JDK version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1">
            <a:extLst>
              <a:ext uri="{FF2B5EF4-FFF2-40B4-BE49-F238E27FC236}">
                <a16:creationId xmlns:a16="http://schemas.microsoft.com/office/drawing/2014/main" id="{26C52DD5-698A-6C4B-B8A6-3137E386959F}"/>
              </a:ext>
            </a:extLst>
          </p:cNvPr>
          <p:cNvSpPr/>
          <p:nvPr/>
        </p:nvSpPr>
        <p:spPr>
          <a:xfrm>
            <a:off x="3488707" y="6776692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dirty="0"/>
              <a:t>1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00536A6-F935-A442-8712-6AC6562E4A25}"/>
              </a:ext>
            </a:extLst>
          </p:cNvPr>
          <p:cNvCxnSpPr>
            <a:cxnSpLocks/>
            <a:stCxn id="101" idx="2"/>
            <a:endCxn id="131" idx="0"/>
          </p:cNvCxnSpPr>
          <p:nvPr/>
        </p:nvCxnSpPr>
        <p:spPr>
          <a:xfrm rot="16200000" flipH="1">
            <a:off x="8692021" y="8705218"/>
            <a:ext cx="2817458" cy="400573"/>
          </a:xfrm>
          <a:prstGeom prst="bentConnector3">
            <a:avLst>
              <a:gd name="adj1" fmla="val 50000"/>
            </a:avLst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2721081-6E0B-404E-A696-F84B59DD84A1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8418602" y="6068036"/>
            <a:ext cx="749595" cy="720794"/>
          </a:xfrm>
          <a:prstGeom prst="bentConnector2">
            <a:avLst/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7043E1E-184C-E042-B58A-D6066927715E}"/>
              </a:ext>
            </a:extLst>
          </p:cNvPr>
          <p:cNvSpPr/>
          <p:nvPr/>
        </p:nvSpPr>
        <p:spPr>
          <a:xfrm>
            <a:off x="11382631" y="3310238"/>
            <a:ext cx="2396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Optional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8E00F50-46FC-0245-893E-E6C658103960}"/>
              </a:ext>
            </a:extLst>
          </p:cNvPr>
          <p:cNvSpPr/>
          <p:nvPr/>
        </p:nvSpPr>
        <p:spPr>
          <a:xfrm>
            <a:off x="15002312" y="3310238"/>
            <a:ext cx="23759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optional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libraries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C968B926-3B1D-104B-BC0E-CACDE1221BD0}"/>
              </a:ext>
            </a:extLst>
          </p:cNvPr>
          <p:cNvCxnSpPr>
            <a:cxnSpLocks/>
            <a:endCxn id="131" idx="0"/>
          </p:cNvCxnSpPr>
          <p:nvPr/>
        </p:nvCxnSpPr>
        <p:spPr>
          <a:xfrm rot="5400000">
            <a:off x="10262260" y="7572830"/>
            <a:ext cx="2780182" cy="2702627"/>
          </a:xfrm>
          <a:prstGeom prst="bentConnector3">
            <a:avLst>
              <a:gd name="adj1" fmla="val 50000"/>
            </a:avLst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6DBFBF8E-86A1-0F4C-BC31-5C29033B512E}"/>
              </a:ext>
            </a:extLst>
          </p:cNvPr>
          <p:cNvCxnSpPr>
            <a:cxnSpLocks/>
            <a:endCxn id="131" idx="0"/>
          </p:cNvCxnSpPr>
          <p:nvPr/>
        </p:nvCxnSpPr>
        <p:spPr>
          <a:xfrm rot="5400000">
            <a:off x="11851273" y="5935507"/>
            <a:ext cx="2828492" cy="5928963"/>
          </a:xfrm>
          <a:prstGeom prst="bentConnector3">
            <a:avLst>
              <a:gd name="adj1" fmla="val 50000"/>
            </a:avLst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19363F18-8E0B-FE49-A93D-859B14368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211" y="6072911"/>
            <a:ext cx="1029675" cy="126312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0DDDAF5-7C0A-1347-8F2E-6B5077F8B5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617" y="4783439"/>
            <a:ext cx="992280" cy="1067643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79" name="Picture 2" descr="Related image">
            <a:extLst>
              <a:ext uri="{FF2B5EF4-FFF2-40B4-BE49-F238E27FC236}">
                <a16:creationId xmlns:a16="http://schemas.microsoft.com/office/drawing/2014/main" id="{10E612C7-7B87-1640-9AC5-43C6AAEC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721" y="5981747"/>
            <a:ext cx="1608627" cy="1479118"/>
          </a:xfrm>
          <a:prstGeom prst="rect">
            <a:avLst/>
          </a:prstGeom>
          <a:noFill/>
          <a:effectLst>
            <a:outerShdw blurRad="25400" dist="25400" dir="2700000" algn="tl" rotWithShape="0">
              <a:schemeClr val="bg1">
                <a:alpha val="8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6C6DFF9-720C-9E4C-95C7-EFBD32496B54}"/>
              </a:ext>
            </a:extLst>
          </p:cNvPr>
          <p:cNvCxnSpPr>
            <a:cxnSpLocks/>
            <a:stCxn id="131" idx="3"/>
            <a:endCxn id="146" idx="1"/>
          </p:cNvCxnSpPr>
          <p:nvPr/>
        </p:nvCxnSpPr>
        <p:spPr>
          <a:xfrm>
            <a:off x="12304801" y="10868232"/>
            <a:ext cx="809075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E6A54AD-D02F-6445-A7B3-2293C1132AB0}"/>
              </a:ext>
            </a:extLst>
          </p:cNvPr>
          <p:cNvCxnSpPr>
            <a:cxnSpLocks/>
            <a:stCxn id="146" idx="3"/>
            <a:endCxn id="151" idx="1"/>
          </p:cNvCxnSpPr>
          <p:nvPr/>
        </p:nvCxnSpPr>
        <p:spPr>
          <a:xfrm>
            <a:off x="16583933" y="10868232"/>
            <a:ext cx="809075" cy="0"/>
          </a:xfrm>
          <a:prstGeom prst="straightConnector1">
            <a:avLst/>
          </a:prstGeom>
          <a:ln w="793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888F02D6-09CD-C74D-9586-7F0100FA60DA}"/>
              </a:ext>
            </a:extLst>
          </p:cNvPr>
          <p:cNvCxnSpPr>
            <a:cxnSpLocks/>
            <a:stCxn id="110" idx="2"/>
            <a:endCxn id="18" idx="0"/>
          </p:cNvCxnSpPr>
          <p:nvPr/>
        </p:nvCxnSpPr>
        <p:spPr>
          <a:xfrm rot="16200000" flipH="1">
            <a:off x="3206045" y="9954868"/>
            <a:ext cx="1607026" cy="232780"/>
          </a:xfrm>
          <a:prstGeom prst="bentConnector4">
            <a:avLst>
              <a:gd name="adj1" fmla="val 44054"/>
              <a:gd name="adj2" fmla="val 1796"/>
            </a:avLst>
          </a:prstGeom>
          <a:ln w="25400">
            <a:solidFill>
              <a:srgbClr val="C471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719AE4D4-F7F2-8F4B-858A-CD35394C4ACB}"/>
              </a:ext>
            </a:extLst>
          </p:cNvPr>
          <p:cNvGrpSpPr/>
          <p:nvPr/>
        </p:nvGrpSpPr>
        <p:grpSpPr>
          <a:xfrm>
            <a:off x="19904570" y="12112035"/>
            <a:ext cx="5016061" cy="1769670"/>
            <a:chOff x="21045518" y="12333628"/>
            <a:chExt cx="3512924" cy="1239362"/>
          </a:xfrm>
        </p:grpSpPr>
        <p:pic>
          <p:nvPicPr>
            <p:cNvPr id="2050" name="Picture 2" descr="Image result for Tekton logo">
              <a:extLst>
                <a:ext uri="{FF2B5EF4-FFF2-40B4-BE49-F238E27FC236}">
                  <a16:creationId xmlns:a16="http://schemas.microsoft.com/office/drawing/2014/main" id="{F8AD658F-7241-3C4D-9326-0CB1A509F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5518" y="12333628"/>
              <a:ext cx="2983694" cy="862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84605CF-19EE-F440-A2C7-72DCC741D66E}"/>
                </a:ext>
              </a:extLst>
            </p:cNvPr>
            <p:cNvSpPr/>
            <p:nvPr/>
          </p:nvSpPr>
          <p:spPr>
            <a:xfrm>
              <a:off x="21950420" y="13111325"/>
              <a:ext cx="26080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hlinkClick r:id="rId15"/>
                </a:rPr>
                <a:t>https://tekton.dev/</a:t>
              </a:r>
              <a:endParaRPr lang="en-US" sz="2400" dirty="0"/>
            </a:p>
          </p:txBody>
        </p:sp>
      </p:grpSp>
      <p:pic>
        <p:nvPicPr>
          <p:cNvPr id="9218" name="Picture 2" descr="Image result for open j9 logo">
            <a:extLst>
              <a:ext uri="{FF2B5EF4-FFF2-40B4-BE49-F238E27FC236}">
                <a16:creationId xmlns:a16="http://schemas.microsoft.com/office/drawing/2014/main" id="{96697B15-1181-AE47-8382-12232374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17" y="4574300"/>
            <a:ext cx="2003184" cy="106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6E80ABE-0400-9848-88D6-AC90B1EB23E6}"/>
              </a:ext>
            </a:extLst>
          </p:cNvPr>
          <p:cNvGrpSpPr/>
          <p:nvPr/>
        </p:nvGrpSpPr>
        <p:grpSpPr>
          <a:xfrm>
            <a:off x="14982508" y="4510200"/>
            <a:ext cx="2574496" cy="2975542"/>
            <a:chOff x="14126312" y="4462709"/>
            <a:chExt cx="2574496" cy="2975542"/>
          </a:xfrm>
        </p:grpSpPr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8539827-0858-A442-AF1F-36C580110B0E}"/>
                </a:ext>
              </a:extLst>
            </p:cNvPr>
            <p:cNvSpPr/>
            <p:nvPr/>
          </p:nvSpPr>
          <p:spPr>
            <a:xfrm>
              <a:off x="14126312" y="4462709"/>
              <a:ext cx="2574496" cy="29755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82880" tIns="182880" rIns="182880" bIns="182880" rtlCol="0" anchor="ctr" anchorCtr="0">
              <a:noAutofit/>
            </a:bodyPr>
            <a:lstStyle/>
            <a:p>
              <a:pPr algn="ctr"/>
              <a:endPara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5CFDD87F-F36A-0747-8575-9D229A2B7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552" y="4990235"/>
              <a:ext cx="976434" cy="976434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AC60BD0-BF38-214A-9335-FFF2CD1EC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7361" y="5972812"/>
              <a:ext cx="1429273" cy="1396973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0F4AF1FB-54B7-AC4F-AC89-68569F2F7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6815" y="4850173"/>
              <a:ext cx="1120932" cy="1095600"/>
            </a:xfrm>
            <a:prstGeom prst="rect">
              <a:avLst/>
            </a:prstGeom>
          </p:spPr>
        </p:pic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C5F4351-4094-8149-80BC-971D6689187A}"/>
              </a:ext>
            </a:extLst>
          </p:cNvPr>
          <p:cNvSpPr/>
          <p:nvPr/>
        </p:nvSpPr>
        <p:spPr>
          <a:xfrm>
            <a:off x="21336845" y="3310238"/>
            <a:ext cx="275594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finalize Serverless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Image &amp;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Publish/Deploy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1DC84C8-605F-2747-A8D5-62C306008665}"/>
              </a:ext>
            </a:extLst>
          </p:cNvPr>
          <p:cNvSpPr/>
          <p:nvPr/>
        </p:nvSpPr>
        <p:spPr>
          <a:xfrm>
            <a:off x="18189152" y="3310238"/>
            <a:ext cx="28245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 &amp;  Create Shared Class Cache for JVM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C086B7-01D3-2244-9EBF-EFE33922C19C}"/>
              </a:ext>
            </a:extLst>
          </p:cNvPr>
          <p:cNvGrpSpPr/>
          <p:nvPr/>
        </p:nvGrpSpPr>
        <p:grpSpPr>
          <a:xfrm>
            <a:off x="22121628" y="5137331"/>
            <a:ext cx="1142504" cy="1327905"/>
            <a:chOff x="21194640" y="5089840"/>
            <a:chExt cx="1142504" cy="1327905"/>
          </a:xfrm>
        </p:grpSpPr>
        <p:sp>
          <p:nvSpPr>
            <p:cNvPr id="113" name="Can 112">
              <a:extLst>
                <a:ext uri="{FF2B5EF4-FFF2-40B4-BE49-F238E27FC236}">
                  <a16:creationId xmlns:a16="http://schemas.microsoft.com/office/drawing/2014/main" id="{8B13B183-E7AB-F04F-9DE4-06788B5717F5}"/>
                </a:ext>
              </a:extLst>
            </p:cNvPr>
            <p:cNvSpPr/>
            <p:nvPr/>
          </p:nvSpPr>
          <p:spPr>
            <a:xfrm>
              <a:off x="21194640" y="5089840"/>
              <a:ext cx="1142504" cy="1327905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5BB1FFB-53B4-BA47-B5E0-CB04AF6DF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6462" y="5241986"/>
              <a:ext cx="1002325" cy="1108672"/>
            </a:xfrm>
            <a:prstGeom prst="rect">
              <a:avLst/>
            </a:prstGeom>
            <a:effectLst>
              <a:glow rad="50800">
                <a:schemeClr val="bg1">
                  <a:alpha val="79000"/>
                </a:schemeClr>
              </a:glow>
            </a:effectLst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67D92BFB-8E62-064C-96A8-6CD774844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99" y="7791961"/>
            <a:ext cx="941144" cy="873705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833FEE7-F764-1F4A-A03E-23DFBB82EB25}"/>
              </a:ext>
            </a:extLst>
          </p:cNvPr>
          <p:cNvGrpSpPr/>
          <p:nvPr/>
        </p:nvGrpSpPr>
        <p:grpSpPr>
          <a:xfrm>
            <a:off x="18858019" y="5142280"/>
            <a:ext cx="1142504" cy="1327905"/>
            <a:chOff x="21194640" y="5089840"/>
            <a:chExt cx="1142504" cy="1327905"/>
          </a:xfrm>
        </p:grpSpPr>
        <p:sp>
          <p:nvSpPr>
            <p:cNvPr id="228" name="Can 227">
              <a:extLst>
                <a:ext uri="{FF2B5EF4-FFF2-40B4-BE49-F238E27FC236}">
                  <a16:creationId xmlns:a16="http://schemas.microsoft.com/office/drawing/2014/main" id="{B9988F2C-CF78-5B42-B702-EBC72B561627}"/>
                </a:ext>
              </a:extLst>
            </p:cNvPr>
            <p:cNvSpPr/>
            <p:nvPr/>
          </p:nvSpPr>
          <p:spPr>
            <a:xfrm>
              <a:off x="21194640" y="5089840"/>
              <a:ext cx="1142504" cy="1327905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CDDEE26D-EF14-2042-95EE-F55CA9DB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6462" y="5241986"/>
              <a:ext cx="1002325" cy="1108672"/>
            </a:xfrm>
            <a:prstGeom prst="rect">
              <a:avLst/>
            </a:prstGeom>
            <a:effectLst>
              <a:glow rad="50800">
                <a:schemeClr val="bg1">
                  <a:alpha val="79000"/>
                </a:schemeClr>
              </a:glow>
            </a:effectLst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21782CC-36B2-3140-AF74-0C36461D2816}"/>
              </a:ext>
            </a:extLst>
          </p:cNvPr>
          <p:cNvGrpSpPr/>
          <p:nvPr/>
        </p:nvGrpSpPr>
        <p:grpSpPr>
          <a:xfrm>
            <a:off x="8297273" y="10314234"/>
            <a:ext cx="4007528" cy="1115424"/>
            <a:chOff x="7323069" y="10611102"/>
            <a:chExt cx="4007528" cy="111542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101974D-1878-2148-855E-7AC30DE4D11F}"/>
                </a:ext>
              </a:extLst>
            </p:cNvPr>
            <p:cNvSpPr/>
            <p:nvPr/>
          </p:nvSpPr>
          <p:spPr>
            <a:xfrm>
              <a:off x="7323069" y="10611102"/>
              <a:ext cx="4007528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548640" tIns="182880" rIns="182880" bIns="182880" rtlCol="0" anchor="t">
              <a:spAutoFit/>
            </a:bodyPr>
            <a:lstStyle/>
            <a:p>
              <a:pPr algn="ctr"/>
              <a:r>
                <a:rPr lang="en-US" sz="2400" b="1" i="1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Build-Uber-Runtime-with-Gradle</a:t>
              </a:r>
              <a:endPara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691C87-C8CA-5741-8273-1D6B20EB9EFD}"/>
                </a:ext>
              </a:extLst>
            </p:cNvPr>
            <p:cNvSpPr/>
            <p:nvPr/>
          </p:nvSpPr>
          <p:spPr>
            <a:xfrm rot="16200000">
              <a:off x="6972740" y="10981419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</a:t>
              </a:r>
              <a:endParaRPr lang="en-US" sz="2400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CF0C8F-7750-414C-916E-5D874EBCA38A}"/>
              </a:ext>
            </a:extLst>
          </p:cNvPr>
          <p:cNvGrpSpPr/>
          <p:nvPr/>
        </p:nvGrpSpPr>
        <p:grpSpPr>
          <a:xfrm>
            <a:off x="13113876" y="10314234"/>
            <a:ext cx="3470057" cy="1121992"/>
            <a:chOff x="12005984" y="10611102"/>
            <a:chExt cx="3470057" cy="112199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BA6939D-D87C-DF4E-91E6-7CF8D37252B5}"/>
                </a:ext>
              </a:extLst>
            </p:cNvPr>
            <p:cNvSpPr/>
            <p:nvPr/>
          </p:nvSpPr>
          <p:spPr>
            <a:xfrm>
              <a:off x="12005984" y="10611102"/>
              <a:ext cx="3470057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548640" tIns="182880" rIns="182880" bIns="182880" rtlCol="0" anchor="t">
              <a:spAutoFit/>
            </a:bodyPr>
            <a:lstStyle/>
            <a:p>
              <a:pPr algn="ctr"/>
              <a:r>
                <a:rPr lang="en-US" sz="2400" b="1" i="1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Build-Shared-Class-Cache</a:t>
              </a:r>
              <a:endPara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7B106D7-2413-B74D-808C-19EB39439F32}"/>
                </a:ext>
              </a:extLst>
            </p:cNvPr>
            <p:cNvSpPr/>
            <p:nvPr/>
          </p:nvSpPr>
          <p:spPr>
            <a:xfrm rot="16200000">
              <a:off x="11647151" y="10987987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</a:t>
              </a:r>
              <a:endParaRPr lang="en-US" sz="2400" dirty="0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2FC7EAF-3A3C-A54A-8529-1C7666493521}"/>
              </a:ext>
            </a:extLst>
          </p:cNvPr>
          <p:cNvGrpSpPr/>
          <p:nvPr/>
        </p:nvGrpSpPr>
        <p:grpSpPr>
          <a:xfrm>
            <a:off x="17393008" y="10314234"/>
            <a:ext cx="3869331" cy="1107996"/>
            <a:chOff x="16285116" y="10611102"/>
            <a:chExt cx="3869331" cy="110799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EE9BBCC-957C-EA44-BF3A-45CAE4E98BB5}"/>
                </a:ext>
              </a:extLst>
            </p:cNvPr>
            <p:cNvSpPr/>
            <p:nvPr/>
          </p:nvSpPr>
          <p:spPr>
            <a:xfrm>
              <a:off x="16285116" y="10611102"/>
              <a:ext cx="3869331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548640" tIns="182880" rIns="182880" bIns="182880" rtlCol="0" anchor="t">
              <a:spAutoFit/>
            </a:bodyPr>
            <a:lstStyle/>
            <a:p>
              <a:pPr algn="ctr"/>
              <a:r>
                <a:rPr lang="en-US" sz="2400" b="1" i="1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Finalize-Runtime-with-Function</a:t>
              </a:r>
              <a:endPara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B6C3450-1817-B64A-962F-10285938E90A}"/>
                </a:ext>
              </a:extLst>
            </p:cNvPr>
            <p:cNvSpPr/>
            <p:nvPr/>
          </p:nvSpPr>
          <p:spPr>
            <a:xfrm rot="16200000">
              <a:off x="15927513" y="10973991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</a:t>
              </a:r>
              <a:endParaRPr lang="en-US" sz="2400" dirty="0"/>
            </a:p>
          </p:txBody>
        </p:sp>
      </p:grpSp>
      <p:sp>
        <p:nvSpPr>
          <p:cNvPr id="221" name="1">
            <a:extLst>
              <a:ext uri="{FF2B5EF4-FFF2-40B4-BE49-F238E27FC236}">
                <a16:creationId xmlns:a16="http://schemas.microsoft.com/office/drawing/2014/main" id="{CDB86B22-973F-084B-B3C2-FDD5913952EB}"/>
              </a:ext>
            </a:extLst>
          </p:cNvPr>
          <p:cNvSpPr/>
          <p:nvPr/>
        </p:nvSpPr>
        <p:spPr>
          <a:xfrm>
            <a:off x="19015568" y="9590969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7</a:t>
            </a:r>
            <a:endParaRPr dirty="0"/>
          </a:p>
        </p:txBody>
      </p:sp>
      <p:sp>
        <p:nvSpPr>
          <p:cNvPr id="222" name="1">
            <a:extLst>
              <a:ext uri="{FF2B5EF4-FFF2-40B4-BE49-F238E27FC236}">
                <a16:creationId xmlns:a16="http://schemas.microsoft.com/office/drawing/2014/main" id="{7044B239-A9AC-EB4B-BEE8-A05AFDDB9CB6}"/>
              </a:ext>
            </a:extLst>
          </p:cNvPr>
          <p:cNvSpPr/>
          <p:nvPr/>
        </p:nvSpPr>
        <p:spPr>
          <a:xfrm>
            <a:off x="14488033" y="9542339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6</a:t>
            </a:r>
            <a:endParaRPr dirty="0"/>
          </a:p>
        </p:txBody>
      </p:sp>
      <p:sp>
        <p:nvSpPr>
          <p:cNvPr id="115" name="1">
            <a:extLst>
              <a:ext uri="{FF2B5EF4-FFF2-40B4-BE49-F238E27FC236}">
                <a16:creationId xmlns:a16="http://schemas.microsoft.com/office/drawing/2014/main" id="{A61D20F5-2427-5B49-95C5-D3FEF16C77B1}"/>
              </a:ext>
            </a:extLst>
          </p:cNvPr>
          <p:cNvSpPr/>
          <p:nvPr/>
        </p:nvSpPr>
        <p:spPr>
          <a:xfrm>
            <a:off x="5456221" y="9560930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264" name="1">
            <a:extLst>
              <a:ext uri="{FF2B5EF4-FFF2-40B4-BE49-F238E27FC236}">
                <a16:creationId xmlns:a16="http://schemas.microsoft.com/office/drawing/2014/main" id="{7CC24B5D-C37D-C040-BD3C-28E78A889D51}"/>
              </a:ext>
            </a:extLst>
          </p:cNvPr>
          <p:cNvSpPr/>
          <p:nvPr/>
        </p:nvSpPr>
        <p:spPr>
          <a:xfrm>
            <a:off x="4954697" y="2421258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6FF397A-045E-F845-A7C3-39B6733A5847}"/>
              </a:ext>
            </a:extLst>
          </p:cNvPr>
          <p:cNvSpPr/>
          <p:nvPr/>
        </p:nvSpPr>
        <p:spPr bwMode="auto">
          <a:xfrm>
            <a:off x="17176316" y="9086798"/>
            <a:ext cx="676245" cy="679920"/>
          </a:xfrm>
          <a:prstGeom prst="ellipse">
            <a:avLst/>
          </a:prstGeom>
          <a:solidFill>
            <a:srgbClr val="C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6a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A2635FC-361F-DE43-A9E3-808E4AF064EE}"/>
              </a:ext>
            </a:extLst>
          </p:cNvPr>
          <p:cNvSpPr/>
          <p:nvPr/>
        </p:nvSpPr>
        <p:spPr bwMode="auto">
          <a:xfrm>
            <a:off x="21342304" y="9048494"/>
            <a:ext cx="676245" cy="679920"/>
          </a:xfrm>
          <a:prstGeom prst="ellipse">
            <a:avLst/>
          </a:prstGeom>
          <a:solidFill>
            <a:srgbClr val="C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7a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F6B6E54-506B-004B-9BF9-F35EF27ABCA2}"/>
              </a:ext>
            </a:extLst>
          </p:cNvPr>
          <p:cNvSpPr/>
          <p:nvPr/>
        </p:nvSpPr>
        <p:spPr>
          <a:xfrm>
            <a:off x="4919072" y="3310238"/>
            <a:ext cx="2048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JAR</a:t>
            </a:r>
          </a:p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Maven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863C9-52C0-F84A-8674-5E744696C9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53" y="4930906"/>
            <a:ext cx="1726274" cy="942289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67000"/>
              </a:prstClr>
            </a:outerShdw>
          </a:effectLst>
        </p:spPr>
      </p:pic>
      <p:sp>
        <p:nvSpPr>
          <p:cNvPr id="98" name="1">
            <a:extLst>
              <a:ext uri="{FF2B5EF4-FFF2-40B4-BE49-F238E27FC236}">
                <a16:creationId xmlns:a16="http://schemas.microsoft.com/office/drawing/2014/main" id="{8D16D901-0FB9-6D49-80CD-C0BA9D09F11B}"/>
              </a:ext>
            </a:extLst>
          </p:cNvPr>
          <p:cNvSpPr/>
          <p:nvPr/>
        </p:nvSpPr>
        <p:spPr>
          <a:xfrm>
            <a:off x="8979810" y="9566952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3</a:t>
            </a:r>
            <a:endParaRPr dirty="0"/>
          </a:p>
        </p:txBody>
      </p:sp>
      <p:sp>
        <p:nvSpPr>
          <p:cNvPr id="102" name="1">
            <a:extLst>
              <a:ext uri="{FF2B5EF4-FFF2-40B4-BE49-F238E27FC236}">
                <a16:creationId xmlns:a16="http://schemas.microsoft.com/office/drawing/2014/main" id="{4D2B7363-386F-5A4D-AB5C-67986539876B}"/>
              </a:ext>
            </a:extLst>
          </p:cNvPr>
          <p:cNvSpPr/>
          <p:nvPr/>
        </p:nvSpPr>
        <p:spPr>
          <a:xfrm>
            <a:off x="10464178" y="9542339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4</a:t>
            </a:r>
            <a:endParaRPr dirty="0"/>
          </a:p>
        </p:txBody>
      </p:sp>
      <p:sp>
        <p:nvSpPr>
          <p:cNvPr id="104" name="1">
            <a:extLst>
              <a:ext uri="{FF2B5EF4-FFF2-40B4-BE49-F238E27FC236}">
                <a16:creationId xmlns:a16="http://schemas.microsoft.com/office/drawing/2014/main" id="{6D0BAC65-86D8-3340-89E3-AE14FB9ED83A}"/>
              </a:ext>
            </a:extLst>
          </p:cNvPr>
          <p:cNvSpPr/>
          <p:nvPr/>
        </p:nvSpPr>
        <p:spPr>
          <a:xfrm>
            <a:off x="11504113" y="9542339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5</a:t>
            </a:r>
            <a:endParaRPr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51C27CE-5787-8146-A6C4-7FD7EAAC09EB}"/>
              </a:ext>
            </a:extLst>
          </p:cNvPr>
          <p:cNvCxnSpPr>
            <a:cxnSpLocks/>
            <a:stCxn id="75" idx="3"/>
            <a:endCxn id="107" idx="3"/>
          </p:cNvCxnSpPr>
          <p:nvPr/>
        </p:nvCxnSpPr>
        <p:spPr>
          <a:xfrm flipH="1" flipV="1">
            <a:off x="6107650" y="6952532"/>
            <a:ext cx="1380548" cy="3915700"/>
          </a:xfrm>
          <a:prstGeom prst="bentConnector4">
            <a:avLst>
              <a:gd name="adj1" fmla="val -16559"/>
              <a:gd name="adj2" fmla="val 57074"/>
            </a:avLst>
          </a:prstGeom>
          <a:ln w="79375">
            <a:solidFill>
              <a:srgbClr val="C471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4" descr="Json File, file format, Jar Format, Jar File Format, Jar File, Files And Folders, Java Archive, Jar, interface Icon">
            <a:extLst>
              <a:ext uri="{FF2B5EF4-FFF2-40B4-BE49-F238E27FC236}">
                <a16:creationId xmlns:a16="http://schemas.microsoft.com/office/drawing/2014/main" id="{DA79F604-3187-D940-B27D-768AA0FF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08" y="8117789"/>
            <a:ext cx="852352" cy="8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11982AF-EB05-CB4C-9539-855F401F517E}"/>
              </a:ext>
            </a:extLst>
          </p:cNvPr>
          <p:cNvSpPr/>
          <p:nvPr/>
        </p:nvSpPr>
        <p:spPr bwMode="auto">
          <a:xfrm>
            <a:off x="7286677" y="9026192"/>
            <a:ext cx="676245" cy="679920"/>
          </a:xfrm>
          <a:prstGeom prst="ellipse">
            <a:avLst/>
          </a:prstGeom>
          <a:solidFill>
            <a:srgbClr val="C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2a</a:t>
            </a:r>
          </a:p>
        </p:txBody>
      </p:sp>
      <p:sp>
        <p:nvSpPr>
          <p:cNvPr id="107" name="Can 106">
            <a:extLst>
              <a:ext uri="{FF2B5EF4-FFF2-40B4-BE49-F238E27FC236}">
                <a16:creationId xmlns:a16="http://schemas.microsoft.com/office/drawing/2014/main" id="{80834E57-9EF1-D44C-B470-A4C3FDD8F7F9}"/>
              </a:ext>
            </a:extLst>
          </p:cNvPr>
          <p:cNvSpPr/>
          <p:nvPr/>
        </p:nvSpPr>
        <p:spPr>
          <a:xfrm>
            <a:off x="5744301" y="6203143"/>
            <a:ext cx="726697" cy="749389"/>
          </a:xfrm>
          <a:prstGeom prst="can">
            <a:avLst>
              <a:gd name="adj" fmla="val 1680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DDAC1C-3937-8541-807F-99622CFB92DE}"/>
              </a:ext>
            </a:extLst>
          </p:cNvPr>
          <p:cNvSpPr/>
          <p:nvPr/>
        </p:nvSpPr>
        <p:spPr>
          <a:xfrm>
            <a:off x="1498284" y="12947996"/>
            <a:ext cx="14227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</a:rPr>
              <a:t>Lead by Priti Desai, a Tekton Contributor, from the IBM Open Source team</a:t>
            </a:r>
          </a:p>
        </p:txBody>
      </p:sp>
      <p:pic>
        <p:nvPicPr>
          <p:cNvPr id="1026" name="Picture 2" descr="Image result for continuous delivery foundation logo">
            <a:extLst>
              <a:ext uri="{FF2B5EF4-FFF2-40B4-BE49-F238E27FC236}">
                <a16:creationId xmlns:a16="http://schemas.microsoft.com/office/drawing/2014/main" id="{655038C6-2204-AF4B-BBA9-776D802D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615" y="10959275"/>
            <a:ext cx="1813899" cy="13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6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Approach – </a:t>
            </a:r>
            <a:r>
              <a:rPr lang="en-US" i="1" dirty="0"/>
              <a:t>“JAR your function with its libraries”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014CE-7343-3E44-A2B8-14865DFDC8A6}"/>
              </a:ext>
            </a:extLst>
          </p:cNvPr>
          <p:cNvSpPr txBox="1"/>
          <p:nvPr/>
        </p:nvSpPr>
        <p:spPr>
          <a:xfrm>
            <a:off x="11491423" y="6512427"/>
            <a:ext cx="12021513" cy="5539978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pPr marL="73025" lvl="2">
              <a:spcBef>
                <a:spcPts val="600"/>
              </a:spcBef>
            </a:pPr>
            <a:r>
              <a:rPr lang="en-US" sz="4400" b="1" i="1" kern="0" spc="-60" dirty="0">
                <a:cs typeface="Arial"/>
              </a:rPr>
              <a:t>When Function is “Triggered” the </a:t>
            </a:r>
            <a:r>
              <a:rPr lang="en-US" sz="4400" b="1" i="1" kern="0" spc="-6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Platform Proxy</a:t>
            </a:r>
          </a:p>
          <a:p>
            <a:pPr marL="414338" lvl="4" indent="-346075">
              <a:spcBef>
                <a:spcPts val="600"/>
              </a:spcBef>
              <a:buFont typeface="Arial" charset="0"/>
              <a:buChar char="•"/>
            </a:pPr>
            <a:r>
              <a:rPr lang="en-US" sz="3600" i="1" kern="0" spc="-60" dirty="0">
                <a:cs typeface="Arial"/>
              </a:rPr>
              <a:t>Injects</a:t>
            </a:r>
            <a:r>
              <a:rPr lang="en-US" sz="3600" b="1" i="1" kern="0" spc="-60" dirty="0">
                <a:solidFill>
                  <a:srgbClr val="1382AC"/>
                </a:solidFill>
                <a:cs typeface="Arial"/>
              </a:rPr>
              <a:t> “Function” </a:t>
            </a:r>
            <a:r>
              <a:rPr lang="en-US" sz="3600" i="1" kern="0" spc="-60" dirty="0">
                <a:cs typeface="Arial"/>
              </a:rPr>
              <a:t>as raw code or archive</a:t>
            </a:r>
          </a:p>
          <a:p>
            <a:pPr marL="414338" lvl="4" indent="-346075">
              <a:spcBef>
                <a:spcPts val="600"/>
              </a:spcBef>
              <a:buFont typeface="Arial" charset="0"/>
              <a:buChar char="•"/>
            </a:pPr>
            <a:r>
              <a:rPr lang="en-US" sz="3600" i="1" kern="0" spc="-60" dirty="0">
                <a:cs typeface="Arial"/>
              </a:rPr>
              <a:t>Loads Function’s </a:t>
            </a:r>
            <a:r>
              <a:rPr lang="en-US" sz="3600" b="1" i="1" kern="0" spc="-60" dirty="0">
                <a:solidFill>
                  <a:srgbClr val="1382AC"/>
                </a:solidFill>
                <a:cs typeface="Arial"/>
              </a:rPr>
              <a:t>Deterministic Dependencies</a:t>
            </a:r>
          </a:p>
          <a:p>
            <a:pPr marL="1108075" lvl="5" indent="-582613">
              <a:buSzPct val="80000"/>
              <a:buFont typeface="System Font Regular"/>
              <a:buChar char="—"/>
            </a:pPr>
            <a:r>
              <a:rPr lang="en-US" sz="3600" b="1" i="1" kern="0" spc="-60" dirty="0">
                <a:solidFill>
                  <a:srgbClr val="1382AC"/>
                </a:solidFill>
                <a:cs typeface="Arial"/>
              </a:rPr>
              <a:t>Packaged</a:t>
            </a:r>
            <a:r>
              <a:rPr lang="en-US" sz="36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with your Function </a:t>
            </a:r>
            <a:endParaRPr lang="en-US" sz="3200" i="1" kern="0" spc="-6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1439863" lvl="6" indent="-457200">
              <a:buSzPct val="80000"/>
              <a:buFont typeface="Courier New" panose="02070309020105020404" pitchFamily="49" charset="0"/>
              <a:buChar char="o"/>
            </a:pP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e.g., JAR or ZIP and/or</a:t>
            </a:r>
          </a:p>
          <a:p>
            <a:pPr marL="1108075" lvl="5" indent="-582613">
              <a:buSzPct val="80000"/>
              <a:buFont typeface="System Font Regular"/>
              <a:buChar char="—"/>
            </a:pPr>
            <a:r>
              <a:rPr lang="en-US" sz="3600" b="1" i="1" kern="0" spc="-60" dirty="0">
                <a:solidFill>
                  <a:srgbClr val="1382AC"/>
                </a:solidFill>
                <a:cs typeface="Arial"/>
              </a:rPr>
              <a:t>Declared</a:t>
            </a:r>
            <a:r>
              <a:rPr lang="en-US" sz="3600" b="1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sz="36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in a language manifest</a:t>
            </a:r>
          </a:p>
          <a:p>
            <a:pPr marL="1439863" lvl="6" indent="-457200">
              <a:buSzPct val="80000"/>
              <a:buFont typeface="Courier New" panose="02070309020105020404" pitchFamily="49" charset="0"/>
              <a:buChar char="o"/>
            </a:pP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e.g., </a:t>
            </a:r>
            <a:r>
              <a:rPr lang="en-US" sz="3200" b="1" i="1" kern="0" spc="-60" dirty="0">
                <a:solidFill>
                  <a:srgbClr val="1382AC"/>
                </a:solidFill>
                <a:cs typeface="Arial"/>
              </a:rPr>
              <a:t>NodeJS</a:t>
            </a: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“</a:t>
            </a:r>
            <a:r>
              <a:rPr lang="en-US" sz="3200" b="1" i="1" kern="0" spc="-60" dirty="0">
                <a:solidFill>
                  <a:srgbClr val="1382AC"/>
                </a:solidFill>
                <a:cs typeface="Arial"/>
              </a:rPr>
              <a:t>package.json</a:t>
            </a: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”,  </a:t>
            </a:r>
            <a:r>
              <a:rPr lang="en-US" sz="3200" b="1" i="1" kern="0" spc="-60" dirty="0">
                <a:solidFill>
                  <a:srgbClr val="1382AC"/>
                </a:solidFill>
                <a:cs typeface="Arial"/>
              </a:rPr>
              <a:t>Java</a:t>
            </a: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sz="3200" b="1" i="1" kern="0" spc="-60" dirty="0">
                <a:solidFill>
                  <a:srgbClr val="1382AC"/>
                </a:solidFill>
                <a:cs typeface="Arial"/>
              </a:rPr>
              <a:t>Maven</a:t>
            </a:r>
            <a:r>
              <a:rPr lang="en-US" sz="32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“</a:t>
            </a:r>
            <a:r>
              <a:rPr lang="en-US" sz="3200" b="1" i="1" kern="0" spc="-60" dirty="0">
                <a:solidFill>
                  <a:srgbClr val="1382AC"/>
                </a:solidFill>
                <a:cs typeface="Arial"/>
              </a:rPr>
              <a:t>POM” </a:t>
            </a:r>
            <a:r>
              <a:rPr lang="en-US" sz="3200" i="1" kern="0" spc="-60" dirty="0">
                <a:cs typeface="Arial"/>
              </a:rPr>
              <a:t>XML</a:t>
            </a:r>
          </a:p>
          <a:p>
            <a:pPr marL="460375" lvl="4" indent="-392113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3600" i="1" kern="0" spc="-60" dirty="0">
                <a:cs typeface="Arial"/>
              </a:rPr>
              <a:t>Sets </a:t>
            </a:r>
            <a:r>
              <a:rPr lang="en-US" sz="3600" b="1" i="1" kern="0" spc="-6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Context Information </a:t>
            </a:r>
            <a:r>
              <a:rPr lang="en-US" sz="3200" i="1" kern="0" spc="-60" dirty="0">
                <a:cs typeface="Arial"/>
              </a:rPr>
              <a:t>In </a:t>
            </a:r>
            <a:r>
              <a:rPr lang="en-US" sz="3600" i="1" kern="0" spc="-60" dirty="0">
                <a:cs typeface="Arial"/>
              </a:rPr>
              <a:t>Environment </a:t>
            </a:r>
            <a:r>
              <a:rPr lang="en-US" sz="3200" i="1" kern="0" spc="-60" dirty="0">
                <a:cs typeface="Arial"/>
              </a:rPr>
              <a:t>or in </a:t>
            </a:r>
            <a:r>
              <a:rPr lang="en-US" sz="3600" i="1" kern="0" spc="-60" dirty="0">
                <a:cs typeface="Arial"/>
              </a:rPr>
              <a:t>Input Arguments</a:t>
            </a:r>
            <a:r>
              <a:rPr lang="en-US" sz="4000" i="1" kern="0" spc="-60" dirty="0">
                <a:cs typeface="Arial"/>
              </a:rPr>
              <a:t> </a:t>
            </a:r>
          </a:p>
          <a:p>
            <a:pPr marL="460375" lvl="4" indent="-392113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3600" i="1" kern="0" spc="-6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Manages the </a:t>
            </a:r>
            <a:r>
              <a:rPr lang="en-US" sz="3600" b="1" i="1" kern="0" spc="-6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Logging and Monitoring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105A2-6AAD-7D4E-8776-012CC4796462}"/>
              </a:ext>
            </a:extLst>
          </p:cNvPr>
          <p:cNvGrpSpPr/>
          <p:nvPr/>
        </p:nvGrpSpPr>
        <p:grpSpPr>
          <a:xfrm>
            <a:off x="1105441" y="2053602"/>
            <a:ext cx="8999852" cy="10137156"/>
            <a:chOff x="1715041" y="2423975"/>
            <a:chExt cx="8999852" cy="1013715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BB4B57-08A3-E94D-9CD3-AE1FE3D20955}"/>
                </a:ext>
              </a:extLst>
            </p:cNvPr>
            <p:cNvGrpSpPr/>
            <p:nvPr/>
          </p:nvGrpSpPr>
          <p:grpSpPr>
            <a:xfrm>
              <a:off x="1845791" y="9115891"/>
              <a:ext cx="1144628" cy="1871506"/>
              <a:chOff x="5408901" y="9625239"/>
              <a:chExt cx="1144628" cy="31513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1B567B-5DFB-E147-B784-5DFC9BE5D9B5}"/>
                  </a:ext>
                </a:extLst>
              </p:cNvPr>
              <p:cNvSpPr/>
              <p:nvPr/>
            </p:nvSpPr>
            <p:spPr>
              <a:xfrm rot="16200000">
                <a:off x="4139094" y="10921969"/>
                <a:ext cx="312438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263" lvl="4" algn="ctr"/>
                <a:r>
                  <a:rPr lang="en-US" sz="3200" kern="0" spc="-60" dirty="0">
                    <a:solidFill>
                      <a:schemeClr val="accent5">
                        <a:lumMod val="50000"/>
                        <a:alpha val="80000"/>
                      </a:schemeClr>
                    </a:solidFill>
                    <a:cs typeface="Arial"/>
                  </a:rPr>
                  <a:t>“built-in”</a:t>
                </a:r>
                <a:endParaRPr lang="en-US" sz="3600" kern="0" spc="-60" dirty="0">
                  <a:solidFill>
                    <a:schemeClr val="accent5">
                      <a:lumMod val="50000"/>
                      <a:alpha val="80000"/>
                    </a:schemeClr>
                  </a:solidFill>
                  <a:cs typeface="Arial"/>
                </a:endParaRPr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AB12025B-E698-7D43-9597-0016D78F990C}"/>
                  </a:ext>
                </a:extLst>
              </p:cNvPr>
              <p:cNvSpPr/>
              <p:nvPr/>
            </p:nvSpPr>
            <p:spPr>
              <a:xfrm>
                <a:off x="5858912" y="9625239"/>
                <a:ext cx="694617" cy="3124393"/>
              </a:xfrm>
              <a:prstGeom prst="leftBrace">
                <a:avLst>
                  <a:gd name="adj1" fmla="val 8333"/>
                  <a:gd name="adj2" fmla="val 46998"/>
                </a:avLst>
              </a:prstGeom>
              <a:ln w="38100">
                <a:solidFill>
                  <a:schemeClr val="tx2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50000"/>
                      <a:alpha val="80000"/>
                    </a:schemeClr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A4BFD5F-321B-D948-8E0F-725EE21CCEFC}"/>
                </a:ext>
              </a:extLst>
            </p:cNvPr>
            <p:cNvGrpSpPr/>
            <p:nvPr/>
          </p:nvGrpSpPr>
          <p:grpSpPr>
            <a:xfrm>
              <a:off x="3074823" y="9019784"/>
              <a:ext cx="7004935" cy="2210924"/>
              <a:chOff x="3074823" y="9019784"/>
              <a:chExt cx="7004935" cy="2210924"/>
            </a:xfrm>
            <a:solidFill>
              <a:schemeClr val="accent5">
                <a:lumMod val="50000"/>
                <a:alpha val="6000"/>
              </a:schemeClr>
            </a:solidFill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63271372-34C6-EB41-B8DB-FC0AD5D73A3A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rgbClr val="8CCCA8">
                  <a:alpha val="20000"/>
                </a:srgb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 dirty="0">
                  <a:solidFill>
                    <a:schemeClr val="bg1">
                      <a:lumMod val="65000"/>
                      <a:alpha val="50000"/>
                    </a:schemeClr>
                  </a:solidFill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CC6A10C-4291-584E-A8DC-FF55C86FB786}"/>
                  </a:ext>
                </a:extLst>
              </p:cNvPr>
              <p:cNvSpPr/>
              <p:nvPr/>
            </p:nvSpPr>
            <p:spPr>
              <a:xfrm>
                <a:off x="3336857" y="10230678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/>
              </a:solidFill>
              <a:ln w="22225">
                <a:solidFill>
                  <a:schemeClr val="accent5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bg1">
                        <a:lumMod val="75000"/>
                        <a:alpha val="60000"/>
                      </a:schemeClr>
                    </a:solidFill>
                  </a:rPr>
                  <a:t>Language Runtime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 dirty="0">
                    <a:solidFill>
                      <a:schemeClr val="bg1">
                        <a:lumMod val="75000"/>
                        <a:alpha val="60000"/>
                      </a:schemeClr>
                    </a:solidFill>
                  </a:rPr>
                  <a:t>(fixed version)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217A6D5-ED49-C94C-B03E-7D2B5ADBA38D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/>
              </a:solidFill>
              <a:ln w="22225">
                <a:solidFill>
                  <a:schemeClr val="accent5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bg1">
                        <a:lumMod val="75000"/>
                        <a:alpha val="6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 dirty="0">
                    <a:solidFill>
                      <a:schemeClr val="bg1">
                        <a:lumMod val="75000"/>
                        <a:alpha val="6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32C162F-249F-3A49-95E6-856E8BB7244B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/>
              </a:solidFill>
              <a:ln w="22225">
                <a:solidFill>
                  <a:schemeClr val="accent5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bg1">
                        <a:lumMod val="75000"/>
                        <a:alpha val="6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71B8E8F-9AEF-0747-BAA6-A5B323AC5BE1}"/>
                </a:ext>
              </a:extLst>
            </p:cNvPr>
            <p:cNvSpPr/>
            <p:nvPr/>
          </p:nvSpPr>
          <p:spPr>
            <a:xfrm>
              <a:off x="1715041" y="2423975"/>
              <a:ext cx="8999852" cy="8993702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24000"/>
              </a:srgbClr>
            </a:solidFill>
            <a:ln w="22225">
              <a:solidFill>
                <a:schemeClr val="accent5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 dirty="0">
                  <a:solidFill>
                    <a:schemeClr val="bg1">
                      <a:lumMod val="75000"/>
                    </a:schemeClr>
                  </a:solidFill>
                </a:rPr>
                <a:t>Runtime </a:t>
              </a:r>
              <a:r>
                <a:rPr lang="en-US" sz="2800" i="1" dirty="0">
                  <a:solidFill>
                    <a:schemeClr val="bg1">
                      <a:lumMod val="75000"/>
                    </a:schemeClr>
                  </a:solidFill>
                </a:rPr>
                <a:t>(Container image)</a:t>
              </a:r>
              <a:endParaRPr lang="en-US" sz="36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F638E74F-8649-D341-B76B-068D57D2F211}"/>
                </a:ext>
              </a:extLst>
            </p:cNvPr>
            <p:cNvCxnSpPr>
              <a:cxnSpLocks/>
              <a:stCxn id="38" idx="3"/>
              <a:endCxn id="63" idx="3"/>
            </p:cNvCxnSpPr>
            <p:nvPr/>
          </p:nvCxnSpPr>
          <p:spPr>
            <a:xfrm flipH="1">
              <a:off x="7636943" y="6091401"/>
              <a:ext cx="2866934" cy="6088579"/>
            </a:xfrm>
            <a:prstGeom prst="bentConnector3">
              <a:avLst>
                <a:gd name="adj1" fmla="val -29524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6E3656E2-5767-794E-8F34-558D88DEA54E}"/>
                </a:ext>
              </a:extLst>
            </p:cNvPr>
            <p:cNvCxnSpPr>
              <a:cxnSpLocks/>
              <a:stCxn id="63" idx="1"/>
              <a:endCxn id="38" idx="1"/>
            </p:cNvCxnSpPr>
            <p:nvPr/>
          </p:nvCxnSpPr>
          <p:spPr>
            <a:xfrm rot="10800000">
              <a:off x="2016369" y="6091402"/>
              <a:ext cx="2231100" cy="6088579"/>
            </a:xfrm>
            <a:prstGeom prst="bentConnector3">
              <a:avLst>
                <a:gd name="adj1" fmla="val 134615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17492EE-B3A1-504C-A2C9-78328B7D02D1}"/>
                </a:ext>
              </a:extLst>
            </p:cNvPr>
            <p:cNvSpPr/>
            <p:nvPr/>
          </p:nvSpPr>
          <p:spPr>
            <a:xfrm>
              <a:off x="4247469" y="11798828"/>
              <a:ext cx="3389474" cy="762303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21961"/>
              </a:srgbClr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 dirty="0">
                  <a:solidFill>
                    <a:schemeClr val="accent5">
                      <a:lumMod val="50000"/>
                    </a:schemeClr>
                  </a:solidFill>
                </a:rPr>
                <a:t>FaaS Platform</a:t>
              </a:r>
            </a:p>
          </p:txBody>
        </p:sp>
        <p:sp>
          <p:nvSpPr>
            <p:cNvPr id="70" name="Magnetic Disk 69">
              <a:extLst>
                <a:ext uri="{FF2B5EF4-FFF2-40B4-BE49-F238E27FC236}">
                  <a16:creationId xmlns:a16="http://schemas.microsoft.com/office/drawing/2014/main" id="{BEC117A2-F3A6-A447-9D97-D1343FB7F143}"/>
                </a:ext>
              </a:extLst>
            </p:cNvPr>
            <p:cNvSpPr/>
            <p:nvPr/>
          </p:nvSpPr>
          <p:spPr>
            <a:xfrm>
              <a:off x="2405646" y="7598809"/>
              <a:ext cx="1338352" cy="922651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91440" rIns="91440" bIns="91440" rtlCol="0" anchor="t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75000"/>
                      <a:alpha val="78000"/>
                    </a:schemeClr>
                  </a:solidFill>
                  <a:latin typeface="IBM Plex Sans" panose="020B0503050203000203" pitchFamily="34" charset="77"/>
                  <a:ea typeface="Cambria" charset="0"/>
                  <a:cs typeface="Cambria" charset="0"/>
                  <a:sym typeface="Helvetica"/>
                </a:rPr>
                <a:t>Context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939476E2-6C01-8F44-BC34-1713B09FB31D}"/>
                </a:ext>
              </a:extLst>
            </p:cNvPr>
            <p:cNvCxnSpPr>
              <a:cxnSpLocks/>
              <a:stCxn id="70" idx="1"/>
              <a:endCxn id="73" idx="2"/>
            </p:cNvCxnSpPr>
            <p:nvPr/>
          </p:nvCxnSpPr>
          <p:spPr>
            <a:xfrm rot="16200000" flipV="1">
              <a:off x="2427316" y="6951303"/>
              <a:ext cx="1285562" cy="9450"/>
            </a:xfrm>
            <a:prstGeom prst="bentConnector3">
              <a:avLst>
                <a:gd name="adj1" fmla="val 50000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EF40C2AB-D8B9-654B-B875-DDB92B4CC6C9}"/>
                </a:ext>
              </a:extLst>
            </p:cNvPr>
            <p:cNvCxnSpPr>
              <a:cxnSpLocks/>
              <a:stCxn id="70" idx="4"/>
              <a:endCxn id="45" idx="1"/>
            </p:cNvCxnSpPr>
            <p:nvPr/>
          </p:nvCxnSpPr>
          <p:spPr>
            <a:xfrm flipV="1">
              <a:off x="3743998" y="8056301"/>
              <a:ext cx="1006943" cy="3834"/>
            </a:xfrm>
            <a:prstGeom prst="bentConnector3">
              <a:avLst>
                <a:gd name="adj1" fmla="val 50000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A8C84D6B-7F4C-EA44-A1ED-55BEBCEFD69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16200000" flipH="1">
              <a:off x="5544385" y="8311035"/>
              <a:ext cx="1596044" cy="13668"/>
            </a:xfrm>
            <a:prstGeom prst="bentConnector3">
              <a:avLst>
                <a:gd name="adj1" fmla="val 50000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121943-D483-BC47-B006-05B67E26C829}"/>
                </a:ext>
              </a:extLst>
            </p:cNvPr>
            <p:cNvSpPr/>
            <p:nvPr/>
          </p:nvSpPr>
          <p:spPr>
            <a:xfrm>
              <a:off x="4750941" y="7705952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chemeClr val="bg1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 dirty="0">
                  <a:solidFill>
                    <a:schemeClr val="accent2">
                      <a:lumMod val="50000"/>
                    </a:schemeClr>
                  </a:solidFill>
                </a:rPr>
                <a:t>Environment Vars.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6A3D875-2C8B-564E-BF9B-12A312B9CC23}"/>
                </a:ext>
              </a:extLst>
            </p:cNvPr>
            <p:cNvSpPr/>
            <p:nvPr/>
          </p:nvSpPr>
          <p:spPr>
            <a:xfrm>
              <a:off x="2016369" y="3448062"/>
              <a:ext cx="8487508" cy="5286678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24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 dirty="0">
                  <a:solidFill>
                    <a:schemeClr val="bg1">
                      <a:lumMod val="75000"/>
                    </a:schemeClr>
                  </a:solidFill>
                </a:rPr>
                <a:t>Platform Proxy </a:t>
              </a:r>
              <a:r>
                <a:rPr lang="en-US" sz="2800" i="1" dirty="0">
                  <a:solidFill>
                    <a:schemeClr val="bg1">
                      <a:lumMod val="75000"/>
                    </a:schemeClr>
                  </a:solidFill>
                </a:rPr>
                <a:t>(Enforce Platform Conventions)</a:t>
              </a:r>
              <a:endParaRPr lang="en-US" sz="32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9B785F8-7D60-2948-B65A-B2A0894630A5}"/>
                </a:ext>
              </a:extLst>
            </p:cNvPr>
            <p:cNvSpPr/>
            <p:nvPr/>
          </p:nvSpPr>
          <p:spPr>
            <a:xfrm>
              <a:off x="4371203" y="4444210"/>
              <a:ext cx="3928740" cy="3075637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 dirty="0">
                  <a:solidFill>
                    <a:schemeClr val="accent2">
                      <a:lumMod val="50000"/>
                    </a:schemeClr>
                  </a:solidFill>
                </a:rPr>
                <a:t>Function Context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204827-94FB-5B4F-BFAE-23F553FE4519}"/>
                </a:ext>
              </a:extLst>
            </p:cNvPr>
            <p:cNvSpPr/>
            <p:nvPr/>
          </p:nvSpPr>
          <p:spPr>
            <a:xfrm>
              <a:off x="4767332" y="6653621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 dirty="0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19" name="Flowchart: Document 3">
              <a:extLst>
                <a:ext uri="{FF2B5EF4-FFF2-40B4-BE49-F238E27FC236}">
                  <a16:creationId xmlns:a16="http://schemas.microsoft.com/office/drawing/2014/main" id="{225B72AB-7A86-0F46-A62A-A9A70B41B219}"/>
                </a:ext>
              </a:extLst>
            </p:cNvPr>
            <p:cNvSpPr/>
            <p:nvPr/>
          </p:nvSpPr>
          <p:spPr>
            <a:xfrm>
              <a:off x="8746393" y="5419163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Flowchart: Document 3">
              <a:extLst>
                <a:ext uri="{FF2B5EF4-FFF2-40B4-BE49-F238E27FC236}">
                  <a16:creationId xmlns:a16="http://schemas.microsoft.com/office/drawing/2014/main" id="{187DE498-C19C-7F4C-87F6-30CB6B5E1B8A}"/>
                </a:ext>
              </a:extLst>
            </p:cNvPr>
            <p:cNvSpPr/>
            <p:nvPr/>
          </p:nvSpPr>
          <p:spPr>
            <a:xfrm>
              <a:off x="2271073" y="5536957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B58D0B-CF0B-0047-9A48-8FFB701B4604}"/>
                </a:ext>
              </a:extLst>
            </p:cNvPr>
            <p:cNvSpPr/>
            <p:nvPr/>
          </p:nvSpPr>
          <p:spPr bwMode="auto">
            <a:xfrm>
              <a:off x="5704145" y="5326323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en-US" sz="64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FFD622-2111-224E-99BA-99A085AF967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3924753" y="5920684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768BE9-C578-5D45-AA55-26DCD88BDAD3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6886441" y="5920684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DF310-0784-BE49-819D-B21700AE5323}"/>
                </a:ext>
              </a:extLst>
            </p:cNvPr>
            <p:cNvSpPr/>
            <p:nvPr/>
          </p:nvSpPr>
          <p:spPr bwMode="auto">
            <a:xfrm>
              <a:off x="4059766" y="4391077"/>
              <a:ext cx="622871" cy="6262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B2E48E9-FD51-624C-BFE8-C66D826D6BEA}"/>
              </a:ext>
            </a:extLst>
          </p:cNvPr>
          <p:cNvSpPr/>
          <p:nvPr/>
        </p:nvSpPr>
        <p:spPr>
          <a:xfrm>
            <a:off x="520166" y="12603172"/>
            <a:ext cx="23343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kern="0" spc="-6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FaaS Platform scales just Functions by injecting them into ready-made pools of compatible runtimes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7F34A5-6AE7-8045-BEFB-0D5CA75A57D1}"/>
              </a:ext>
            </a:extLst>
          </p:cNvPr>
          <p:cNvGrpSpPr/>
          <p:nvPr/>
        </p:nvGrpSpPr>
        <p:grpSpPr>
          <a:xfrm>
            <a:off x="11165337" y="2053602"/>
            <a:ext cx="12163718" cy="3749742"/>
            <a:chOff x="900709" y="2741630"/>
            <a:chExt cx="12163718" cy="374974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34F1FB6-F85B-F143-AA34-70B3B167DBCD}"/>
                </a:ext>
              </a:extLst>
            </p:cNvPr>
            <p:cNvSpPr/>
            <p:nvPr/>
          </p:nvSpPr>
          <p:spPr>
            <a:xfrm>
              <a:off x="1762500" y="2741630"/>
              <a:ext cx="11301927" cy="3749742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4400" b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“Create” Function </a:t>
              </a:r>
              <a:r>
                <a:rPr lang="en-US" sz="4000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(Archive) in FaaS Platform</a:t>
              </a:r>
              <a:endParaRPr lang="en-US" sz="4400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endParaRP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</a:t>
              </a: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a supported </a:t>
              </a: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Language Runtime </a:t>
              </a: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image </a:t>
              </a:r>
            </a:p>
            <a:p>
              <a:pPr marL="871538" lvl="1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Opinionated</a:t>
              </a: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with “built-in” System &amp; Profile Libraries</a:t>
              </a:r>
            </a:p>
            <a:p>
              <a:pPr marL="871538" lvl="1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Library-based “Profiles” may be selectable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</a:t>
              </a: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FaaS-dependent Settings </a:t>
              </a:r>
            </a:p>
            <a:p>
              <a:pPr marL="871538" lvl="1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e.g., Function’s </a:t>
              </a: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Namespaced Path Name,</a:t>
              </a:r>
              <a:endParaRPr lang="en-US" sz="3600" i="1" kern="0" spc="-6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endParaRPr>
            </a:p>
            <a:p>
              <a:pPr marL="871538" lvl="1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Limits</a:t>
              </a:r>
              <a:r>
                <a:rPr lang="en-US" sz="36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(e.g., CPU, memory, timeouts, etc.), 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01B2AEF-B883-BD4C-AAE3-5C37B30B854A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01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Approach </a:t>
            </a:r>
            <a:r>
              <a:rPr lang="en-US" i="1" dirty="0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 dirty="0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 dirty="0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 dirty="0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 dirty="0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 dirty="0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 dirty="0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 dirty="0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 dirty="0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 dirty="0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08531" y="-3073785"/>
            <a:ext cx="3693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cxnSp>
        <p:nvCxnSpPr>
          <p:cNvPr id="7" name="Straight Arrow Connector 6"/>
          <p:cNvCxnSpPr>
            <a:stCxn id="37" idx="1"/>
            <a:endCxn id="26" idx="2"/>
          </p:cNvCxnSpPr>
          <p:nvPr/>
        </p:nvCxnSpPr>
        <p:spPr>
          <a:xfrm>
            <a:off x="5348937" y="8977611"/>
            <a:ext cx="5898305" cy="34468"/>
          </a:xfrm>
          <a:prstGeom prst="straightConnector1">
            <a:avLst/>
          </a:prstGeom>
          <a:ln w="1270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667342" y="7854832"/>
            <a:ext cx="3461780" cy="3237732"/>
            <a:chOff x="5976249" y="3145195"/>
            <a:chExt cx="1730890" cy="1618866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5976249" y="4302396"/>
              <a:ext cx="17308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030A0"/>
                  </a:solidFill>
                </a:rPr>
                <a:t>Trigger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266199" y="3145195"/>
              <a:ext cx="1150990" cy="115724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5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966327" y="7874972"/>
            <a:ext cx="2690160" cy="3254918"/>
            <a:chOff x="9156480" y="2430201"/>
            <a:chExt cx="1345080" cy="1627459"/>
          </a:xfrm>
        </p:grpSpPr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9156480" y="3595995"/>
              <a:ext cx="13450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  <a:effectLst>
                    <a:outerShdw dist="12700" dir="2700000" algn="tl" rotWithShape="0">
                      <a:prstClr val="black">
                        <a:alpha val="20000"/>
                      </a:prstClr>
                    </a:outerShdw>
                  </a:effectLst>
                </a:rPr>
                <a:t>Function</a:t>
              </a:r>
              <a:endParaRPr lang="en-US" sz="4000" i="1" dirty="0">
                <a:solidFill>
                  <a:schemeClr val="accent2"/>
                </a:solidFill>
                <a:effectLst>
                  <a:outerShdw dist="12700" dir="2700000" algn="tl" rotWithShape="0">
                    <a:prstClr val="black">
                      <a:alpha val="20000"/>
                    </a:prst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255057" y="2430201"/>
              <a:ext cx="1147920" cy="1154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64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</p:grpSp>
      <p:cxnSp>
        <p:nvCxnSpPr>
          <p:cNvPr id="29" name="Straight Arrow Connector 28"/>
          <p:cNvCxnSpPr>
            <a:stCxn id="26" idx="6"/>
            <a:endCxn id="28" idx="2"/>
          </p:cNvCxnSpPr>
          <p:nvPr/>
        </p:nvCxnSpPr>
        <p:spPr>
          <a:xfrm>
            <a:off x="13549222" y="9012079"/>
            <a:ext cx="6614259" cy="17052"/>
          </a:xfrm>
          <a:prstGeom prst="straightConnector1">
            <a:avLst/>
          </a:prstGeom>
          <a:ln w="1270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963499" y="7958755"/>
            <a:ext cx="3461780" cy="3070168"/>
            <a:chOff x="2320567" y="2233002"/>
            <a:chExt cx="1730890" cy="153508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2" r="11105"/>
            <a:stretch/>
          </p:blipFill>
          <p:spPr>
            <a:xfrm flipH="1">
              <a:off x="2781766" y="2233002"/>
              <a:ext cx="731520" cy="1018856"/>
            </a:xfrm>
            <a:prstGeom prst="rect">
              <a:avLst/>
            </a:prstGeom>
          </p:spPr>
        </p:pic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2320567" y="3306421"/>
              <a:ext cx="17308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5">
                      <a:lumMod val="50000"/>
                    </a:schemeClr>
                  </a:solidFill>
                </a:rPr>
                <a:t>Event</a:t>
              </a:r>
              <a:endParaRPr lang="en-US" sz="4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Line Callout 1 (Border and Accent Bar) 41"/>
          <p:cNvSpPr/>
          <p:nvPr/>
        </p:nvSpPr>
        <p:spPr>
          <a:xfrm rot="16200000">
            <a:off x="10453588" y="1023352"/>
            <a:ext cx="4001095" cy="6870375"/>
          </a:xfrm>
          <a:prstGeom prst="accentBorderCallout1">
            <a:avLst>
              <a:gd name="adj1" fmla="val 46512"/>
              <a:gd name="adj2" fmla="val -6052"/>
              <a:gd name="adj3" fmla="val 49411"/>
              <a:gd name="adj4" fmla="val -2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182880" tIns="182880" rIns="182880" bIns="182880" rtlCol="0" anchor="t">
            <a:spAutoFit/>
          </a:bodyPr>
          <a:lstStyle/>
          <a:p>
            <a:pPr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>
                <a:solidFill>
                  <a:srgbClr val="7030A0"/>
                </a:solidFill>
                <a:latin typeface="IBM Plex Sans" panose="020B0503050203000203" pitchFamily="34" charset="77"/>
              </a:rPr>
              <a:t>Triggers</a:t>
            </a:r>
            <a:r>
              <a:rPr lang="en-US" sz="2800" dirty="0">
                <a:solidFill>
                  <a:schemeClr val="tx1"/>
                </a:solidFill>
                <a:latin typeface="IBM Plex Sans" panose="020B0503050203000203" pitchFamily="34" charset="77"/>
              </a:rPr>
              <a:t> - </a:t>
            </a:r>
            <a:r>
              <a:rPr lang="en-US" sz="36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are named channels for a class of Events that “</a:t>
            </a:r>
            <a:r>
              <a:rPr lang="en-US" sz="3600" b="1" i="1" dirty="0">
                <a:solidFill>
                  <a:srgbClr val="7030A0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Feed”</a:t>
            </a:r>
            <a:r>
              <a:rPr lang="en-US" sz="36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 the Fx</a:t>
            </a:r>
            <a:endParaRPr lang="en-US" sz="2800" dirty="0">
              <a:solidFill>
                <a:schemeClr val="tx1"/>
              </a:solidFill>
              <a:latin typeface="IBM Plex Sans" panose="020B0503050203000203" pitchFamily="34" charset="77"/>
              <a:ea typeface="Cambria" charset="0"/>
              <a:cs typeface="Cambria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Typically Named resources often backed by </a:t>
            </a:r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Message</a:t>
            </a:r>
            <a:r>
              <a:rPr lang="en-US" sz="32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Queues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Potential Normalization of data</a:t>
            </a:r>
            <a:endParaRPr lang="en-US" sz="3200" b="1" dirty="0">
              <a:solidFill>
                <a:srgbClr val="011893"/>
              </a:solidFill>
              <a:latin typeface="IBM Plex Sans" panose="020B0503050203000203" pitchFamily="34" charset="77"/>
              <a:ea typeface="Cambria" charset="0"/>
              <a:cs typeface="Cambria" charset="0"/>
            </a:endParaRPr>
          </a:p>
        </p:txBody>
      </p:sp>
      <p:sp>
        <p:nvSpPr>
          <p:cNvPr id="43" name="Line Callout 1 (Border and Accent Bar) 42"/>
          <p:cNvSpPr/>
          <p:nvPr/>
        </p:nvSpPr>
        <p:spPr>
          <a:xfrm rot="16200000">
            <a:off x="2677381" y="1151071"/>
            <a:ext cx="4001095" cy="7633499"/>
          </a:xfrm>
          <a:prstGeom prst="accentBorderCallout1">
            <a:avLst>
              <a:gd name="adj1" fmla="val 39631"/>
              <a:gd name="adj2" fmla="val -4822"/>
              <a:gd name="adj3" fmla="val 45879"/>
              <a:gd name="adj4" fmla="val -267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182880" tIns="182880" rIns="182880" bIns="182880" rtlCol="0" anchor="ctr">
            <a:spAutoFit/>
          </a:bodyPr>
          <a:lstStyle/>
          <a:p>
            <a:pPr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IBM Plex Sans" panose="020B0503050203000203" pitchFamily="34" charset="77"/>
              </a:rPr>
              <a:t>Events</a:t>
            </a:r>
            <a:r>
              <a:rPr lang="en-US" sz="2800" dirty="0">
                <a:solidFill>
                  <a:schemeClr val="accent6">
                    <a:lumMod val="90000"/>
                    <a:lumOff val="10000"/>
                  </a:schemeClr>
                </a:solidFill>
                <a:latin typeface="IBM Plex Sans" panose="020B0503050203000203" pitchFamily="34" charset="77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IBM Plex Sans" panose="020B0503050203000203" pitchFamily="34" charset="77"/>
              </a:rPr>
              <a:t>-</a:t>
            </a:r>
            <a:r>
              <a:rPr lang="en-US" sz="2800" dirty="0">
                <a:solidFill>
                  <a:schemeClr val="accent6">
                    <a:lumMod val="90000"/>
                    <a:lumOff val="10000"/>
                  </a:schemeClr>
                </a:solidFill>
                <a:latin typeface="IBM Plex Sans" panose="020B0503050203000203" pitchFamily="34" charset="77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representation of real-world, “</a:t>
            </a: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Source</a:t>
            </a:r>
            <a:r>
              <a:rPr lang="en-US" sz="36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” events that carry actionable Input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Manual</a:t>
            </a:r>
            <a:r>
              <a:rPr lang="en-US" sz="32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 (CLI) or </a:t>
            </a:r>
            <a:r>
              <a:rPr lang="en-US" sz="3200" b="1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Automated</a:t>
            </a:r>
            <a:r>
              <a:rPr lang="en-US" sz="32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 Events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>
                <a:solidFill>
                  <a:schemeClr val="tx1"/>
                </a:solidFill>
                <a:latin typeface="IBM Plex Sans" panose="020B0503050203000203" pitchFamily="34" charset="77"/>
                <a:ea typeface="Cambria" charset="0"/>
                <a:cs typeface="Cambria" charset="0"/>
              </a:rPr>
              <a:t>Carrying structured or unstructured data</a:t>
            </a:r>
          </a:p>
        </p:txBody>
      </p:sp>
      <p:sp>
        <p:nvSpPr>
          <p:cNvPr id="32" name="Shape 86">
            <a:extLst>
              <a:ext uri="{FF2B5EF4-FFF2-40B4-BE49-F238E27FC236}">
                <a16:creationId xmlns:a16="http://schemas.microsoft.com/office/drawing/2014/main" id="{DCBDA079-FCA3-5041-AC8F-B336B87632AC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55135-28D3-0546-AFF7-511EE46F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Serverless’ </a:t>
            </a:r>
            <a:r>
              <a:rPr lang="en-US" i="1" dirty="0"/>
              <a:t>Least Common Denominator (LCD) </a:t>
            </a:r>
            <a:r>
              <a:rPr lang="en-US" dirty="0"/>
              <a:t>Programming Model</a:t>
            </a:r>
          </a:p>
        </p:txBody>
      </p:sp>
      <p:sp>
        <p:nvSpPr>
          <p:cNvPr id="21" name="Flowchart: Document 3">
            <a:extLst>
              <a:ext uri="{FF2B5EF4-FFF2-40B4-BE49-F238E27FC236}">
                <a16:creationId xmlns:a16="http://schemas.microsoft.com/office/drawing/2014/main" id="{D86AB872-479A-AE42-9E02-15B9BE3A0D46}"/>
              </a:ext>
            </a:extLst>
          </p:cNvPr>
          <p:cNvSpPr/>
          <p:nvPr/>
        </p:nvSpPr>
        <p:spPr>
          <a:xfrm>
            <a:off x="14066820" y="9355410"/>
            <a:ext cx="4846584" cy="3898344"/>
          </a:xfrm>
          <a:prstGeom prst="flowChartDocument">
            <a:avLst/>
          </a:prstGeom>
          <a:solidFill>
            <a:srgbClr val="1BADE5">
              <a:alpha val="26000"/>
            </a:srgb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4320" tIns="182880" rIns="18288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2060"/>
                </a:solidFill>
                <a:latin typeface="Arial Narrow" pitchFamily="34" charset="0"/>
              </a:rPr>
              <a:t>Feed Data MAY include: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Narrow" pitchFamily="34" charset="0"/>
              </a:rPr>
              <a:t>Context Metadata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srgbClr val="002060"/>
                </a:solidFill>
                <a:latin typeface="Arial Narrow" pitchFamily="34" charset="0"/>
              </a:rPr>
              <a:t>(Protocol, Event &amp; Operational Environment)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Narrow" pitchFamily="34" charset="0"/>
              </a:rPr>
              <a:t>Optional Parameters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Narrow" pitchFamily="34" charset="0"/>
              </a:rPr>
              <a:t>Raw Data</a:t>
            </a:r>
          </a:p>
        </p:txBody>
      </p:sp>
      <p:sp>
        <p:nvSpPr>
          <p:cNvPr id="22" name="Flowchart: Document 3">
            <a:extLst>
              <a:ext uri="{FF2B5EF4-FFF2-40B4-BE49-F238E27FC236}">
                <a16:creationId xmlns:a16="http://schemas.microsoft.com/office/drawing/2014/main" id="{0E0737DB-B928-9E42-96B1-EA76276DF2C0}"/>
              </a:ext>
            </a:extLst>
          </p:cNvPr>
          <p:cNvSpPr/>
          <p:nvPr/>
        </p:nvSpPr>
        <p:spPr>
          <a:xfrm>
            <a:off x="6829179" y="9355410"/>
            <a:ext cx="3433288" cy="2178487"/>
          </a:xfrm>
          <a:prstGeom prst="flowChartDocument">
            <a:avLst/>
          </a:prstGeom>
          <a:solidFill>
            <a:srgbClr val="C6B9E7">
              <a:alpha val="20000"/>
            </a:srgb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4320" tIns="182880" rIns="182880" bIns="9144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2060"/>
                </a:solidFill>
                <a:latin typeface="Arial Narrow" pitchFamily="34" charset="0"/>
              </a:rPr>
              <a:t>Raw Event Data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 Narrow" pitchFamily="34" charset="0"/>
              </a:rPr>
              <a:t>Origination Context &amp; Data</a:t>
            </a:r>
          </a:p>
        </p:txBody>
      </p:sp>
      <p:sp>
        <p:nvSpPr>
          <p:cNvPr id="8" name="Line Callout 2 (Border and Accent Bar) 7">
            <a:extLst>
              <a:ext uri="{FF2B5EF4-FFF2-40B4-BE49-F238E27FC236}">
                <a16:creationId xmlns:a16="http://schemas.microsoft.com/office/drawing/2014/main" id="{519FEB47-6A8C-EB41-B614-424A419FEF98}"/>
              </a:ext>
            </a:extLst>
          </p:cNvPr>
          <p:cNvSpPr/>
          <p:nvPr/>
        </p:nvSpPr>
        <p:spPr>
          <a:xfrm rot="16200000">
            <a:off x="18490454" y="1095760"/>
            <a:ext cx="2769989" cy="6941004"/>
          </a:xfrm>
          <a:prstGeom prst="accentBorderCallout2">
            <a:avLst>
              <a:gd name="adj1" fmla="val 49727"/>
              <a:gd name="adj2" fmla="val -8333"/>
              <a:gd name="adj3" fmla="val 55067"/>
              <a:gd name="adj4" fmla="val -29213"/>
              <a:gd name="adj5" fmla="val 61788"/>
              <a:gd name="adj6" fmla="val -6500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182880" tIns="182880" rIns="0" bIns="182880" rtlCol="0" anchor="t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Functions</a:t>
            </a:r>
            <a:r>
              <a:rPr lang="en-US" sz="6000" b="1" dirty="0">
                <a:solidFill>
                  <a:srgbClr val="011893"/>
                </a:solidFill>
                <a:latin typeface="IBM Plex Sans" panose="020B0503050203000203" pitchFamily="34" charset="77"/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77"/>
                <a:ea typeface="Cambria" charset="0"/>
                <a:cs typeface="Times New Roman" charset="0"/>
              </a:rPr>
              <a:t>- relatively short-running, standalone functions invoked </a:t>
            </a:r>
            <a:r>
              <a:rPr lang="en-US" sz="3600" b="1" i="1" dirty="0">
                <a:solidFill>
                  <a:srgbClr val="1BADE5"/>
                </a:solidFill>
                <a:latin typeface="IBM Plex Sans" panose="020B0503050203000203" pitchFamily="34" charset="77"/>
                <a:ea typeface="Cambria" charset="0"/>
                <a:cs typeface="Times New Roman" charset="0"/>
              </a:rPr>
              <a:t>Reactively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77"/>
                <a:ea typeface="Cambria" charset="0"/>
                <a:cs typeface="Times New Roman" charset="0"/>
              </a:rPr>
              <a:t> as an event handler</a:t>
            </a:r>
            <a:endParaRPr lang="en-US" sz="3600" dirty="0">
              <a:solidFill>
                <a:srgbClr val="7030A0"/>
              </a:solidFill>
              <a:latin typeface="IBM Plex Sans" panose="020B0503050203000203" pitchFamily="34" charset="77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000C2-B418-D048-BEE5-74303A010615}"/>
              </a:ext>
            </a:extLst>
          </p:cNvPr>
          <p:cNvSpPr/>
          <p:nvPr/>
        </p:nvSpPr>
        <p:spPr>
          <a:xfrm>
            <a:off x="636948" y="1273139"/>
            <a:ext cx="1676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chemeClr val="accent4">
                    <a:lumMod val="50000"/>
                  </a:schemeClr>
                </a:solidFill>
              </a:rPr>
              <a:t>Based upon Reactive, Event-Driven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F4027-5C61-5D49-8AA1-DF7528E83852}"/>
              </a:ext>
            </a:extLst>
          </p:cNvPr>
          <p:cNvSpPr/>
          <p:nvPr/>
        </p:nvSpPr>
        <p:spPr>
          <a:xfrm>
            <a:off x="17532647" y="7861709"/>
            <a:ext cx="2433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solidFill>
                  <a:srgbClr val="12ABE5"/>
                </a:solidFill>
                <a:latin typeface="IBM Plex Sans" panose="020B0503050203000203" pitchFamily="34" charset="77"/>
              </a:rPr>
              <a:t>“React”</a:t>
            </a:r>
            <a:endParaRPr lang="en-US" sz="4800" i="1" dirty="0">
              <a:solidFill>
                <a:srgbClr val="12ABE5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7A8EAD-4674-124A-A169-2E85D2E12796}"/>
              </a:ext>
            </a:extLst>
          </p:cNvPr>
          <p:cNvSpPr/>
          <p:nvPr/>
        </p:nvSpPr>
        <p:spPr>
          <a:xfrm>
            <a:off x="8789711" y="7861710"/>
            <a:ext cx="21675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solidFill>
                  <a:srgbClr val="7030A0"/>
                </a:solidFill>
                <a:latin typeface="IBM Plex Sans" panose="020B0503050203000203" pitchFamily="34" charset="77"/>
              </a:rPr>
              <a:t>“Feed”</a:t>
            </a:r>
            <a:endParaRPr lang="en-US" sz="4800" i="1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437135-0F05-C745-B5D5-439AB7AE86A9}"/>
              </a:ext>
            </a:extLst>
          </p:cNvPr>
          <p:cNvSpPr/>
          <p:nvPr/>
        </p:nvSpPr>
        <p:spPr>
          <a:xfrm>
            <a:off x="804099" y="7865550"/>
            <a:ext cx="27414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  <a:latin typeface="IBM Plex Sans" panose="020B0503050203000203" pitchFamily="34" charset="77"/>
              </a:rPr>
              <a:t>“Source”</a:t>
            </a:r>
            <a:endParaRPr lang="en-US" sz="48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72D98F-8023-6744-93C8-31221EF5E2D7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932991" y="8977611"/>
            <a:ext cx="2952906" cy="0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08531" y="-3073785"/>
            <a:ext cx="3693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cxnSp>
        <p:nvCxnSpPr>
          <p:cNvPr id="7" name="Straight Arrow Connector 6"/>
          <p:cNvCxnSpPr>
            <a:cxnSpLocks/>
            <a:endCxn id="26" idx="2"/>
          </p:cNvCxnSpPr>
          <p:nvPr/>
        </p:nvCxnSpPr>
        <p:spPr>
          <a:xfrm flipV="1">
            <a:off x="4308531" y="6410274"/>
            <a:ext cx="2766182" cy="17052"/>
          </a:xfrm>
          <a:prstGeom prst="straightConnector1">
            <a:avLst/>
          </a:prstGeom>
          <a:ln w="1270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94813" y="5253027"/>
            <a:ext cx="3461780" cy="3237732"/>
            <a:chOff x="5976249" y="3145195"/>
            <a:chExt cx="1730890" cy="1618866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5976249" y="4302396"/>
              <a:ext cx="17308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030A0"/>
                  </a:solidFill>
                </a:rPr>
                <a:t>Trigger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266199" y="3145195"/>
              <a:ext cx="1150990" cy="115724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5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5990952" y="5273167"/>
            <a:ext cx="2295840" cy="3231648"/>
            <a:chOff x="9255057" y="2430201"/>
            <a:chExt cx="1147920" cy="1615824"/>
          </a:xfrm>
        </p:grpSpPr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9316777" y="3584360"/>
              <a:ext cx="10244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  <a:effectLst>
                    <a:outerShdw dist="12700" dir="2700000" algn="tl" rotWithShape="0">
                      <a:prstClr val="black">
                        <a:alpha val="20000"/>
                      </a:prstClr>
                    </a:outerShdw>
                  </a:effectLst>
                </a:rPr>
                <a:t>Action</a:t>
              </a:r>
              <a:endParaRPr lang="en-US" sz="4000" i="1" dirty="0">
                <a:solidFill>
                  <a:schemeClr val="accent2"/>
                </a:solidFill>
                <a:effectLst>
                  <a:outerShdw dist="12700" dir="2700000" algn="tl" rotWithShape="0">
                    <a:prstClr val="black">
                      <a:alpha val="20000"/>
                    </a:prst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255057" y="2430201"/>
              <a:ext cx="1147920" cy="1154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64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</p:grpSp>
      <p:cxnSp>
        <p:nvCxnSpPr>
          <p:cNvPr id="29" name="Straight Arrow Connector 28"/>
          <p:cNvCxnSpPr>
            <a:cxnSpLocks/>
            <a:stCxn id="35" idx="4"/>
            <a:endCxn id="28" idx="2"/>
          </p:cNvCxnSpPr>
          <p:nvPr/>
        </p:nvCxnSpPr>
        <p:spPr>
          <a:xfrm>
            <a:off x="13351477" y="6418798"/>
            <a:ext cx="2639475" cy="8528"/>
          </a:xfrm>
          <a:prstGeom prst="straightConnector1">
            <a:avLst/>
          </a:prstGeom>
          <a:ln w="1270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86">
            <a:extLst>
              <a:ext uri="{FF2B5EF4-FFF2-40B4-BE49-F238E27FC236}">
                <a16:creationId xmlns:a16="http://schemas.microsoft.com/office/drawing/2014/main" id="{DCBDA079-FCA3-5041-AC8F-B336B87632AC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55135-28D3-0546-AFF7-511EE46F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OpenWhisk Programming Model reflects an Observer Pattern</a:t>
            </a:r>
          </a:p>
        </p:txBody>
      </p:sp>
      <p:sp>
        <p:nvSpPr>
          <p:cNvPr id="8" name="Line Callout 2 (Border and Accent Bar) 7">
            <a:extLst>
              <a:ext uri="{FF2B5EF4-FFF2-40B4-BE49-F238E27FC236}">
                <a16:creationId xmlns:a16="http://schemas.microsoft.com/office/drawing/2014/main" id="{519FEB47-6A8C-EB41-B614-424A419FEF98}"/>
              </a:ext>
            </a:extLst>
          </p:cNvPr>
          <p:cNvSpPr/>
          <p:nvPr/>
        </p:nvSpPr>
        <p:spPr>
          <a:xfrm rot="16200000">
            <a:off x="10028541" y="-70167"/>
            <a:ext cx="1846659" cy="6941004"/>
          </a:xfrm>
          <a:prstGeom prst="accentBorderCallout2">
            <a:avLst>
              <a:gd name="adj1" fmla="val 49727"/>
              <a:gd name="adj2" fmla="val -8333"/>
              <a:gd name="adj3" fmla="val 55067"/>
              <a:gd name="adj4" fmla="val -29213"/>
              <a:gd name="adj5" fmla="val 64561"/>
              <a:gd name="adj6" fmla="val -823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182880" tIns="182880" rIns="182880" bIns="182880" rtlCol="0" anchor="t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IBM Plex Sans" panose="020B0503050203000203" pitchFamily="34" charset="77"/>
              </a:rPr>
              <a:t>Rule</a:t>
            </a:r>
            <a:r>
              <a:rPr lang="en-US" sz="4000" b="1" dirty="0">
                <a:solidFill>
                  <a:srgbClr val="011893"/>
                </a:solidFill>
                <a:latin typeface="IBM Plex Sans" panose="020B0503050203000203" pitchFamily="34" charset="77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77"/>
                <a:ea typeface="Cambria" charset="0"/>
                <a:cs typeface="Times New Roman" charset="0"/>
              </a:rPr>
              <a:t>- Associates one trigger with one action. Can be viewed as an on/off switch.</a:t>
            </a:r>
            <a:endParaRPr lang="en-US" sz="2800" dirty="0">
              <a:solidFill>
                <a:srgbClr val="7030A0"/>
              </a:solidFill>
              <a:latin typeface="IBM Plex Sans" panose="020B0503050203000203" pitchFamily="34" charset="77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F4027-5C61-5D49-8AA1-DF7528E83852}"/>
              </a:ext>
            </a:extLst>
          </p:cNvPr>
          <p:cNvSpPr/>
          <p:nvPr/>
        </p:nvSpPr>
        <p:spPr>
          <a:xfrm>
            <a:off x="13779579" y="5632090"/>
            <a:ext cx="1681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12ABE5"/>
                </a:solidFill>
                <a:latin typeface="IBM Plex Sans" panose="020B0503050203000203" pitchFamily="34" charset="77"/>
              </a:rPr>
              <a:t>“React”</a:t>
            </a:r>
            <a:endParaRPr lang="en-US" sz="3200" i="1" dirty="0">
              <a:solidFill>
                <a:srgbClr val="12ABE5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7A8EAD-4674-124A-A169-2E85D2E12796}"/>
              </a:ext>
            </a:extLst>
          </p:cNvPr>
          <p:cNvSpPr/>
          <p:nvPr/>
        </p:nvSpPr>
        <p:spPr>
          <a:xfrm>
            <a:off x="4552940" y="5632090"/>
            <a:ext cx="1669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7030A0"/>
                </a:solidFill>
                <a:latin typeface="IBM Plex Sans" panose="020B0503050203000203" pitchFamily="34" charset="77"/>
              </a:rPr>
              <a:t>“Feed”</a:t>
            </a:r>
            <a:endParaRPr lang="en-US" sz="3600" i="1" dirty="0">
              <a:solidFill>
                <a:srgbClr val="7030A0"/>
              </a:solidFill>
            </a:endParaRPr>
          </a:p>
        </p:txBody>
      </p:sp>
      <p:sp>
        <p:nvSpPr>
          <p:cNvPr id="35" name="Connector 34">
            <a:extLst>
              <a:ext uri="{FF2B5EF4-FFF2-40B4-BE49-F238E27FC236}">
                <a16:creationId xmlns:a16="http://schemas.microsoft.com/office/drawing/2014/main" id="{BF52FD99-0776-CB45-B76C-62513AFBF96C}"/>
              </a:ext>
            </a:extLst>
          </p:cNvPr>
          <p:cNvSpPr/>
          <p:nvPr/>
        </p:nvSpPr>
        <p:spPr>
          <a:xfrm rot="16200000">
            <a:off x="12807812" y="6146966"/>
            <a:ext cx="543665" cy="543665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1D4C6B-C1EB-5449-9D5C-FD9E1E24138A}"/>
              </a:ext>
            </a:extLst>
          </p:cNvPr>
          <p:cNvSpPr/>
          <p:nvPr/>
        </p:nvSpPr>
        <p:spPr>
          <a:xfrm>
            <a:off x="11452008" y="6900772"/>
            <a:ext cx="1463863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Rule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E53455-5BF0-D044-A2D2-132920660690}"/>
              </a:ext>
            </a:extLst>
          </p:cNvPr>
          <p:cNvCxnSpPr>
            <a:cxnSpLocks/>
            <a:stCxn id="40" idx="5"/>
          </p:cNvCxnSpPr>
          <p:nvPr/>
        </p:nvCxnSpPr>
        <p:spPr>
          <a:xfrm flipV="1">
            <a:off x="11415918" y="5632091"/>
            <a:ext cx="1467688" cy="60302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ctor 39">
            <a:extLst>
              <a:ext uri="{FF2B5EF4-FFF2-40B4-BE49-F238E27FC236}">
                <a16:creationId xmlns:a16="http://schemas.microsoft.com/office/drawing/2014/main" id="{47BD9688-9141-C348-B0A8-2DEEEF06BAF5}"/>
              </a:ext>
            </a:extLst>
          </p:cNvPr>
          <p:cNvSpPr/>
          <p:nvPr/>
        </p:nvSpPr>
        <p:spPr>
          <a:xfrm rot="16200000">
            <a:off x="10951871" y="6155493"/>
            <a:ext cx="543665" cy="543665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152142-72F2-BF45-826A-23DB5069BEDF}"/>
              </a:ext>
            </a:extLst>
          </p:cNvPr>
          <p:cNvCxnSpPr>
            <a:cxnSpLocks/>
            <a:stCxn id="26" idx="6"/>
            <a:endCxn id="40" idx="0"/>
          </p:cNvCxnSpPr>
          <p:nvPr/>
        </p:nvCxnSpPr>
        <p:spPr>
          <a:xfrm>
            <a:off x="9376693" y="6410274"/>
            <a:ext cx="1575178" cy="17051"/>
          </a:xfrm>
          <a:prstGeom prst="straightConnector1">
            <a:avLst/>
          </a:prstGeom>
          <a:ln w="1270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A2D2F-A05D-4A43-974E-CDCCA9CBEFAE}"/>
              </a:ext>
            </a:extLst>
          </p:cNvPr>
          <p:cNvGrpSpPr/>
          <p:nvPr/>
        </p:nvGrpSpPr>
        <p:grpSpPr>
          <a:xfrm>
            <a:off x="12548253" y="9957639"/>
            <a:ext cx="5760448" cy="2794133"/>
            <a:chOff x="4063797" y="7772795"/>
            <a:chExt cx="5760448" cy="27941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781AC4-0C01-6E41-B559-53EFE19111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V="1">
              <a:off x="4063797" y="8184275"/>
              <a:ext cx="822959" cy="4403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4A561654-C2B6-8649-8F2A-33C5D699D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5692" y="8534351"/>
              <a:ext cx="24726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Trigger B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45302C-52B5-E941-9E2D-17CDD6C03889}"/>
                </a:ext>
              </a:extLst>
            </p:cNvPr>
            <p:cNvSpPr/>
            <p:nvPr/>
          </p:nvSpPr>
          <p:spPr bwMode="auto">
            <a:xfrm flipH="1">
              <a:off x="4886756" y="7772795"/>
              <a:ext cx="822959" cy="822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8DE77B50-7580-1B4D-A9AF-864ED87B9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73582" y="9484265"/>
              <a:ext cx="12506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effectLst>
                    <a:outerShdw dist="12700" dir="2700000" algn="tl" rotWithShape="0">
                      <a:prstClr val="black">
                        <a:alpha val="20000"/>
                      </a:prstClr>
                    </a:outerShdw>
                  </a:effectLst>
                </a:rPr>
                <a:t>Action Z</a:t>
              </a:r>
              <a:endParaRPr lang="en-US" sz="2400" i="1" dirty="0">
                <a:solidFill>
                  <a:schemeClr val="accent2"/>
                </a:solidFill>
                <a:effectLst>
                  <a:outerShdw dist="12700" dir="2700000" algn="tl" rotWithShape="0">
                    <a:prstClr val="black">
                      <a:alpha val="20000"/>
                    </a:prstClr>
                  </a:outerShdw>
                </a:effectLs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E33051-82BB-FB4E-9DE2-B789B9D5BE6A}"/>
                </a:ext>
              </a:extLst>
            </p:cNvPr>
            <p:cNvSpPr/>
            <p:nvPr/>
          </p:nvSpPr>
          <p:spPr bwMode="auto">
            <a:xfrm flipH="1">
              <a:off x="8737514" y="8647387"/>
              <a:ext cx="822961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CA8336A-DAEE-A442-AA8D-C1FB013CB883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>
              <a:off x="7900254" y="8178786"/>
              <a:ext cx="903350" cy="661708"/>
            </a:xfrm>
            <a:prstGeom prst="straightConnector1">
              <a:avLst/>
            </a:prstGeom>
            <a:ln w="7302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37FE7B33-6780-174E-A4FC-D1D3394D0728}"/>
                </a:ext>
              </a:extLst>
            </p:cNvPr>
            <p:cNvSpPr/>
            <p:nvPr/>
          </p:nvSpPr>
          <p:spPr>
            <a:xfrm rot="16200000" flipV="1">
              <a:off x="7534494" y="7995906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CADE89-E9CE-174F-B419-0E18227F7013}"/>
                </a:ext>
              </a:extLst>
            </p:cNvPr>
            <p:cNvSpPr/>
            <p:nvPr/>
          </p:nvSpPr>
          <p:spPr>
            <a:xfrm flipH="1">
              <a:off x="6702228" y="8336476"/>
              <a:ext cx="12657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Rule 3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E05597-FFAD-C848-8208-CD9636DCCF19}"/>
                </a:ext>
              </a:extLst>
            </p:cNvPr>
            <p:cNvCxnSpPr>
              <a:cxnSpLocks/>
              <a:stCxn id="45" idx="0"/>
              <a:endCxn id="42" idx="4"/>
            </p:cNvCxnSpPr>
            <p:nvPr/>
          </p:nvCxnSpPr>
          <p:spPr>
            <a:xfrm flipV="1">
              <a:off x="7077295" y="8178786"/>
              <a:ext cx="457199" cy="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onnector 44">
              <a:extLst>
                <a:ext uri="{FF2B5EF4-FFF2-40B4-BE49-F238E27FC236}">
                  <a16:creationId xmlns:a16="http://schemas.microsoft.com/office/drawing/2014/main" id="{B6BE0096-63C2-8447-B625-5FA2143A1A66}"/>
                </a:ext>
              </a:extLst>
            </p:cNvPr>
            <p:cNvSpPr/>
            <p:nvPr/>
          </p:nvSpPr>
          <p:spPr>
            <a:xfrm rot="16200000" flipV="1">
              <a:off x="6711535" y="7995907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0952833-C4B9-004C-A910-451DDAA5B708}"/>
                </a:ext>
              </a:extLst>
            </p:cNvPr>
            <p:cNvCxnSpPr>
              <a:cxnSpLocks/>
              <a:stCxn id="33" idx="2"/>
              <a:endCxn id="45" idx="4"/>
            </p:cNvCxnSpPr>
            <p:nvPr/>
          </p:nvCxnSpPr>
          <p:spPr>
            <a:xfrm flipV="1">
              <a:off x="5709715" y="8178787"/>
              <a:ext cx="1001820" cy="5488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1A9865-8173-B549-8CC8-44DB77C24098}"/>
                </a:ext>
              </a:extLst>
            </p:cNvPr>
            <p:cNvCxnSpPr>
              <a:cxnSpLocks/>
              <a:endCxn id="49" idx="6"/>
            </p:cNvCxnSpPr>
            <p:nvPr/>
          </p:nvCxnSpPr>
          <p:spPr>
            <a:xfrm flipV="1">
              <a:off x="4063797" y="9777245"/>
              <a:ext cx="822959" cy="4403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5565A9D0-1F91-E644-BE88-283142548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5692" y="10105263"/>
              <a:ext cx="24726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Trigger C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51A8D2-B2C6-7C48-B2B0-8C4230AC1074}"/>
                </a:ext>
              </a:extLst>
            </p:cNvPr>
            <p:cNvSpPr/>
            <p:nvPr/>
          </p:nvSpPr>
          <p:spPr bwMode="auto">
            <a:xfrm flipH="1">
              <a:off x="4886756" y="9365765"/>
              <a:ext cx="822959" cy="822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33B7D4-AE9B-8840-87BD-E19063EBC50B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7900254" y="9214736"/>
              <a:ext cx="868244" cy="557020"/>
            </a:xfrm>
            <a:prstGeom prst="straightConnector1">
              <a:avLst/>
            </a:prstGeom>
            <a:ln w="7302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onnector 50">
              <a:extLst>
                <a:ext uri="{FF2B5EF4-FFF2-40B4-BE49-F238E27FC236}">
                  <a16:creationId xmlns:a16="http://schemas.microsoft.com/office/drawing/2014/main" id="{035BF84E-BBBF-F74A-BF95-D85B2766295F}"/>
                </a:ext>
              </a:extLst>
            </p:cNvPr>
            <p:cNvSpPr/>
            <p:nvPr/>
          </p:nvSpPr>
          <p:spPr>
            <a:xfrm rot="16200000" flipV="1">
              <a:off x="7534494" y="9588876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82AA99D-8066-6846-A816-35FFB4AE439A}"/>
                </a:ext>
              </a:extLst>
            </p:cNvPr>
            <p:cNvSpPr/>
            <p:nvPr/>
          </p:nvSpPr>
          <p:spPr>
            <a:xfrm flipH="1">
              <a:off x="6695484" y="9943781"/>
              <a:ext cx="12657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Rule 4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0CD96C2-662C-6540-BD0C-7E79C0EB49D3}"/>
                </a:ext>
              </a:extLst>
            </p:cNvPr>
            <p:cNvCxnSpPr>
              <a:cxnSpLocks/>
              <a:stCxn id="54" idx="0"/>
              <a:endCxn id="51" idx="4"/>
            </p:cNvCxnSpPr>
            <p:nvPr/>
          </p:nvCxnSpPr>
          <p:spPr>
            <a:xfrm flipV="1">
              <a:off x="7077295" y="9771756"/>
              <a:ext cx="457199" cy="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nector 53">
              <a:extLst>
                <a:ext uri="{FF2B5EF4-FFF2-40B4-BE49-F238E27FC236}">
                  <a16:creationId xmlns:a16="http://schemas.microsoft.com/office/drawing/2014/main" id="{C3F94112-DFCA-AE4C-A8B5-A0052F74D1FB}"/>
                </a:ext>
              </a:extLst>
            </p:cNvPr>
            <p:cNvSpPr/>
            <p:nvPr/>
          </p:nvSpPr>
          <p:spPr>
            <a:xfrm rot="16200000" flipV="1">
              <a:off x="6711535" y="9588877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69F893F-5DB5-124C-A41A-6EB3FF1F65BC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V="1">
              <a:off x="5709715" y="9771757"/>
              <a:ext cx="1001820" cy="5488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047168-14A4-F441-81DC-E558643CE63A}"/>
              </a:ext>
            </a:extLst>
          </p:cNvPr>
          <p:cNvGrpSpPr/>
          <p:nvPr/>
        </p:nvGrpSpPr>
        <p:grpSpPr>
          <a:xfrm>
            <a:off x="4726752" y="9957639"/>
            <a:ext cx="5774703" cy="2796081"/>
            <a:chOff x="4006994" y="4433017"/>
            <a:chExt cx="5774703" cy="279608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7B8919-339F-AB44-A2E7-EE30DC1F651B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V="1">
              <a:off x="4006994" y="5617135"/>
              <a:ext cx="822959" cy="4403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19067CD0-F411-1A4E-A0F2-C99E6228A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9976" y="6046055"/>
              <a:ext cx="24726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Trigger 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769E5C-FBDA-6A48-9E1E-722073DE4A78}"/>
                </a:ext>
              </a:extLst>
            </p:cNvPr>
            <p:cNvSpPr/>
            <p:nvPr/>
          </p:nvSpPr>
          <p:spPr bwMode="auto">
            <a:xfrm flipH="1">
              <a:off x="4829953" y="5205655"/>
              <a:ext cx="822959" cy="822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28DDFCED-351C-5D49-BD71-1D87387BC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31034" y="5246092"/>
              <a:ext cx="12506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effectLst>
                    <a:outerShdw dist="12700" dir="2700000" algn="tl" rotWithShape="0">
                      <a:prstClr val="black">
                        <a:alpha val="20000"/>
                      </a:prstClr>
                    </a:outerShdw>
                  </a:effectLst>
                </a:rPr>
                <a:t>Action X</a:t>
              </a:r>
              <a:endParaRPr lang="en-US" sz="2400" i="1" dirty="0">
                <a:solidFill>
                  <a:schemeClr val="accent2"/>
                </a:solidFill>
                <a:effectLst>
                  <a:outerShdw dist="12700" dir="2700000" algn="tl" rotWithShape="0">
                    <a:prstClr val="black">
                      <a:alpha val="20000"/>
                    </a:prstClr>
                  </a:outerShdw>
                </a:effectLst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D8B8B68-7860-B144-9328-87AB910C4DE2}"/>
                </a:ext>
              </a:extLst>
            </p:cNvPr>
            <p:cNvSpPr/>
            <p:nvPr/>
          </p:nvSpPr>
          <p:spPr bwMode="auto">
            <a:xfrm flipH="1">
              <a:off x="8731439" y="4433017"/>
              <a:ext cx="822961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1F340F-684F-8847-8453-E9AACC041F27}"/>
                </a:ext>
              </a:extLst>
            </p:cNvPr>
            <p:cNvCxnSpPr>
              <a:cxnSpLocks/>
              <a:stCxn id="63" idx="0"/>
              <a:endCxn id="61" idx="6"/>
            </p:cNvCxnSpPr>
            <p:nvPr/>
          </p:nvCxnSpPr>
          <p:spPr>
            <a:xfrm>
              <a:off x="7873360" y="4839008"/>
              <a:ext cx="858079" cy="5489"/>
            </a:xfrm>
            <a:prstGeom prst="straightConnector1">
              <a:avLst/>
            </a:prstGeom>
            <a:ln w="7302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onnector 62">
              <a:extLst>
                <a:ext uri="{FF2B5EF4-FFF2-40B4-BE49-F238E27FC236}">
                  <a16:creationId xmlns:a16="http://schemas.microsoft.com/office/drawing/2014/main" id="{A1824E4B-02A4-1A47-9DD7-02CE5C5BD986}"/>
                </a:ext>
              </a:extLst>
            </p:cNvPr>
            <p:cNvSpPr/>
            <p:nvPr/>
          </p:nvSpPr>
          <p:spPr>
            <a:xfrm rot="16200000" flipV="1">
              <a:off x="7507600" y="4656128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7FF9567-DA04-AD4D-807D-B33A2B49014A}"/>
                </a:ext>
              </a:extLst>
            </p:cNvPr>
            <p:cNvSpPr/>
            <p:nvPr/>
          </p:nvSpPr>
          <p:spPr>
            <a:xfrm flipH="1">
              <a:off x="6673031" y="4981859"/>
              <a:ext cx="12657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Rule 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62E30E-0233-5B48-9C93-73086A98904F}"/>
                </a:ext>
              </a:extLst>
            </p:cNvPr>
            <p:cNvCxnSpPr>
              <a:cxnSpLocks/>
              <a:stCxn id="66" idx="0"/>
              <a:endCxn id="63" idx="4"/>
            </p:cNvCxnSpPr>
            <p:nvPr/>
          </p:nvCxnSpPr>
          <p:spPr>
            <a:xfrm flipV="1">
              <a:off x="7050401" y="4839008"/>
              <a:ext cx="457199" cy="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onnector 65">
              <a:extLst>
                <a:ext uri="{FF2B5EF4-FFF2-40B4-BE49-F238E27FC236}">
                  <a16:creationId xmlns:a16="http://schemas.microsoft.com/office/drawing/2014/main" id="{0DCD589F-D97B-8E45-907A-881DFA70DC83}"/>
                </a:ext>
              </a:extLst>
            </p:cNvPr>
            <p:cNvSpPr/>
            <p:nvPr/>
          </p:nvSpPr>
          <p:spPr>
            <a:xfrm rot="16200000" flipV="1">
              <a:off x="6684641" y="4656129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11F676-562C-E149-A162-F4F00F308165}"/>
                </a:ext>
              </a:extLst>
            </p:cNvPr>
            <p:cNvCxnSpPr>
              <a:cxnSpLocks/>
              <a:stCxn id="59" idx="1"/>
              <a:endCxn id="66" idx="4"/>
            </p:cNvCxnSpPr>
            <p:nvPr/>
          </p:nvCxnSpPr>
          <p:spPr>
            <a:xfrm flipV="1">
              <a:off x="5532392" y="4839009"/>
              <a:ext cx="1152249" cy="487166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2">
              <a:extLst>
                <a:ext uri="{FF2B5EF4-FFF2-40B4-BE49-F238E27FC236}">
                  <a16:creationId xmlns:a16="http://schemas.microsoft.com/office/drawing/2014/main" id="{F5B3EDCF-F02D-984A-9CDC-543A05164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31034" y="6767433"/>
              <a:ext cx="12506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effectLst>
                    <a:outerShdw dist="12700" dir="2700000" algn="tl" rotWithShape="0">
                      <a:prstClr val="black">
                        <a:alpha val="20000"/>
                      </a:prstClr>
                    </a:outerShdw>
                  </a:effectLst>
                </a:rPr>
                <a:t>Action Y</a:t>
              </a:r>
              <a:endParaRPr lang="en-US" sz="2400" i="1" dirty="0">
                <a:solidFill>
                  <a:schemeClr val="accent2"/>
                </a:solidFill>
                <a:effectLst>
                  <a:outerShdw dist="12700" dir="2700000" algn="tl" rotWithShape="0">
                    <a:prstClr val="black">
                      <a:alpha val="20000"/>
                    </a:prstClr>
                  </a:outerShdw>
                </a:effectLst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780C2B-15F3-E647-8548-54D1EB445326}"/>
                </a:ext>
              </a:extLst>
            </p:cNvPr>
            <p:cNvSpPr/>
            <p:nvPr/>
          </p:nvSpPr>
          <p:spPr bwMode="auto">
            <a:xfrm flipH="1">
              <a:off x="8731439" y="5954358"/>
              <a:ext cx="822961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sz="36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3600" b="1" baseline="-25000" dirty="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5B4309-4DA2-114A-BC29-98F4472F9BF1}"/>
                </a:ext>
              </a:extLst>
            </p:cNvPr>
            <p:cNvCxnSpPr>
              <a:cxnSpLocks/>
              <a:stCxn id="71" idx="0"/>
              <a:endCxn id="69" idx="6"/>
            </p:cNvCxnSpPr>
            <p:nvPr/>
          </p:nvCxnSpPr>
          <p:spPr>
            <a:xfrm>
              <a:off x="7873360" y="6360349"/>
              <a:ext cx="858079" cy="5489"/>
            </a:xfrm>
            <a:prstGeom prst="straightConnector1">
              <a:avLst/>
            </a:prstGeom>
            <a:ln w="73025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onnector 70">
              <a:extLst>
                <a:ext uri="{FF2B5EF4-FFF2-40B4-BE49-F238E27FC236}">
                  <a16:creationId xmlns:a16="http://schemas.microsoft.com/office/drawing/2014/main" id="{29CD541B-E13E-9F41-B9EB-ADBD0E3BD89E}"/>
                </a:ext>
              </a:extLst>
            </p:cNvPr>
            <p:cNvSpPr/>
            <p:nvPr/>
          </p:nvSpPr>
          <p:spPr>
            <a:xfrm rot="16200000" flipV="1">
              <a:off x="7507600" y="6177469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9D96735-D42B-A344-93D0-AF96C6403C8C}"/>
                </a:ext>
              </a:extLst>
            </p:cNvPr>
            <p:cNvSpPr/>
            <p:nvPr/>
          </p:nvSpPr>
          <p:spPr>
            <a:xfrm flipH="1">
              <a:off x="6702229" y="6518095"/>
              <a:ext cx="12657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Rule 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D0710-C97A-6249-88E7-BAD25D857ACB}"/>
                </a:ext>
              </a:extLst>
            </p:cNvPr>
            <p:cNvCxnSpPr>
              <a:cxnSpLocks/>
              <a:stCxn id="74" idx="0"/>
              <a:endCxn id="71" idx="4"/>
            </p:cNvCxnSpPr>
            <p:nvPr/>
          </p:nvCxnSpPr>
          <p:spPr>
            <a:xfrm flipV="1">
              <a:off x="7050401" y="6360349"/>
              <a:ext cx="457199" cy="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onnector 73">
              <a:extLst>
                <a:ext uri="{FF2B5EF4-FFF2-40B4-BE49-F238E27FC236}">
                  <a16:creationId xmlns:a16="http://schemas.microsoft.com/office/drawing/2014/main" id="{CEDEFB45-793A-804F-A38F-D06F8FC6B0FC}"/>
                </a:ext>
              </a:extLst>
            </p:cNvPr>
            <p:cNvSpPr/>
            <p:nvPr/>
          </p:nvSpPr>
          <p:spPr>
            <a:xfrm rot="16200000" flipV="1">
              <a:off x="6684641" y="6177470"/>
              <a:ext cx="365760" cy="36576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A42458-643F-1447-AB8C-F79F078BF536}"/>
                </a:ext>
              </a:extLst>
            </p:cNvPr>
            <p:cNvCxnSpPr>
              <a:cxnSpLocks/>
              <a:stCxn id="59" idx="3"/>
              <a:endCxn id="74" idx="4"/>
            </p:cNvCxnSpPr>
            <p:nvPr/>
          </p:nvCxnSpPr>
          <p:spPr>
            <a:xfrm>
              <a:off x="5532392" y="5908095"/>
              <a:ext cx="1152249" cy="452255"/>
            </a:xfrm>
            <a:prstGeom prst="straightConnector1">
              <a:avLst/>
            </a:prstGeom>
            <a:ln w="7302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9157FA0-BDC9-6144-82D9-B5EC0AD368B7}"/>
              </a:ext>
            </a:extLst>
          </p:cNvPr>
          <p:cNvSpPr/>
          <p:nvPr/>
        </p:nvSpPr>
        <p:spPr>
          <a:xfrm>
            <a:off x="1188178" y="8399821"/>
            <a:ext cx="4181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Observer Pattern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3FD5B7-6FF6-A440-B510-E750935E3BB2}"/>
              </a:ext>
            </a:extLst>
          </p:cNvPr>
          <p:cNvSpPr/>
          <p:nvPr/>
        </p:nvSpPr>
        <p:spPr>
          <a:xfrm>
            <a:off x="1367925" y="1967830"/>
            <a:ext cx="14510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0775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A1F933-F3C9-3741-9708-01C8170E56B9}"/>
              </a:ext>
            </a:extLst>
          </p:cNvPr>
          <p:cNvGrpSpPr/>
          <p:nvPr/>
        </p:nvGrpSpPr>
        <p:grpSpPr>
          <a:xfrm>
            <a:off x="7351183" y="9183593"/>
            <a:ext cx="8757019" cy="1954459"/>
            <a:chOff x="14553245" y="9806599"/>
            <a:chExt cx="4866424" cy="1086126"/>
          </a:xfrm>
        </p:grpSpPr>
        <p:sp>
          <p:nvSpPr>
            <p:cNvPr id="80" name="Process 79">
              <a:extLst>
                <a:ext uri="{FF2B5EF4-FFF2-40B4-BE49-F238E27FC236}">
                  <a16:creationId xmlns:a16="http://schemas.microsoft.com/office/drawing/2014/main" id="{1B1C4552-0421-5E41-AF31-5CF95CFED2FB}"/>
                </a:ext>
              </a:extLst>
            </p:cNvPr>
            <p:cNvSpPr/>
            <p:nvPr/>
          </p:nvSpPr>
          <p:spPr>
            <a:xfrm>
              <a:off x="16126831" y="9806599"/>
              <a:ext cx="1787070" cy="1086126"/>
            </a:xfrm>
            <a:prstGeom prst="flowChartProcess">
              <a:avLst/>
            </a:prstGeom>
            <a:solidFill>
              <a:srgbClr val="74ECD8"/>
            </a:solidFill>
            <a:ln>
              <a:solidFill>
                <a:srgbClr val="118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dirty="0">
                  <a:solidFill>
                    <a:srgbClr val="11816D"/>
                  </a:solidFill>
                </a:rPr>
                <a:t>Web</a:t>
              </a:r>
            </a:p>
            <a:p>
              <a:pPr algn="ctr">
                <a:lnSpc>
                  <a:spcPct val="80000"/>
                </a:lnSpc>
              </a:pPr>
              <a:r>
                <a:rPr lang="en-US" sz="2800" dirty="0">
                  <a:solidFill>
                    <a:srgbClr val="11816D"/>
                  </a:solidFill>
                </a:rPr>
                <a:t>Action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22C4F8-3598-6D46-8084-6FB8501A0178}"/>
                </a:ext>
              </a:extLst>
            </p:cNvPr>
            <p:cNvCxnSpPr>
              <a:cxnSpLocks/>
              <a:stCxn id="82" idx="3"/>
              <a:endCxn id="80" idx="1"/>
            </p:cNvCxnSpPr>
            <p:nvPr/>
          </p:nvCxnSpPr>
          <p:spPr>
            <a:xfrm>
              <a:off x="15444550" y="10349662"/>
              <a:ext cx="68228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ocument 81">
              <a:extLst>
                <a:ext uri="{FF2B5EF4-FFF2-40B4-BE49-F238E27FC236}">
                  <a16:creationId xmlns:a16="http://schemas.microsoft.com/office/drawing/2014/main" id="{0A6BF3F2-E83D-F742-B266-20BCF263BB83}"/>
                </a:ext>
              </a:extLst>
            </p:cNvPr>
            <p:cNvSpPr/>
            <p:nvPr/>
          </p:nvSpPr>
          <p:spPr>
            <a:xfrm>
              <a:off x="14553245" y="10093253"/>
              <a:ext cx="891306" cy="512818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</a:t>
              </a:r>
              <a:endPara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Document 82">
              <a:extLst>
                <a:ext uri="{FF2B5EF4-FFF2-40B4-BE49-F238E27FC236}">
                  <a16:creationId xmlns:a16="http://schemas.microsoft.com/office/drawing/2014/main" id="{F07DCE45-49F4-1D49-8731-800C3C9E4100}"/>
                </a:ext>
              </a:extLst>
            </p:cNvPr>
            <p:cNvSpPr/>
            <p:nvPr/>
          </p:nvSpPr>
          <p:spPr>
            <a:xfrm>
              <a:off x="18528363" y="10093253"/>
              <a:ext cx="891306" cy="512818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</a:t>
              </a:r>
              <a:endPara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4AB2AA6-DD34-034C-AC44-BBCF7DA249B8}"/>
                </a:ext>
              </a:extLst>
            </p:cNvPr>
            <p:cNvCxnSpPr>
              <a:cxnSpLocks/>
              <a:stCxn id="80" idx="3"/>
              <a:endCxn id="83" idx="1"/>
            </p:cNvCxnSpPr>
            <p:nvPr/>
          </p:nvCxnSpPr>
          <p:spPr>
            <a:xfrm>
              <a:off x="17913901" y="10349662"/>
              <a:ext cx="6144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1C734-69B6-9141-8549-644D0DF96E24}"/>
              </a:ext>
            </a:extLst>
          </p:cNvPr>
          <p:cNvGrpSpPr/>
          <p:nvPr/>
        </p:nvGrpSpPr>
        <p:grpSpPr>
          <a:xfrm>
            <a:off x="4400893" y="2823275"/>
            <a:ext cx="14127470" cy="3734169"/>
            <a:chOff x="11907119" y="3224287"/>
            <a:chExt cx="9776092" cy="258401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098380-EA9C-B343-A51A-6377753D3A6E}"/>
                </a:ext>
              </a:extLst>
            </p:cNvPr>
            <p:cNvSpPr/>
            <p:nvPr/>
          </p:nvSpPr>
          <p:spPr>
            <a:xfrm rot="5400000">
              <a:off x="15939825" y="1311037"/>
              <a:ext cx="2584014" cy="6410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t" anchorCtr="0"/>
            <a:lstStyle/>
            <a:p>
              <a:pPr algn="ctr"/>
              <a:r>
                <a:rPr lang="en-US" sz="2400" i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Target Namespace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4DE731F-714D-CC4A-9124-D4315A9A0224}"/>
                </a:ext>
              </a:extLst>
            </p:cNvPr>
            <p:cNvSpPr/>
            <p:nvPr/>
          </p:nvSpPr>
          <p:spPr>
            <a:xfrm>
              <a:off x="11907119" y="4024707"/>
              <a:ext cx="1104098" cy="1104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2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2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Source</a:t>
              </a:r>
            </a:p>
          </p:txBody>
        </p:sp>
        <p:sp>
          <p:nvSpPr>
            <p:cNvPr id="68" name="Process 67">
              <a:extLst>
                <a:ext uri="{FF2B5EF4-FFF2-40B4-BE49-F238E27FC236}">
                  <a16:creationId xmlns:a16="http://schemas.microsoft.com/office/drawing/2014/main" id="{3228CA2D-2A16-8D4F-9213-3F45B0744D0C}"/>
                </a:ext>
              </a:extLst>
            </p:cNvPr>
            <p:cNvSpPr/>
            <p:nvPr/>
          </p:nvSpPr>
          <p:spPr>
            <a:xfrm>
              <a:off x="18788964" y="4159946"/>
              <a:ext cx="1371600" cy="833616"/>
            </a:xfrm>
            <a:prstGeom prst="flowChartProcess">
              <a:avLst/>
            </a:prstGeom>
            <a:solidFill>
              <a:srgbClr val="74ECD8"/>
            </a:solidFill>
            <a:ln>
              <a:solidFill>
                <a:srgbClr val="118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11816D"/>
                  </a:solidFill>
                </a:rPr>
                <a:t>Action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740028-917E-9F4C-B7AD-38C6BA0D1609}"/>
                </a:ext>
              </a:extLst>
            </p:cNvPr>
            <p:cNvCxnSpPr>
              <a:cxnSpLocks/>
              <a:stCxn id="67" idx="6"/>
              <a:endCxn id="74" idx="0"/>
            </p:cNvCxnSpPr>
            <p:nvPr/>
          </p:nvCxnSpPr>
          <p:spPr>
            <a:xfrm flipV="1">
              <a:off x="13011216" y="4576755"/>
              <a:ext cx="1329404" cy="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05DC64-E042-EF4D-8E84-F9D21321D463}"/>
                </a:ext>
              </a:extLst>
            </p:cNvPr>
            <p:cNvCxnSpPr>
              <a:cxnSpLocks/>
              <a:stCxn id="75" idx="4"/>
              <a:endCxn id="68" idx="1"/>
            </p:cNvCxnSpPr>
            <p:nvPr/>
          </p:nvCxnSpPr>
          <p:spPr>
            <a:xfrm>
              <a:off x="17130988" y="4576754"/>
              <a:ext cx="165797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ocument 70">
              <a:extLst>
                <a:ext uri="{FF2B5EF4-FFF2-40B4-BE49-F238E27FC236}">
                  <a16:creationId xmlns:a16="http://schemas.microsoft.com/office/drawing/2014/main" id="{10D83D70-CBEC-394D-936E-9DD81BDAC30D}"/>
                </a:ext>
              </a:extLst>
            </p:cNvPr>
            <p:cNvSpPr/>
            <p:nvPr/>
          </p:nvSpPr>
          <p:spPr>
            <a:xfrm>
              <a:off x="17480851" y="4320347"/>
              <a:ext cx="891306" cy="512818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JSON</a:t>
              </a:r>
              <a:endPara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Document 71">
              <a:extLst>
                <a:ext uri="{FF2B5EF4-FFF2-40B4-BE49-F238E27FC236}">
                  <a16:creationId xmlns:a16="http://schemas.microsoft.com/office/drawing/2014/main" id="{D22ABFD2-28B7-664B-9859-4A97E05468FE}"/>
                </a:ext>
              </a:extLst>
            </p:cNvPr>
            <p:cNvSpPr/>
            <p:nvPr/>
          </p:nvSpPr>
          <p:spPr>
            <a:xfrm>
              <a:off x="20791905" y="4320347"/>
              <a:ext cx="891306" cy="512818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JSON</a:t>
              </a:r>
              <a:endPara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764D08-0096-0649-96EA-9C41E01B47B4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>
              <a:off x="20160564" y="4576755"/>
              <a:ext cx="631340" cy="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Merge 73">
              <a:extLst>
                <a:ext uri="{FF2B5EF4-FFF2-40B4-BE49-F238E27FC236}">
                  <a16:creationId xmlns:a16="http://schemas.microsoft.com/office/drawing/2014/main" id="{6C1AC7D1-A50D-8547-A16D-534F0044ACF9}"/>
                </a:ext>
              </a:extLst>
            </p:cNvPr>
            <p:cNvSpPr/>
            <p:nvPr/>
          </p:nvSpPr>
          <p:spPr>
            <a:xfrm rot="16200000">
              <a:off x="14089672" y="3825990"/>
              <a:ext cx="2003424" cy="1501528"/>
            </a:xfrm>
            <a:prstGeom prst="flowChartMerge">
              <a:avLst/>
            </a:prstGeom>
            <a:solidFill>
              <a:srgbClr val="B8DAEA"/>
            </a:solidFill>
            <a:ln>
              <a:solidFill>
                <a:srgbClr val="345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none" lIns="182880" tIns="438912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345D7F"/>
                  </a:solidFill>
                </a:rPr>
                <a:t>Trigger</a:t>
              </a:r>
            </a:p>
          </p:txBody>
        </p:sp>
        <p:sp>
          <p:nvSpPr>
            <p:cNvPr id="75" name="Connector 74">
              <a:extLst>
                <a:ext uri="{FF2B5EF4-FFF2-40B4-BE49-F238E27FC236}">
                  <a16:creationId xmlns:a16="http://schemas.microsoft.com/office/drawing/2014/main" id="{CB604F89-8BE4-294A-BBD8-3B599EDE7674}"/>
                </a:ext>
              </a:extLst>
            </p:cNvPr>
            <p:cNvSpPr/>
            <p:nvPr/>
          </p:nvSpPr>
          <p:spPr>
            <a:xfrm rot="16200000">
              <a:off x="16826188" y="4424354"/>
              <a:ext cx="304800" cy="304800"/>
            </a:xfrm>
            <a:prstGeom prst="flowChartConnector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>
                <a:solidFill>
                  <a:srgbClr val="7030A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22DDE7-8B13-5D42-B23D-E8C774D64EC8}"/>
                </a:ext>
              </a:extLst>
            </p:cNvPr>
            <p:cNvSpPr/>
            <p:nvPr/>
          </p:nvSpPr>
          <p:spPr>
            <a:xfrm>
              <a:off x="16220767" y="4645362"/>
              <a:ext cx="8290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Rule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C936E8-F3C8-7246-AB1E-01D331DBC697}"/>
                </a:ext>
              </a:extLst>
            </p:cNvPr>
            <p:cNvCxnSpPr/>
            <p:nvPr/>
          </p:nvCxnSpPr>
          <p:spPr>
            <a:xfrm flipV="1">
              <a:off x="16315468" y="4083240"/>
              <a:ext cx="738080" cy="36824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onnector 77">
              <a:extLst>
                <a:ext uri="{FF2B5EF4-FFF2-40B4-BE49-F238E27FC236}">
                  <a16:creationId xmlns:a16="http://schemas.microsoft.com/office/drawing/2014/main" id="{2BE998FB-CD06-114E-B53B-07431A2C41CA}"/>
                </a:ext>
              </a:extLst>
            </p:cNvPr>
            <p:cNvSpPr/>
            <p:nvPr/>
          </p:nvSpPr>
          <p:spPr>
            <a:xfrm rot="16200000">
              <a:off x="16055304" y="4424354"/>
              <a:ext cx="304800" cy="304800"/>
            </a:xfrm>
            <a:prstGeom prst="flowChartConnector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E6C7A90-F0A9-794E-A5C8-500F8FDBEE79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>
              <a:off x="15842148" y="4576754"/>
              <a:ext cx="21315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7D6F3FE-B607-FD4B-9487-6DE44E50DCE7}"/>
                </a:ext>
              </a:extLst>
            </p:cNvPr>
            <p:cNvSpPr/>
            <p:nvPr/>
          </p:nvSpPr>
          <p:spPr>
            <a:xfrm rot="16200000">
              <a:off x="12904054" y="4349182"/>
              <a:ext cx="1371600" cy="451868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i="1" dirty="0">
                  <a:solidFill>
                    <a:schemeClr val="accent2">
                      <a:lumMod val="75000"/>
                    </a:schemeClr>
                  </a:solidFill>
                </a:rPr>
                <a:t>Feed</a:t>
              </a:r>
            </a:p>
          </p:txBody>
        </p:sp>
      </p:grpSp>
      <p:sp>
        <p:nvSpPr>
          <p:cNvPr id="87" name="Title 2">
            <a:extLst>
              <a:ext uri="{FF2B5EF4-FFF2-40B4-BE49-F238E27FC236}">
                <a16:creationId xmlns:a16="http://schemas.microsoft.com/office/drawing/2014/main" id="{13AE261A-55AB-5041-8EB0-D8FCF80A5091}"/>
              </a:ext>
            </a:extLst>
          </p:cNvPr>
          <p:cNvSpPr txBox="1">
            <a:spLocks/>
          </p:cNvSpPr>
          <p:nvPr/>
        </p:nvSpPr>
        <p:spPr>
          <a:xfrm>
            <a:off x="595254" y="479765"/>
            <a:ext cx="23408640" cy="8617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ED832-AF91-9F4E-9866-ADF676DF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OpenWhisk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16912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Scheduled, Periodic Tasks  | “Cron Jobs”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A523-A13B-B84C-BB23-D12FF1A71A68}"/>
              </a:ext>
            </a:extLst>
          </p:cNvPr>
          <p:cNvSpPr/>
          <p:nvPr/>
        </p:nvSpPr>
        <p:spPr>
          <a:xfrm>
            <a:off x="1676399" y="1417590"/>
            <a:ext cx="221484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kern="0" spc="-60" dirty="0">
                <a:solidFill>
                  <a:schemeClr val="accent3">
                    <a:lumMod val="50000"/>
                  </a:schemeClr>
                </a:solidFill>
                <a:cs typeface="Arial"/>
              </a:rPr>
              <a:t>Configurable Alarm Feed to fire a Trigger for a Function at a specified frequency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36FA92-BD60-3446-B282-A6FBD0571C16}"/>
              </a:ext>
            </a:extLst>
          </p:cNvPr>
          <p:cNvSpPr/>
          <p:nvPr/>
        </p:nvSpPr>
        <p:spPr>
          <a:xfrm>
            <a:off x="1676399" y="12390142"/>
            <a:ext cx="2168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Alarm Triggered Functions can process waiting “Data-at-Rest”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33C98-1C0F-2D44-BD9B-16B113564420}"/>
              </a:ext>
            </a:extLst>
          </p:cNvPr>
          <p:cNvGrpSpPr/>
          <p:nvPr/>
        </p:nvGrpSpPr>
        <p:grpSpPr>
          <a:xfrm>
            <a:off x="3031065" y="3299510"/>
            <a:ext cx="10468993" cy="5010206"/>
            <a:chOff x="1460410" y="4010484"/>
            <a:chExt cx="10086548" cy="482717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85B2C11-652E-C64B-BD60-D80F80CB85C4}"/>
                </a:ext>
              </a:extLst>
            </p:cNvPr>
            <p:cNvSpPr/>
            <p:nvPr/>
          </p:nvSpPr>
          <p:spPr>
            <a:xfrm>
              <a:off x="1460410" y="4010484"/>
              <a:ext cx="10086548" cy="4827178"/>
            </a:xfrm>
            <a:prstGeom prst="roundRect">
              <a:avLst>
                <a:gd name="adj" fmla="val 7153"/>
              </a:avLst>
            </a:prstGeom>
            <a:solidFill>
              <a:schemeClr val="bg1">
                <a:lumMod val="85000"/>
                <a:alpha val="27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r>
                <a:rPr lang="en-US" sz="3600" i="1" dirty="0">
                  <a:solidFill>
                    <a:schemeClr val="accent1">
                      <a:lumMod val="50000"/>
                    </a:schemeClr>
                  </a:solidFill>
                </a:rPr>
                <a:t>Serverless Platform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D2CC8C-10C3-2B4A-83CE-91AE5C571A5A}"/>
                </a:ext>
              </a:extLst>
            </p:cNvPr>
            <p:cNvGrpSpPr/>
            <p:nvPr/>
          </p:nvGrpSpPr>
          <p:grpSpPr>
            <a:xfrm>
              <a:off x="2360801" y="4850094"/>
              <a:ext cx="8828038" cy="2823619"/>
              <a:chOff x="13036173" y="4009736"/>
              <a:chExt cx="8828038" cy="282361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C36D72C-3DB5-4A48-94D1-50DF551C6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36173" y="4009736"/>
                <a:ext cx="2823619" cy="2823619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B20808A-8410-BE44-B210-FD0D6EF88FB4}"/>
                  </a:ext>
                </a:extLst>
              </p:cNvPr>
              <p:cNvSpPr/>
              <p:nvPr/>
            </p:nvSpPr>
            <p:spPr bwMode="auto">
              <a:xfrm>
                <a:off x="19571529" y="4258657"/>
                <a:ext cx="2292682" cy="2305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82880" anchor="ctr">
                <a:noAutofit/>
              </a:bodyPr>
              <a:lstStyle/>
              <a:p>
                <a:pPr algn="ctr">
                  <a:defRPr/>
                </a:pPr>
                <a:r>
                  <a:rPr lang="en-US" sz="13800" b="1" dirty="0">
                    <a:solidFill>
                      <a:schemeClr val="bg1"/>
                    </a:solidFill>
                    <a:effectLst>
                      <a:outerShdw blurRad="254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8CEA008-34C6-DE42-A91F-92DD98A6BDEA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15859792" y="5421546"/>
                <a:ext cx="1137814" cy="0"/>
              </a:xfrm>
              <a:prstGeom prst="straightConnector1">
                <a:avLst/>
              </a:prstGeom>
              <a:ln w="117475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FE717A-C13E-9D4E-AAF6-CF7985E0080D}"/>
                  </a:ext>
                </a:extLst>
              </p:cNvPr>
              <p:cNvSpPr/>
              <p:nvPr/>
            </p:nvSpPr>
            <p:spPr bwMode="auto">
              <a:xfrm>
                <a:off x="16997606" y="4798815"/>
                <a:ext cx="1238725" cy="12454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5600" b="1" dirty="0">
                    <a:effectLst>
                      <a:outerShdw blurRad="508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9FA131-D6A1-9A4A-A42E-C30C9EE9CCA5}"/>
                </a:ext>
              </a:extLst>
            </p:cNvPr>
            <p:cNvSpPr/>
            <p:nvPr/>
          </p:nvSpPr>
          <p:spPr>
            <a:xfrm>
              <a:off x="1915372" y="7797510"/>
              <a:ext cx="3714478" cy="769441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sz="4400" b="1" i="1" dirty="0">
                  <a:solidFill>
                    <a:srgbClr val="FF9300"/>
                  </a:solidFill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BM Plex Sans" panose="020B0503050203000203" pitchFamily="34" charset="77"/>
                </a:rPr>
                <a:t>Alarm “Feed”</a:t>
              </a:r>
              <a:endParaRPr lang="en-US" sz="4400" i="1" dirty="0">
                <a:solidFill>
                  <a:srgbClr val="FF9300"/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16F85-A1EB-C645-BC40-37E56FC42321}"/>
              </a:ext>
            </a:extLst>
          </p:cNvPr>
          <p:cNvSpPr/>
          <p:nvPr/>
        </p:nvSpPr>
        <p:spPr>
          <a:xfrm>
            <a:off x="11092391" y="11076775"/>
            <a:ext cx="2922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Data-at-Rest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FD722-3841-1341-9965-24824EF80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16" y="8942246"/>
            <a:ext cx="1545610" cy="18962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F6DF26-8A2A-0A4C-9D4D-606A85B3AAB8}"/>
              </a:ext>
            </a:extLst>
          </p:cNvPr>
          <p:cNvCxnSpPr>
            <a:cxnSpLocks/>
            <a:stCxn id="35" idx="4"/>
            <a:endCxn id="20" idx="0"/>
          </p:cNvCxnSpPr>
          <p:nvPr/>
        </p:nvCxnSpPr>
        <p:spPr>
          <a:xfrm>
            <a:off x="11938555" y="6821860"/>
            <a:ext cx="33866" cy="2120386"/>
          </a:xfrm>
          <a:prstGeom prst="straightConnector1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C6AB7A-2B55-CE44-9E63-2519173C0F47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9388238" y="5615270"/>
            <a:ext cx="1360511" cy="10317"/>
          </a:xfrm>
          <a:prstGeom prst="straightConnector1">
            <a:avLst/>
          </a:prstGeom>
          <a:ln w="1143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document 15">
            <a:extLst>
              <a:ext uri="{FF2B5EF4-FFF2-40B4-BE49-F238E27FC236}">
                <a16:creationId xmlns:a16="http://schemas.microsoft.com/office/drawing/2014/main" id="{B7706398-9890-3545-BE18-B46109EB6D41}"/>
              </a:ext>
            </a:extLst>
          </p:cNvPr>
          <p:cNvSpPr/>
          <p:nvPr/>
        </p:nvSpPr>
        <p:spPr>
          <a:xfrm>
            <a:off x="12187041" y="9683018"/>
            <a:ext cx="1545610" cy="1342241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182880" tIns="182880" rIns="182880" bIns="182880" rtlCol="0" anchor="ctr" anchorCtr="0">
            <a:no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Batched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77"/>
                <a:ea typeface="Cambria" charset="0"/>
                <a:cs typeface="Cambria" charset="0"/>
                <a:sym typeface="Helvetica"/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ED03F9-AE87-624E-9C21-8918BC273EDF}"/>
              </a:ext>
            </a:extLst>
          </p:cNvPr>
          <p:cNvSpPr/>
          <p:nvPr/>
        </p:nvSpPr>
        <p:spPr>
          <a:xfrm>
            <a:off x="14066690" y="4262917"/>
            <a:ext cx="1018678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7030A0"/>
                </a:solidFill>
              </a:rPr>
              <a:t>Periodic Intervals</a:t>
            </a:r>
            <a:r>
              <a:rPr lang="en-US" sz="4800" dirty="0">
                <a:solidFill>
                  <a:srgbClr val="7030A0"/>
                </a:solidFill>
              </a:rPr>
              <a:t> 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every X secs/mins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l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7030A0"/>
                </a:solidFill>
              </a:rPr>
              <a:t>Time Windows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start / stop by date-time</a:t>
            </a:r>
            <a:endParaRPr lang="en-US" sz="44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7030A0"/>
                </a:solidFill>
              </a:rPr>
              <a:t>Specific date/time 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“fire once”, or recurring</a:t>
            </a:r>
            <a:endParaRPr lang="en-US" sz="4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09A51-AE8B-7B45-8725-DBB9729E0D9B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C844-548F-B549-80F3-4B38B52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Extract, Transform and Load (ETL) Pipelines</a:t>
            </a:r>
          </a:p>
        </p:txBody>
      </p:sp>
      <p:sp>
        <p:nvSpPr>
          <p:cNvPr id="17" name="API GW available for free, without limits.">
            <a:extLst>
              <a:ext uri="{FF2B5EF4-FFF2-40B4-BE49-F238E27FC236}">
                <a16:creationId xmlns:a16="http://schemas.microsoft.com/office/drawing/2014/main" id="{72BBFA7C-D918-6142-94C6-1756038FEC9B}"/>
              </a:ext>
            </a:extLst>
          </p:cNvPr>
          <p:cNvSpPr/>
          <p:nvPr/>
        </p:nvSpPr>
        <p:spPr>
          <a:xfrm>
            <a:off x="1606400" y="1293083"/>
            <a:ext cx="21304813" cy="1231106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0" tIns="228600" rIns="228600" bIns="228600" anchor="ctr">
            <a:spAutoFit/>
          </a:bodyPr>
          <a:lstStyle>
            <a:lvl1pPr>
              <a:defRPr sz="3600" b="1">
                <a:solidFill>
                  <a:srgbClr val="14293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4800" i="1" dirty="0">
                <a:solidFill>
                  <a:srgbClr val="11816D"/>
                </a:solidFill>
                <a:latin typeface="+mn-lt"/>
              </a:rPr>
              <a:t>Arrival of Raw Data in datastore or message queue Triggers ETL pipeline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9364F0-E029-1149-B822-533AF3198523}"/>
              </a:ext>
            </a:extLst>
          </p:cNvPr>
          <p:cNvSpPr/>
          <p:nvPr/>
        </p:nvSpPr>
        <p:spPr>
          <a:xfrm>
            <a:off x="1676400" y="12623242"/>
            <a:ext cx="2168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Improved Data Integration for downstream consumers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EF0789-1352-6245-B061-0D7FFD3AAEE1}"/>
              </a:ext>
            </a:extLst>
          </p:cNvPr>
          <p:cNvGrpSpPr/>
          <p:nvPr/>
        </p:nvGrpSpPr>
        <p:grpSpPr>
          <a:xfrm>
            <a:off x="4442190" y="2990032"/>
            <a:ext cx="17842802" cy="8673366"/>
            <a:chOff x="3900623" y="3136528"/>
            <a:chExt cx="17842802" cy="8673366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3B7F544B-2195-334E-9DDF-168C38284EFE}"/>
                </a:ext>
              </a:extLst>
            </p:cNvPr>
            <p:cNvSpPr/>
            <p:nvPr/>
          </p:nvSpPr>
          <p:spPr>
            <a:xfrm>
              <a:off x="11145136" y="3136528"/>
              <a:ext cx="8215509" cy="8026200"/>
            </a:xfrm>
            <a:prstGeom prst="roundRect">
              <a:avLst>
                <a:gd name="adj" fmla="val 7153"/>
              </a:avLst>
            </a:prstGeom>
            <a:solidFill>
              <a:schemeClr val="bg1">
                <a:lumMod val="85000"/>
                <a:alpha val="27000"/>
              </a:schemeClr>
            </a:solidFill>
            <a:ln w="12700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3600" i="1" dirty="0">
                  <a:solidFill>
                    <a:schemeClr val="accent1">
                      <a:lumMod val="50000"/>
                    </a:schemeClr>
                  </a:solidFill>
                </a:rPr>
                <a:t>Serverless Platform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E24C77-BC3F-0B4A-825A-3D611FC52217}"/>
                </a:ext>
              </a:extLst>
            </p:cNvPr>
            <p:cNvSpPr/>
            <p:nvPr/>
          </p:nvSpPr>
          <p:spPr bwMode="auto">
            <a:xfrm>
              <a:off x="13561018" y="4468623"/>
              <a:ext cx="1284369" cy="1291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>
              <a:noAutofit/>
            </a:bodyPr>
            <a:lstStyle/>
            <a:p>
              <a:pPr algn="ctr">
                <a:defRPr/>
              </a:pPr>
              <a:r>
                <a:rPr lang="en-US" sz="6400" b="1" dirty="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43B749D-3956-AC4B-B8AE-ED5DA47065F4}"/>
                </a:ext>
              </a:extLst>
            </p:cNvPr>
            <p:cNvCxnSpPr>
              <a:cxnSpLocks/>
              <a:stCxn id="35" idx="6"/>
              <a:endCxn id="184" idx="1"/>
            </p:cNvCxnSpPr>
            <p:nvPr/>
          </p:nvCxnSpPr>
          <p:spPr>
            <a:xfrm>
              <a:off x="14845387" y="5114298"/>
              <a:ext cx="5237871" cy="483118"/>
            </a:xfrm>
            <a:prstGeom prst="bentConnector3">
              <a:avLst>
                <a:gd name="adj1" fmla="val 50000"/>
              </a:avLst>
            </a:prstGeom>
            <a:ln w="79375">
              <a:solidFill>
                <a:srgbClr val="1382A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B409D691-CF02-6642-BE47-FA9E9BDF88C7}"/>
                </a:ext>
              </a:extLst>
            </p:cNvPr>
            <p:cNvCxnSpPr>
              <a:cxnSpLocks/>
              <a:stCxn id="19" idx="3"/>
              <a:endCxn id="56" idx="1"/>
            </p:cNvCxnSpPr>
            <p:nvPr/>
          </p:nvCxnSpPr>
          <p:spPr>
            <a:xfrm flipV="1">
              <a:off x="6334957" y="5126828"/>
              <a:ext cx="1945010" cy="8291"/>
            </a:xfrm>
            <a:prstGeom prst="bentConnector3">
              <a:avLst>
                <a:gd name="adj1" fmla="val 50000"/>
              </a:avLst>
            </a:prstGeom>
            <a:ln w="79375">
              <a:solidFill>
                <a:srgbClr val="1382A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6AC82D0-F147-5448-9C7E-12B691D2EF46}"/>
                </a:ext>
              </a:extLst>
            </p:cNvPr>
            <p:cNvCxnSpPr>
              <a:cxnSpLocks/>
              <a:stCxn id="56" idx="3"/>
              <a:endCxn id="54" idx="2"/>
            </p:cNvCxnSpPr>
            <p:nvPr/>
          </p:nvCxnSpPr>
          <p:spPr>
            <a:xfrm>
              <a:off x="9825577" y="5126828"/>
              <a:ext cx="1679163" cy="170"/>
            </a:xfrm>
            <a:prstGeom prst="straightConnector1">
              <a:avLst/>
            </a:prstGeom>
            <a:ln w="101600"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7658B3AA-6105-064E-A321-F8C0960A424E}"/>
                </a:ext>
              </a:extLst>
            </p:cNvPr>
            <p:cNvGrpSpPr/>
            <p:nvPr/>
          </p:nvGrpSpPr>
          <p:grpSpPr>
            <a:xfrm>
              <a:off x="12275856" y="5686187"/>
              <a:ext cx="5781460" cy="4184307"/>
              <a:chOff x="11307237" y="5367939"/>
              <a:chExt cx="6301725" cy="454133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D47240B-B7E4-1B45-B6C6-F7E62867A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57479" y="7086542"/>
                <a:ext cx="2242796" cy="2255539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16CBA1-F04D-364B-9249-9DF5726CF01B}"/>
                  </a:ext>
                </a:extLst>
              </p:cNvPr>
              <p:cNvSpPr/>
              <p:nvPr/>
            </p:nvSpPr>
            <p:spPr>
              <a:xfrm>
                <a:off x="11307237" y="9262944"/>
                <a:ext cx="63017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 sz="3200"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r>
                  <a:rPr lang="en-US" sz="3600" b="1" i="1" dirty="0"/>
                  <a:t>Analyze, Annotate / Enhance</a:t>
                </a: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2FC7C6D4-EFFE-9944-82B7-A7E50AEEE275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 rot="5400000">
                <a:off x="11439053" y="6499529"/>
                <a:ext cx="2833209" cy="596356"/>
              </a:xfrm>
              <a:prstGeom prst="bentConnector4">
                <a:avLst>
                  <a:gd name="adj1" fmla="val 30097"/>
                  <a:gd name="adj2" fmla="val 194010"/>
                </a:avLst>
              </a:prstGeom>
              <a:ln w="79375">
                <a:solidFill>
                  <a:srgbClr val="1382AC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83259551-8075-B04A-8B9B-09A4BAD97C68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 flipH="1" flipV="1">
                <a:off x="13777784" y="5367939"/>
                <a:ext cx="1022491" cy="2846373"/>
              </a:xfrm>
              <a:prstGeom prst="bentConnector4">
                <a:avLst>
                  <a:gd name="adj1" fmla="val -27415"/>
                  <a:gd name="adj2" fmla="val 69811"/>
                </a:avLst>
              </a:prstGeom>
              <a:ln w="79375">
                <a:solidFill>
                  <a:srgbClr val="1382AC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ED7D74-03A4-DE49-A6B8-B106B1DC0A9A}"/>
                </a:ext>
              </a:extLst>
            </p:cNvPr>
            <p:cNvSpPr/>
            <p:nvPr/>
          </p:nvSpPr>
          <p:spPr>
            <a:xfrm>
              <a:off x="7811609" y="5977942"/>
              <a:ext cx="29225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Data-at-Rest</a:t>
              </a:r>
              <a:endParaRPr lang="en-US" sz="3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F3C4A96-92B9-A946-858B-E2BC7F31BFE7}"/>
                </a:ext>
              </a:extLst>
            </p:cNvPr>
            <p:cNvSpPr/>
            <p:nvPr/>
          </p:nvSpPr>
          <p:spPr>
            <a:xfrm>
              <a:off x="16036967" y="6154550"/>
              <a:ext cx="3323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Enhanced Data</a:t>
              </a:r>
              <a:endParaRPr lang="en-US" sz="360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30F3C68-385B-1045-9657-1F4E9174653D}"/>
                </a:ext>
              </a:extLst>
            </p:cNvPr>
            <p:cNvGrpSpPr/>
            <p:nvPr/>
          </p:nvGrpSpPr>
          <p:grpSpPr>
            <a:xfrm>
              <a:off x="8279967" y="4178701"/>
              <a:ext cx="1545610" cy="1896254"/>
              <a:chOff x="8681108" y="3943213"/>
              <a:chExt cx="1922871" cy="2122193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C241D7E-161A-D141-AC9A-7C6408745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1108" y="3943213"/>
                <a:ext cx="1922871" cy="2122193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525E806-D1D7-2748-BF53-AE2C2933B913}"/>
                  </a:ext>
                </a:extLst>
              </p:cNvPr>
              <p:cNvSpPr/>
              <p:nvPr/>
            </p:nvSpPr>
            <p:spPr>
              <a:xfrm>
                <a:off x="9192459" y="4751218"/>
                <a:ext cx="734496" cy="64633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254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DB</a:t>
                </a:r>
                <a:endParaRPr lang="en-US" sz="3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46520D3-3422-E04E-8F3B-6641602039D1}"/>
                </a:ext>
              </a:extLst>
            </p:cNvPr>
            <p:cNvGrpSpPr/>
            <p:nvPr/>
          </p:nvGrpSpPr>
          <p:grpSpPr>
            <a:xfrm>
              <a:off x="16070263" y="3472912"/>
              <a:ext cx="3043072" cy="2640382"/>
              <a:chOff x="18184702" y="4978745"/>
              <a:chExt cx="3593752" cy="311819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4A61C3-6FF2-9D4A-97B5-3560C2211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4702" y="5609535"/>
                <a:ext cx="2559055" cy="248740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A1C6D3-2A7C-524B-B957-258CA72F8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500"/>
                        </a14:imgEffect>
                        <a14:imgEffect>
                          <a14:saturation sat="34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841" y="4978745"/>
                <a:ext cx="2457613" cy="23756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FF9300">
                    <a:alpha val="40000"/>
                  </a:srgbClr>
                </a:outerShdw>
              </a:effectLst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BDEBA1-B449-034F-8D87-0241EEDF957D}"/>
                </a:ext>
              </a:extLst>
            </p:cNvPr>
            <p:cNvSpPr/>
            <p:nvPr/>
          </p:nvSpPr>
          <p:spPr>
            <a:xfrm>
              <a:off x="12968110" y="3780380"/>
              <a:ext cx="29614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Transform</a:t>
              </a:r>
              <a:endParaRPr lang="en-US" sz="3600" dirty="0"/>
            </a:p>
          </p:txBody>
        </p:sp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1C38E39F-83D5-D44F-89AC-305722AF3A6A}"/>
                </a:ext>
              </a:extLst>
            </p:cNvPr>
            <p:cNvGrpSpPr/>
            <p:nvPr/>
          </p:nvGrpSpPr>
          <p:grpSpPr>
            <a:xfrm>
              <a:off x="3900623" y="3952032"/>
              <a:ext cx="2692557" cy="2824489"/>
              <a:chOff x="6776781" y="4506690"/>
              <a:chExt cx="2692557" cy="282448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577EE91-97B5-C44C-A96E-A533B34D6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6781" y="4506690"/>
                <a:ext cx="2434334" cy="2366173"/>
              </a:xfrm>
              <a:prstGeom prst="rect">
                <a:avLst/>
              </a:prstGeom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013276F-1E0D-374B-B4D4-6C3D0ACE4611}"/>
                  </a:ext>
                </a:extLst>
              </p:cNvPr>
              <p:cNvSpPr/>
              <p:nvPr/>
            </p:nvSpPr>
            <p:spPr>
              <a:xfrm>
                <a:off x="7183747" y="6684848"/>
                <a:ext cx="22855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/>
                  <a:t>Raw Data</a:t>
                </a:r>
                <a:endParaRPr lang="en-US" sz="3600" dirty="0"/>
              </a:p>
            </p:txBody>
          </p:sp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F071B035-776C-974D-A9A6-7F56662774D5}"/>
                </a:ext>
              </a:extLst>
            </p:cNvPr>
            <p:cNvGrpSpPr/>
            <p:nvPr/>
          </p:nvGrpSpPr>
          <p:grpSpPr>
            <a:xfrm>
              <a:off x="7329748" y="7073663"/>
              <a:ext cx="3614222" cy="2334905"/>
              <a:chOff x="9904028" y="7773403"/>
              <a:chExt cx="3614222" cy="2334905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FFA3F-446B-774C-908F-A84A69EA7FBF}"/>
                  </a:ext>
                </a:extLst>
              </p:cNvPr>
              <p:cNvSpPr/>
              <p:nvPr/>
            </p:nvSpPr>
            <p:spPr>
              <a:xfrm>
                <a:off x="9904028" y="9461977"/>
                <a:ext cx="3614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/>
                  <a:t>Data-in-Motion</a:t>
                </a:r>
                <a:endParaRPr lang="en-US" sz="3600" dirty="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078F042-501C-9B45-8EF3-628108D9ECDF}"/>
                  </a:ext>
                </a:extLst>
              </p:cNvPr>
              <p:cNvGrpSpPr/>
              <p:nvPr/>
            </p:nvGrpSpPr>
            <p:grpSpPr>
              <a:xfrm>
                <a:off x="10388695" y="7773403"/>
                <a:ext cx="2644889" cy="1701118"/>
                <a:chOff x="7946113" y="8670458"/>
                <a:chExt cx="2882900" cy="1854200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6EDF433-D058-A143-8F53-DE08002F90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6113" y="8670458"/>
                  <a:ext cx="2882900" cy="1854200"/>
                </a:xfrm>
                <a:prstGeom prst="rect">
                  <a:avLst/>
                </a:prstGeom>
              </p:spPr>
            </p:pic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13BA1EA-B45E-324D-8CEE-F8A79D54BEA9}"/>
                    </a:ext>
                  </a:extLst>
                </p:cNvPr>
                <p:cNvSpPr/>
                <p:nvPr/>
              </p:nvSpPr>
              <p:spPr>
                <a:xfrm>
                  <a:off x="8642274" y="8735361"/>
                  <a:ext cx="1463862" cy="646331"/>
                </a:xfrm>
                <a:prstGeom prst="rect">
                  <a:avLst/>
                </a:prstGeom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bg1">
                          <a:lumMod val="85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Queue</a:t>
                  </a:r>
                  <a:endParaRPr lang="en-US" sz="3600" dirty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EFBBB4E3-CE46-B541-8D87-D2CE20C23189}"/>
                </a:ext>
              </a:extLst>
            </p:cNvPr>
            <p:cNvCxnSpPr>
              <a:cxnSpLocks/>
              <a:stCxn id="121" idx="3"/>
              <a:endCxn id="54" idx="4"/>
            </p:cNvCxnSpPr>
            <p:nvPr/>
          </p:nvCxnSpPr>
          <p:spPr>
            <a:xfrm flipV="1">
              <a:off x="10459304" y="5698315"/>
              <a:ext cx="1613665" cy="2225907"/>
            </a:xfrm>
            <a:prstGeom prst="bentConnector2">
              <a:avLst/>
            </a:prstGeom>
            <a:ln w="101600"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BFA32F-A8E0-634E-A4AF-F0BEB007227E}"/>
                </a:ext>
              </a:extLst>
            </p:cNvPr>
            <p:cNvSpPr/>
            <p:nvPr/>
          </p:nvSpPr>
          <p:spPr bwMode="auto">
            <a:xfrm>
              <a:off x="11504740" y="4555680"/>
              <a:ext cx="1136457" cy="114263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en-US" sz="5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C57F9960-6352-5E4D-8947-BB3209CB0931}"/>
                </a:ext>
              </a:extLst>
            </p:cNvPr>
            <p:cNvCxnSpPr>
              <a:cxnSpLocks/>
              <a:stCxn id="19" idx="3"/>
              <a:endCxn id="121" idx="1"/>
            </p:cNvCxnSpPr>
            <p:nvPr/>
          </p:nvCxnSpPr>
          <p:spPr>
            <a:xfrm>
              <a:off x="6334957" y="5135119"/>
              <a:ext cx="1479458" cy="2789103"/>
            </a:xfrm>
            <a:prstGeom prst="bentConnector3">
              <a:avLst>
                <a:gd name="adj1" fmla="val 50000"/>
              </a:avLst>
            </a:prstGeom>
            <a:ln w="79375">
              <a:solidFill>
                <a:srgbClr val="1382A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65974D34-2672-C44B-B405-67075C6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3258" y="4622532"/>
              <a:ext cx="1589227" cy="1949767"/>
            </a:xfrm>
            <a:prstGeom prst="rect">
              <a:avLst/>
            </a:prstGeom>
          </p:spPr>
        </p:pic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D082814B-D006-E040-AB13-E755D77B0946}"/>
                </a:ext>
              </a:extLst>
            </p:cNvPr>
            <p:cNvGrpSpPr/>
            <p:nvPr/>
          </p:nvGrpSpPr>
          <p:grpSpPr>
            <a:xfrm>
              <a:off x="7382452" y="9940603"/>
              <a:ext cx="3614222" cy="1869291"/>
              <a:chOff x="9914202" y="10202048"/>
              <a:chExt cx="3614222" cy="1869291"/>
            </a:xfrm>
          </p:grpSpPr>
          <p:pic>
            <p:nvPicPr>
              <p:cNvPr id="1042" name="Picture 6">
                <a:extLst>
                  <a:ext uri="{FF2B5EF4-FFF2-40B4-BE49-F238E27FC236}">
                    <a16:creationId xmlns:a16="http://schemas.microsoft.com/office/drawing/2014/main" id="{C8C346D4-B6BC-3E4D-AC45-62772DB72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24878" y="10202048"/>
                <a:ext cx="1192870" cy="1275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8F473A3-B47E-EA42-BA27-242E318FA68D}"/>
                  </a:ext>
                </a:extLst>
              </p:cNvPr>
              <p:cNvSpPr/>
              <p:nvPr/>
            </p:nvSpPr>
            <p:spPr>
              <a:xfrm>
                <a:off x="9914202" y="11425008"/>
                <a:ext cx="3614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9300"/>
                    </a:solidFill>
                    <a:effectLst>
                      <a:outerShdw blurRad="254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Tensor</a:t>
                </a:r>
                <a:r>
                  <a:rPr 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254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Flow</a:t>
                </a:r>
                <a:endParaRPr lang="en-US" sz="3600" dirty="0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511A17DC-CA7C-174B-9CDF-BAD632062D8F}"/>
                </a:ext>
              </a:extLst>
            </p:cNvPr>
            <p:cNvCxnSpPr>
              <a:cxnSpLocks/>
              <a:stCxn id="19" idx="3"/>
              <a:endCxn id="1042" idx="1"/>
            </p:cNvCxnSpPr>
            <p:nvPr/>
          </p:nvCxnSpPr>
          <p:spPr>
            <a:xfrm>
              <a:off x="6334957" y="5135119"/>
              <a:ext cx="2258171" cy="5443410"/>
            </a:xfrm>
            <a:prstGeom prst="bentConnector3">
              <a:avLst>
                <a:gd name="adj1" fmla="val 32108"/>
              </a:avLst>
            </a:prstGeom>
            <a:ln w="79375">
              <a:solidFill>
                <a:srgbClr val="1382A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>
              <a:extLst>
                <a:ext uri="{FF2B5EF4-FFF2-40B4-BE49-F238E27FC236}">
                  <a16:creationId xmlns:a16="http://schemas.microsoft.com/office/drawing/2014/main" id="{E6C8B23C-60A9-A346-9BD7-9BA56659E224}"/>
                </a:ext>
              </a:extLst>
            </p:cNvPr>
            <p:cNvCxnSpPr>
              <a:cxnSpLocks/>
              <a:stCxn id="1042" idx="3"/>
              <a:endCxn id="54" idx="4"/>
            </p:cNvCxnSpPr>
            <p:nvPr/>
          </p:nvCxnSpPr>
          <p:spPr>
            <a:xfrm flipV="1">
              <a:off x="9785998" y="5698315"/>
              <a:ext cx="2286971" cy="4880214"/>
            </a:xfrm>
            <a:prstGeom prst="bentConnector2">
              <a:avLst/>
            </a:prstGeom>
            <a:ln w="101600"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43B4B7-83B9-B24E-A901-A6240EDF8B01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12641197" y="5114298"/>
              <a:ext cx="919821" cy="0"/>
            </a:xfrm>
            <a:prstGeom prst="straightConnector1">
              <a:avLst/>
            </a:prstGeom>
            <a:ln w="1016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7B11931-4FBF-FD41-B182-70942C913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3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789" y="5056440"/>
              <a:ext cx="1053636" cy="1018515"/>
            </a:xfrm>
            <a:prstGeom prst="rect">
              <a:avLst/>
            </a:prstGeom>
            <a:effectLst>
              <a:outerShdw blurRad="508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4FED7F9-08DC-C542-B006-1DF4EFC1426E}"/>
              </a:ext>
            </a:extLst>
          </p:cNvPr>
          <p:cNvSpPr/>
          <p:nvPr/>
        </p:nvSpPr>
        <p:spPr>
          <a:xfrm>
            <a:off x="2477262" y="8793819"/>
            <a:ext cx="64545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Log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sensor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(market)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In-Stream Analytics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</a:t>
            </a:r>
            <a:r>
              <a:rPr lang="en-US" sz="3600" b="1" dirty="0">
                <a:solidFill>
                  <a:srgbClr val="FF9300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Tensor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Flow</a:t>
            </a:r>
            <a:endParaRPr lang="en-US" sz="3600" dirty="0"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7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48323D3-4B1D-5B46-9B0A-09B3EADB4878}"/>
              </a:ext>
            </a:extLst>
          </p:cNvPr>
          <p:cNvSpPr/>
          <p:nvPr/>
        </p:nvSpPr>
        <p:spPr>
          <a:xfrm>
            <a:off x="9781954" y="4302115"/>
            <a:ext cx="10743498" cy="7811042"/>
          </a:xfrm>
          <a:prstGeom prst="roundRect">
            <a:avLst>
              <a:gd name="adj" fmla="val 7153"/>
            </a:avLst>
          </a:prstGeom>
          <a:solidFill>
            <a:schemeClr val="bg1">
              <a:lumMod val="85000"/>
              <a:alpha val="27000"/>
            </a:schemeClr>
          </a:solidFill>
          <a:ln w="1270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i="1" dirty="0">
                <a:solidFill>
                  <a:schemeClr val="accent1">
                    <a:lumMod val="50000"/>
                  </a:schemeClr>
                </a:solidFill>
              </a:rPr>
              <a:t>Serverless Platform</a:t>
            </a:r>
          </a:p>
        </p:txBody>
      </p:sp>
      <p:sp>
        <p:nvSpPr>
          <p:cNvPr id="365" name="API GW available for free, without limits."/>
          <p:cNvSpPr/>
          <p:nvPr/>
        </p:nvSpPr>
        <p:spPr>
          <a:xfrm>
            <a:off x="1676400" y="1116019"/>
            <a:ext cx="21304813" cy="1231106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0" tIns="228600" rIns="228600" bIns="228600" anchor="ctr">
            <a:spAutoFit/>
          </a:bodyPr>
          <a:lstStyle>
            <a:lvl1pPr>
              <a:defRPr sz="3600" b="1">
                <a:solidFill>
                  <a:srgbClr val="14293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4800" i="1" dirty="0">
                <a:solidFill>
                  <a:srgbClr val="11816D"/>
                </a:solidFill>
                <a:latin typeface="+mn-lt"/>
              </a:rPr>
              <a:t>Mapping of REST API Endpoints to your Serverless Functions</a:t>
            </a:r>
            <a:endParaRPr sz="4800" i="1" dirty="0">
              <a:solidFill>
                <a:srgbClr val="11816D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6F77-B640-2048-9BF8-BF0026D856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API Management for Serverless MicroServices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289BE2-92A6-1345-A3BF-CABB4F00D942}"/>
              </a:ext>
            </a:extLst>
          </p:cNvPr>
          <p:cNvSpPr/>
          <p:nvPr/>
        </p:nvSpPr>
        <p:spPr>
          <a:xfrm>
            <a:off x="1403200" y="12610645"/>
            <a:ext cx="222371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Effectively limitless, “</a:t>
            </a:r>
            <a:r>
              <a:rPr lang="en-US" sz="5000" b="1" i="1" u="sng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free</a:t>
            </a:r>
            <a:r>
              <a:rPr lang="en-US" sz="50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” public or private APIs without any hosting costs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B51F5-8E01-8443-89AB-1C1AA182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10" y="4661767"/>
            <a:ext cx="2412840" cy="24016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BCDB84C-55EF-F24D-95F3-D8444D53F233}"/>
              </a:ext>
            </a:extLst>
          </p:cNvPr>
          <p:cNvGrpSpPr/>
          <p:nvPr/>
        </p:nvGrpSpPr>
        <p:grpSpPr>
          <a:xfrm>
            <a:off x="5857470" y="5274092"/>
            <a:ext cx="5081940" cy="1245459"/>
            <a:chOff x="5083797" y="4984341"/>
            <a:chExt cx="5081940" cy="124545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95EC04-D5E8-A04F-AE0A-6F495E2B98EC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 flipV="1">
              <a:off x="5083797" y="5572825"/>
              <a:ext cx="5081940" cy="37279"/>
            </a:xfrm>
            <a:prstGeom prst="straightConnector1">
              <a:avLst/>
            </a:prstGeom>
            <a:ln w="117475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FE4AD8-0E6A-384B-8478-DC76783BF0C3}"/>
                </a:ext>
              </a:extLst>
            </p:cNvPr>
            <p:cNvSpPr/>
            <p:nvPr/>
          </p:nvSpPr>
          <p:spPr bwMode="auto">
            <a:xfrm>
              <a:off x="5885139" y="4984341"/>
              <a:ext cx="1238725" cy="124545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5600" b="1" dirty="0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D9B10F-FB5C-184B-B106-7C8087ADE0F4}"/>
              </a:ext>
            </a:extLst>
          </p:cNvPr>
          <p:cNvGrpSpPr/>
          <p:nvPr/>
        </p:nvGrpSpPr>
        <p:grpSpPr>
          <a:xfrm>
            <a:off x="17518266" y="4799603"/>
            <a:ext cx="2412840" cy="6397479"/>
            <a:chOff x="15880852" y="4580153"/>
            <a:chExt cx="2412840" cy="63974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27AD56-4629-5E4C-8EBD-39CBE148A894}"/>
                </a:ext>
              </a:extLst>
            </p:cNvPr>
            <p:cNvGrpSpPr/>
            <p:nvPr/>
          </p:nvGrpSpPr>
          <p:grpSpPr>
            <a:xfrm>
              <a:off x="15880852" y="4580153"/>
              <a:ext cx="2412840" cy="2008971"/>
              <a:chOff x="14507620" y="3985690"/>
              <a:chExt cx="2412840" cy="2008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FBED9-8023-4149-AB50-1C4B744B4F1C}"/>
                  </a:ext>
                </a:extLst>
              </p:cNvPr>
              <p:cNvSpPr/>
              <p:nvPr/>
            </p:nvSpPr>
            <p:spPr bwMode="auto">
              <a:xfrm>
                <a:off x="15014066" y="3985690"/>
                <a:ext cx="1399948" cy="14075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6400" b="1" dirty="0">
                    <a:solidFill>
                      <a:schemeClr val="bg1"/>
                    </a:solidFill>
                    <a:effectLst>
                      <a:outerShdw blurRad="254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504AAB-0544-5048-ACEA-8D35B97C9CF9}"/>
                  </a:ext>
                </a:extLst>
              </p:cNvPr>
              <p:cNvSpPr/>
              <p:nvPr/>
            </p:nvSpPr>
            <p:spPr>
              <a:xfrm>
                <a:off x="14507620" y="5409886"/>
                <a:ext cx="2412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 sz="3200"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r>
                  <a:rPr lang="en-US" dirty="0"/>
                  <a:t>createOrder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4E803-9345-F842-A84A-919470909F64}"/>
                </a:ext>
              </a:extLst>
            </p:cNvPr>
            <p:cNvGrpSpPr/>
            <p:nvPr/>
          </p:nvGrpSpPr>
          <p:grpSpPr>
            <a:xfrm>
              <a:off x="16174202" y="6757084"/>
              <a:ext cx="1826141" cy="1994215"/>
              <a:chOff x="14709719" y="6587921"/>
              <a:chExt cx="1826141" cy="199421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9EEFEAA-7364-E846-ABC5-335922A16FCE}"/>
                  </a:ext>
                </a:extLst>
              </p:cNvPr>
              <p:cNvSpPr/>
              <p:nvPr/>
            </p:nvSpPr>
            <p:spPr bwMode="auto">
              <a:xfrm>
                <a:off x="14922815" y="6587921"/>
                <a:ext cx="1399948" cy="14075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6400" b="1" dirty="0">
                    <a:solidFill>
                      <a:schemeClr val="bg1"/>
                    </a:solidFill>
                    <a:effectLst>
                      <a:outerShdw blurRad="254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4902A4-D830-C746-BBE1-22FDEB028996}"/>
                  </a:ext>
                </a:extLst>
              </p:cNvPr>
              <p:cNvSpPr/>
              <p:nvPr/>
            </p:nvSpPr>
            <p:spPr>
              <a:xfrm>
                <a:off x="14709719" y="7997361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 sz="3200"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r>
                  <a:rPr lang="en-US" dirty="0"/>
                  <a:t>getOrder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2F030-8293-7D40-9552-91CA8D9E3A68}"/>
                </a:ext>
              </a:extLst>
            </p:cNvPr>
            <p:cNvGrpSpPr/>
            <p:nvPr/>
          </p:nvGrpSpPr>
          <p:grpSpPr>
            <a:xfrm>
              <a:off x="15881653" y="8937583"/>
              <a:ext cx="2411238" cy="2040049"/>
              <a:chOff x="14491163" y="9100191"/>
              <a:chExt cx="2411238" cy="20400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CED76C-9EC5-094A-B6EA-1FCD0D832E28}"/>
                  </a:ext>
                </a:extLst>
              </p:cNvPr>
              <p:cNvSpPr/>
              <p:nvPr/>
            </p:nvSpPr>
            <p:spPr bwMode="auto">
              <a:xfrm>
                <a:off x="14996808" y="9100191"/>
                <a:ext cx="1399948" cy="14075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6400" b="1" dirty="0">
                    <a:solidFill>
                      <a:schemeClr val="bg1"/>
                    </a:solidFill>
                    <a:effectLst>
                      <a:outerShdw blurRad="254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ADE80-C488-A341-B536-6EEF87FC6283}"/>
                  </a:ext>
                </a:extLst>
              </p:cNvPr>
              <p:cNvSpPr/>
              <p:nvPr/>
            </p:nvSpPr>
            <p:spPr>
              <a:xfrm>
                <a:off x="14491163" y="10555465"/>
                <a:ext cx="24112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 sz="3200"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r>
                  <a:rPr lang="en-US" dirty="0"/>
                  <a:t>deleteOrder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2C308-B9E1-0B45-87F5-5B55D98F7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83" y="5049455"/>
            <a:ext cx="2100987" cy="1700799"/>
          </a:xfrm>
          <a:prstGeom prst="rect">
            <a:avLst/>
          </a:prstGeom>
        </p:spPr>
      </p:pic>
      <p:sp>
        <p:nvSpPr>
          <p:cNvPr id="55" name="Line Callout 2 (Border and Accent Bar) 54">
            <a:extLst>
              <a:ext uri="{FF2B5EF4-FFF2-40B4-BE49-F238E27FC236}">
                <a16:creationId xmlns:a16="http://schemas.microsoft.com/office/drawing/2014/main" id="{896CCCC9-F244-674E-9E93-F8F48D4A0203}"/>
              </a:ext>
            </a:extLst>
          </p:cNvPr>
          <p:cNvSpPr/>
          <p:nvPr/>
        </p:nvSpPr>
        <p:spPr>
          <a:xfrm rot="16200000">
            <a:off x="6840957" y="6058951"/>
            <a:ext cx="3340319" cy="7290048"/>
          </a:xfrm>
          <a:prstGeom prst="accentBorderCallout2">
            <a:avLst>
              <a:gd name="adj1" fmla="val 70284"/>
              <a:gd name="adj2" fmla="val 104745"/>
              <a:gd name="adj3" fmla="val 70488"/>
              <a:gd name="adj4" fmla="val 118455"/>
              <a:gd name="adj5" fmla="val 82775"/>
              <a:gd name="adj6" fmla="val 13657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274320" rIns="182880" bIns="182880" rtlCol="0" anchor="t">
            <a:noAutofit/>
          </a:bodyPr>
          <a:lstStyle/>
          <a:p>
            <a:pPr>
              <a:defRPr sz="3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API Endpoints (URLs) and map to Actions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2800">
                <a:solidFill>
                  <a:srgbClr val="60656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mydomain.com/…/order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2800">
                <a:solidFill>
                  <a:srgbClr val="60656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mydomain.com/…/order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 sz="2800">
                <a:solidFill>
                  <a:srgbClr val="60656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mydomain.com/…/order</a:t>
            </a:r>
          </a:p>
        </p:txBody>
      </p:sp>
      <p:sp>
        <p:nvSpPr>
          <p:cNvPr id="380" name="2"/>
          <p:cNvSpPr/>
          <p:nvPr/>
        </p:nvSpPr>
        <p:spPr>
          <a:xfrm>
            <a:off x="3858548" y="7450438"/>
            <a:ext cx="885485" cy="887304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t>2</a:t>
            </a:r>
          </a:p>
        </p:txBody>
      </p:sp>
      <p:sp>
        <p:nvSpPr>
          <p:cNvPr id="56" name="Line Callout 2 (Border and Accent Bar) 55">
            <a:extLst>
              <a:ext uri="{FF2B5EF4-FFF2-40B4-BE49-F238E27FC236}">
                <a16:creationId xmlns:a16="http://schemas.microsoft.com/office/drawing/2014/main" id="{B1934E00-3000-364C-B716-A064A0C3E572}"/>
              </a:ext>
            </a:extLst>
          </p:cNvPr>
          <p:cNvSpPr/>
          <p:nvPr/>
        </p:nvSpPr>
        <p:spPr>
          <a:xfrm rot="16200000">
            <a:off x="17770068" y="-20922"/>
            <a:ext cx="889001" cy="6941004"/>
          </a:xfrm>
          <a:prstGeom prst="accentBorderCallout2">
            <a:avLst>
              <a:gd name="adj1" fmla="val 42986"/>
              <a:gd name="adj2" fmla="val -10477"/>
              <a:gd name="adj3" fmla="val 43119"/>
              <a:gd name="adj4" fmla="val -81566"/>
              <a:gd name="adj5" fmla="val 48615"/>
              <a:gd name="adj6" fmla="val -126755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182880" tIns="182880" rIns="182880" bIns="182880" rtlCol="0" anchor="t">
            <a:noAutofit/>
          </a:bodyPr>
          <a:lstStyle/>
          <a:p>
            <a:pPr>
              <a:defRPr sz="3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Serverless Functions</a:t>
            </a:r>
          </a:p>
        </p:txBody>
      </p:sp>
      <p:sp>
        <p:nvSpPr>
          <p:cNvPr id="376" name="1"/>
          <p:cNvSpPr/>
          <p:nvPr/>
        </p:nvSpPr>
        <p:spPr>
          <a:xfrm>
            <a:off x="13651385" y="2575150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dirty="0"/>
              <a:t>1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E938250-DEEB-5C4B-8AF5-4556C7B69290}"/>
              </a:ext>
            </a:extLst>
          </p:cNvPr>
          <p:cNvCxnSpPr>
            <a:cxnSpLocks/>
            <a:stCxn id="6" idx="3"/>
            <a:endCxn id="31" idx="2"/>
          </p:cNvCxnSpPr>
          <p:nvPr/>
        </p:nvCxnSpPr>
        <p:spPr>
          <a:xfrm flipV="1">
            <a:off x="13352250" y="5503382"/>
            <a:ext cx="4672462" cy="359194"/>
          </a:xfrm>
          <a:prstGeom prst="bentConnector3">
            <a:avLst>
              <a:gd name="adj1" fmla="val 50000"/>
            </a:avLst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AD839AB-B448-0045-B951-7BE1EB6C7B0D}"/>
              </a:ext>
            </a:extLst>
          </p:cNvPr>
          <p:cNvCxnSpPr>
            <a:cxnSpLocks/>
            <a:stCxn id="6" idx="3"/>
            <a:endCxn id="28" idx="2"/>
          </p:cNvCxnSpPr>
          <p:nvPr/>
        </p:nvCxnSpPr>
        <p:spPr>
          <a:xfrm>
            <a:off x="13352250" y="5862576"/>
            <a:ext cx="4672462" cy="1817737"/>
          </a:xfrm>
          <a:prstGeom prst="bentConnector3">
            <a:avLst>
              <a:gd name="adj1" fmla="val 50000"/>
            </a:avLst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1C0887AD-1422-D74A-B9A8-1FA4D2DB16B5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13352250" y="5862576"/>
            <a:ext cx="4672462" cy="3998236"/>
          </a:xfrm>
          <a:prstGeom prst="bentConnector3">
            <a:avLst>
              <a:gd name="adj1" fmla="val 50000"/>
            </a:avLst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B2905-3C1C-984A-9013-D4D998C20A09}"/>
              </a:ext>
            </a:extLst>
          </p:cNvPr>
          <p:cNvSpPr/>
          <p:nvPr/>
        </p:nvSpPr>
        <p:spPr>
          <a:xfrm>
            <a:off x="16283318" y="4921626"/>
            <a:ext cx="1073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POST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52A08F-D940-E047-BB6D-3CA24162F79A}"/>
              </a:ext>
            </a:extLst>
          </p:cNvPr>
          <p:cNvSpPr/>
          <p:nvPr/>
        </p:nvSpPr>
        <p:spPr>
          <a:xfrm>
            <a:off x="16395110" y="7063385"/>
            <a:ext cx="849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GET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98D391-C0F2-2243-997D-604E19497A86}"/>
              </a:ext>
            </a:extLst>
          </p:cNvPr>
          <p:cNvSpPr/>
          <p:nvPr/>
        </p:nvSpPr>
        <p:spPr>
          <a:xfrm>
            <a:off x="16150878" y="92381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DELETE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FA341620-0A11-6542-9E11-AB277DC9D023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9424660" y="5490731"/>
            <a:ext cx="1975719" cy="12651"/>
          </a:xfrm>
          <a:prstGeom prst="bentConnector3">
            <a:avLst>
              <a:gd name="adj1" fmla="val 50000"/>
            </a:avLst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E9548-0AEA-594D-BCBD-5F792CE1764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4364-221B-9D42-AEA9-BBE16689D0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Operations Research / Combinatorial Optimization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731587-2857-2A40-86CA-9AA7B2391DB1}"/>
              </a:ext>
            </a:extLst>
          </p:cNvPr>
          <p:cNvGrpSpPr/>
          <p:nvPr/>
        </p:nvGrpSpPr>
        <p:grpSpPr>
          <a:xfrm>
            <a:off x="2183227" y="4116569"/>
            <a:ext cx="10736959" cy="6095945"/>
            <a:chOff x="1139765" y="3550622"/>
            <a:chExt cx="10736959" cy="6095945"/>
          </a:xfrm>
        </p:grpSpPr>
        <p:sp>
          <p:nvSpPr>
            <p:cNvPr id="526" name="Any kind of embarrassingly parallel task is very well-suited to be run on a serverless runtime. Each parallelizable task results in one action invocation…"/>
            <p:cNvSpPr txBox="1"/>
            <p:nvPr/>
          </p:nvSpPr>
          <p:spPr>
            <a:xfrm>
              <a:off x="1139765" y="3550622"/>
              <a:ext cx="10736959" cy="13336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 sz="4000">
                  <a:solidFill>
                    <a:srgbClr val="142936"/>
                  </a:solidFill>
                </a:defRPr>
              </a:pPr>
              <a:r>
                <a:rPr sz="4000" i="1" dirty="0">
                  <a:solidFill>
                    <a:schemeClr val="accent5">
                      <a:lumMod val="50000"/>
                    </a:schemeClr>
                  </a:solidFill>
                </a:rPr>
                <a:t>Any kind of </a:t>
              </a:r>
              <a:r>
                <a:rPr lang="en-US" sz="4000" b="1" i="1" dirty="0">
                  <a:solidFill>
                    <a:srgbClr val="706EA0"/>
                  </a:solidFill>
                  <a:latin typeface="IBM Plex Sans"/>
                  <a:sym typeface="IBM Plex Sans"/>
                </a:rPr>
                <a:t>E</a:t>
              </a:r>
              <a:r>
                <a:rPr sz="4000" b="1" i="1" dirty="0">
                  <a:solidFill>
                    <a:srgbClr val="706EA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mbarrassingly </a:t>
              </a:r>
              <a:r>
                <a:rPr lang="en-US" sz="4000" b="1" i="1" dirty="0">
                  <a:solidFill>
                    <a:srgbClr val="706EA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</a:t>
              </a:r>
              <a:r>
                <a:rPr sz="4000" b="1" i="1" dirty="0">
                  <a:solidFill>
                    <a:srgbClr val="706EA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arallel task</a:t>
              </a:r>
              <a:r>
                <a:rPr sz="4000" b="1" i="1" dirty="0">
                  <a:solidFill>
                    <a:srgbClr val="706EA0"/>
                  </a:solidFill>
                </a:rPr>
                <a:t> </a:t>
              </a:r>
              <a:r>
                <a:rPr sz="4000" i="1" dirty="0">
                  <a:solidFill>
                    <a:schemeClr val="accent5">
                      <a:lumMod val="50000"/>
                    </a:schemeClr>
                  </a:solidFill>
                </a:rPr>
                <a:t>is well-suited </a:t>
              </a:r>
              <a:r>
                <a:rPr lang="en-US" sz="4000" i="1" dirty="0">
                  <a:solidFill>
                    <a:schemeClr val="accent5">
                      <a:lumMod val="50000"/>
                    </a:schemeClr>
                  </a:solidFill>
                </a:rPr>
                <a:t>for S</a:t>
              </a:r>
              <a:r>
                <a:rPr sz="4000" i="1" dirty="0">
                  <a:solidFill>
                    <a:schemeClr val="accent5">
                      <a:lumMod val="50000"/>
                    </a:schemeClr>
                  </a:solidFill>
                </a:rPr>
                <a:t>erverless </a:t>
              </a:r>
              <a:r>
                <a:rPr lang="en-US" sz="4000" i="1" dirty="0">
                  <a:solidFill>
                    <a:schemeClr val="accent5">
                      <a:lumMod val="50000"/>
                    </a:schemeClr>
                  </a:solidFill>
                </a:rPr>
                <a:t>functions</a:t>
              </a:r>
              <a:endParaRPr sz="4000" i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7B5289-9E45-FF48-A220-AB60C4132378}"/>
                </a:ext>
              </a:extLst>
            </p:cNvPr>
            <p:cNvSpPr/>
            <p:nvPr/>
          </p:nvSpPr>
          <p:spPr>
            <a:xfrm>
              <a:off x="2358655" y="5091474"/>
              <a:ext cx="9185803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Map-Reduce Operations</a:t>
              </a:r>
            </a:p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Monte-Carlo Simulations</a:t>
              </a:r>
            </a:p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Genetic Algorithms</a:t>
              </a:r>
            </a:p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Hyperparameter tuning</a:t>
              </a:r>
            </a:p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scraping</a:t>
              </a:r>
            </a:p>
            <a:p>
              <a:pPr marL="439615" indent="-439615">
                <a:spcAft>
                  <a:spcPts val="1200"/>
                </a:spcAft>
                <a:buSzPct val="75000"/>
                <a:buChar char="•"/>
                <a:defRPr sz="4000">
                  <a:solidFill>
                    <a:srgbClr val="142936"/>
                  </a:solidFill>
                </a:defRPr>
              </a:pPr>
              <a:r>
                <a:rPr lang="en-US" sz="4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processing</a:t>
              </a:r>
              <a:endParaRPr lang="en-US" sz="44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0E418B4-B578-A049-A5DA-35FE6EF4E09A}"/>
              </a:ext>
            </a:extLst>
          </p:cNvPr>
          <p:cNvSpPr/>
          <p:nvPr/>
        </p:nvSpPr>
        <p:spPr>
          <a:xfrm>
            <a:off x="1715807" y="1556557"/>
            <a:ext cx="21867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rgbClr val="11816D"/>
                </a:solidFill>
              </a:rPr>
              <a:t>“Divide and Conquer” large data sets using large #s of concurrent Functions </a:t>
            </a:r>
          </a:p>
        </p:txBody>
      </p: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B14E5F69-5794-E04C-BF0C-8B8BD8C74FDD}"/>
              </a:ext>
            </a:extLst>
          </p:cNvPr>
          <p:cNvGrpSpPr/>
          <p:nvPr/>
        </p:nvGrpSpPr>
        <p:grpSpPr>
          <a:xfrm>
            <a:off x="5888973" y="12093139"/>
            <a:ext cx="13902347" cy="1362015"/>
            <a:chOff x="5888973" y="12093139"/>
            <a:chExt cx="13902347" cy="13620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2A6F9C-2CAD-FD45-83BD-E5DCFF8EADBA}"/>
                </a:ext>
              </a:extLst>
            </p:cNvPr>
            <p:cNvSpPr/>
            <p:nvPr/>
          </p:nvSpPr>
          <p:spPr>
            <a:xfrm>
              <a:off x="5888973" y="12624157"/>
              <a:ext cx="13902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i="1" kern="0" spc="-60" dirty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/>
                </a:rPr>
                <a:t>Sometimes used as a “Cheaper” option to</a:t>
              </a:r>
            </a:p>
          </p:txBody>
        </p:sp>
        <p:pic>
          <p:nvPicPr>
            <p:cNvPr id="3074" name="Picture 2" descr="Image result for APACHE SPARK LOGO">
              <a:extLst>
                <a:ext uri="{FF2B5EF4-FFF2-40B4-BE49-F238E27FC236}">
                  <a16:creationId xmlns:a16="http://schemas.microsoft.com/office/drawing/2014/main" id="{2E02CE0D-4040-BD44-A514-8E8491786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2875" y="12093139"/>
              <a:ext cx="2508911" cy="130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198048-9DF8-D444-BDAA-E4C46D279F13}"/>
              </a:ext>
            </a:extLst>
          </p:cNvPr>
          <p:cNvGrpSpPr/>
          <p:nvPr/>
        </p:nvGrpSpPr>
        <p:grpSpPr>
          <a:xfrm>
            <a:off x="10501631" y="3923865"/>
            <a:ext cx="12813753" cy="7123259"/>
            <a:chOff x="12192000" y="3619674"/>
            <a:chExt cx="12813753" cy="7123259"/>
          </a:xfrm>
        </p:grpSpPr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8CEAAD4D-140D-A947-93F3-74570EBBD944}"/>
                </a:ext>
              </a:extLst>
            </p:cNvPr>
            <p:cNvGrpSpPr/>
            <p:nvPr/>
          </p:nvGrpSpPr>
          <p:grpSpPr>
            <a:xfrm>
              <a:off x="12192000" y="6273794"/>
              <a:ext cx="2240549" cy="1142635"/>
              <a:chOff x="12192000" y="6273794"/>
              <a:chExt cx="2240549" cy="114263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AB8D164-A50D-784F-BC4A-02971E97F99E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>
                <a:off x="12192000" y="6854989"/>
                <a:ext cx="2240549" cy="0"/>
              </a:xfrm>
              <a:prstGeom prst="straightConnector1">
                <a:avLst/>
              </a:prstGeom>
              <a:ln w="10160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386C79-D52E-AD4E-88D7-780691021EBD}"/>
                  </a:ext>
                </a:extLst>
              </p:cNvPr>
              <p:cNvSpPr/>
              <p:nvPr/>
            </p:nvSpPr>
            <p:spPr bwMode="auto">
              <a:xfrm>
                <a:off x="12649410" y="6273794"/>
                <a:ext cx="1136457" cy="114263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/>
              <a:p>
                <a:pPr algn="ctr">
                  <a:defRPr/>
                </a:pPr>
                <a:r>
                  <a:rPr lang="en-US" sz="5600" b="1" dirty="0">
                    <a:effectLst>
                      <a:outerShdw blurRad="508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</a:t>
                </a:r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F3BE3CBD-1ACB-5140-A379-C912442BB396}"/>
                </a:ext>
              </a:extLst>
            </p:cNvPr>
            <p:cNvGrpSpPr/>
            <p:nvPr/>
          </p:nvGrpSpPr>
          <p:grpSpPr>
            <a:xfrm>
              <a:off x="14432549" y="3619674"/>
              <a:ext cx="7634379" cy="7123259"/>
              <a:chOff x="14432549" y="3619674"/>
              <a:chExt cx="7634379" cy="712325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1B45438-DD03-E045-9CBC-AD2BA8EB211F}"/>
                  </a:ext>
                </a:extLst>
              </p:cNvPr>
              <p:cNvGrpSpPr/>
              <p:nvPr/>
            </p:nvGrpSpPr>
            <p:grpSpPr>
              <a:xfrm>
                <a:off x="20918540" y="3619674"/>
                <a:ext cx="1148388" cy="7118713"/>
                <a:chOff x="20918540" y="3624005"/>
                <a:chExt cx="1148388" cy="711871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233729-1C04-764B-BF56-4D9D2D0A76BA}"/>
                    </a:ext>
                  </a:extLst>
                </p:cNvPr>
                <p:cNvSpPr/>
                <p:nvPr/>
              </p:nvSpPr>
              <p:spPr bwMode="auto">
                <a:xfrm>
                  <a:off x="20918540" y="362400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41E4840-955A-0742-9484-156CB7D6FCA1}"/>
                    </a:ext>
                  </a:extLst>
                </p:cNvPr>
                <p:cNvSpPr/>
                <p:nvPr/>
              </p:nvSpPr>
              <p:spPr bwMode="auto">
                <a:xfrm>
                  <a:off x="20918540" y="436951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209225B-61B5-1442-9720-B2904C3ABDCC}"/>
                    </a:ext>
                  </a:extLst>
                </p:cNvPr>
                <p:cNvSpPr/>
                <p:nvPr/>
              </p:nvSpPr>
              <p:spPr bwMode="auto">
                <a:xfrm>
                  <a:off x="20918540" y="511502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E7FF7C4-875F-4D4C-A7CD-D108A9236C49}"/>
                    </a:ext>
                  </a:extLst>
                </p:cNvPr>
                <p:cNvSpPr/>
                <p:nvPr/>
              </p:nvSpPr>
              <p:spPr bwMode="auto">
                <a:xfrm>
                  <a:off x="20918540" y="586053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6CA0A6C-41CA-A245-83F1-F4C1ECACCCF4}"/>
                    </a:ext>
                  </a:extLst>
                </p:cNvPr>
                <p:cNvSpPr/>
                <p:nvPr/>
              </p:nvSpPr>
              <p:spPr bwMode="auto">
                <a:xfrm>
                  <a:off x="20918540" y="660604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205C61A-B34F-CE43-83D2-2B2196C7118C}"/>
                    </a:ext>
                  </a:extLst>
                </p:cNvPr>
                <p:cNvSpPr/>
                <p:nvPr/>
              </p:nvSpPr>
              <p:spPr bwMode="auto">
                <a:xfrm>
                  <a:off x="20918540" y="735155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5825BD0-F0DA-5A40-AB54-657D73AE8BA9}"/>
                    </a:ext>
                  </a:extLst>
                </p:cNvPr>
                <p:cNvSpPr/>
                <p:nvPr/>
              </p:nvSpPr>
              <p:spPr bwMode="auto">
                <a:xfrm>
                  <a:off x="20918540" y="809706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20ED700-DC3C-794E-9096-E2A4D822F7E9}"/>
                    </a:ext>
                  </a:extLst>
                </p:cNvPr>
                <p:cNvSpPr/>
                <p:nvPr/>
              </p:nvSpPr>
              <p:spPr bwMode="auto">
                <a:xfrm>
                  <a:off x="20918540" y="884257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3E6D2E2-280C-3342-97A7-DF263BEBB25C}"/>
                    </a:ext>
                  </a:extLst>
                </p:cNvPr>
                <p:cNvSpPr/>
                <p:nvPr/>
              </p:nvSpPr>
              <p:spPr bwMode="auto">
                <a:xfrm>
                  <a:off x="20918540" y="9588088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3C9CBED-F12D-1346-9F0B-86EE41C9C1AF}"/>
                  </a:ext>
                </a:extLst>
              </p:cNvPr>
              <p:cNvGrpSpPr/>
              <p:nvPr/>
            </p:nvGrpSpPr>
            <p:grpSpPr>
              <a:xfrm>
                <a:off x="19404676" y="3624220"/>
                <a:ext cx="1148388" cy="7118713"/>
                <a:chOff x="20918540" y="3624005"/>
                <a:chExt cx="1148388" cy="711871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85FA55-E018-2048-A20A-BE665E39E19A}"/>
                    </a:ext>
                  </a:extLst>
                </p:cNvPr>
                <p:cNvSpPr/>
                <p:nvPr/>
              </p:nvSpPr>
              <p:spPr bwMode="auto">
                <a:xfrm>
                  <a:off x="20918540" y="362400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CBB9D7D-8AAE-E043-84A4-3DBBCFAC40A9}"/>
                    </a:ext>
                  </a:extLst>
                </p:cNvPr>
                <p:cNvSpPr/>
                <p:nvPr/>
              </p:nvSpPr>
              <p:spPr bwMode="auto">
                <a:xfrm>
                  <a:off x="20918540" y="436951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89E541-68CB-1E43-BFE5-F39B4F6924FC}"/>
                    </a:ext>
                  </a:extLst>
                </p:cNvPr>
                <p:cNvSpPr/>
                <p:nvPr/>
              </p:nvSpPr>
              <p:spPr bwMode="auto">
                <a:xfrm>
                  <a:off x="20918540" y="511502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50C9E4E-AB75-004C-BD2E-394A5329AB6E}"/>
                    </a:ext>
                  </a:extLst>
                </p:cNvPr>
                <p:cNvSpPr/>
                <p:nvPr/>
              </p:nvSpPr>
              <p:spPr bwMode="auto">
                <a:xfrm>
                  <a:off x="20918540" y="586053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3D8EA0D-76E4-B442-83C8-388DB4FA2F99}"/>
                    </a:ext>
                  </a:extLst>
                </p:cNvPr>
                <p:cNvSpPr/>
                <p:nvPr/>
              </p:nvSpPr>
              <p:spPr bwMode="auto">
                <a:xfrm>
                  <a:off x="20918540" y="660604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A1CE97D-121C-EF43-B623-2266EFCE6831}"/>
                    </a:ext>
                  </a:extLst>
                </p:cNvPr>
                <p:cNvSpPr/>
                <p:nvPr/>
              </p:nvSpPr>
              <p:spPr bwMode="auto">
                <a:xfrm>
                  <a:off x="20918540" y="735155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7456DB4-1C7A-324B-9E5B-7DACC3E6F4A7}"/>
                    </a:ext>
                  </a:extLst>
                </p:cNvPr>
                <p:cNvSpPr/>
                <p:nvPr/>
              </p:nvSpPr>
              <p:spPr bwMode="auto">
                <a:xfrm>
                  <a:off x="20918540" y="809706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D2D386A-95B2-0C49-AF8B-575E10E0C81D}"/>
                    </a:ext>
                  </a:extLst>
                </p:cNvPr>
                <p:cNvSpPr/>
                <p:nvPr/>
              </p:nvSpPr>
              <p:spPr bwMode="auto">
                <a:xfrm>
                  <a:off x="20918540" y="884257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9D38ABC-1644-FF49-96FC-AB8BC90D38F5}"/>
                    </a:ext>
                  </a:extLst>
                </p:cNvPr>
                <p:cNvSpPr/>
                <p:nvPr/>
              </p:nvSpPr>
              <p:spPr bwMode="auto">
                <a:xfrm>
                  <a:off x="20918540" y="9588088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CE48E5E-4975-6B4F-B50B-3404DA9D357E}"/>
                  </a:ext>
                </a:extLst>
              </p:cNvPr>
              <p:cNvGrpSpPr/>
              <p:nvPr/>
            </p:nvGrpSpPr>
            <p:grpSpPr>
              <a:xfrm>
                <a:off x="17890812" y="3624005"/>
                <a:ext cx="1148388" cy="7118713"/>
                <a:chOff x="20918540" y="3624005"/>
                <a:chExt cx="1148388" cy="711871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EDD4E54-B1AD-3044-B35F-DECA87D945A9}"/>
                    </a:ext>
                  </a:extLst>
                </p:cNvPr>
                <p:cNvSpPr/>
                <p:nvPr/>
              </p:nvSpPr>
              <p:spPr bwMode="auto">
                <a:xfrm>
                  <a:off x="20918540" y="362400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F58A27A-8274-7D46-BB26-5DEC132476AC}"/>
                    </a:ext>
                  </a:extLst>
                </p:cNvPr>
                <p:cNvSpPr/>
                <p:nvPr/>
              </p:nvSpPr>
              <p:spPr bwMode="auto">
                <a:xfrm>
                  <a:off x="20918540" y="436951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CBA4C99-320D-9243-A30F-F9E29FFD810B}"/>
                    </a:ext>
                  </a:extLst>
                </p:cNvPr>
                <p:cNvSpPr/>
                <p:nvPr/>
              </p:nvSpPr>
              <p:spPr bwMode="auto">
                <a:xfrm>
                  <a:off x="20918540" y="511502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70D71F4-C7E0-A346-AE92-DDA31A631718}"/>
                    </a:ext>
                  </a:extLst>
                </p:cNvPr>
                <p:cNvSpPr/>
                <p:nvPr/>
              </p:nvSpPr>
              <p:spPr bwMode="auto">
                <a:xfrm>
                  <a:off x="20918540" y="586053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68214E1-B883-324B-8A02-89588FA1CBFE}"/>
                    </a:ext>
                  </a:extLst>
                </p:cNvPr>
                <p:cNvSpPr/>
                <p:nvPr/>
              </p:nvSpPr>
              <p:spPr bwMode="auto">
                <a:xfrm>
                  <a:off x="20918540" y="660604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FC98966-61E0-B34B-B472-42DAC77D7BED}"/>
                    </a:ext>
                  </a:extLst>
                </p:cNvPr>
                <p:cNvSpPr/>
                <p:nvPr/>
              </p:nvSpPr>
              <p:spPr bwMode="auto">
                <a:xfrm>
                  <a:off x="20918540" y="735155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DD7C747-1009-A443-83FA-E7D94D557098}"/>
                    </a:ext>
                  </a:extLst>
                </p:cNvPr>
                <p:cNvSpPr/>
                <p:nvPr/>
              </p:nvSpPr>
              <p:spPr bwMode="auto">
                <a:xfrm>
                  <a:off x="20918540" y="809706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C2088E-F1CF-3B4D-BC5A-005F9E4A9EC9}"/>
                    </a:ext>
                  </a:extLst>
                </p:cNvPr>
                <p:cNvSpPr/>
                <p:nvPr/>
              </p:nvSpPr>
              <p:spPr bwMode="auto">
                <a:xfrm>
                  <a:off x="20918540" y="8842575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932456-3625-D243-84DE-80AE1A21408D}"/>
                    </a:ext>
                  </a:extLst>
                </p:cNvPr>
                <p:cNvSpPr/>
                <p:nvPr/>
              </p:nvSpPr>
              <p:spPr bwMode="auto">
                <a:xfrm>
                  <a:off x="20918540" y="9588088"/>
                  <a:ext cx="1148388" cy="11546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anchor="ctr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6400" b="1" dirty="0">
                      <a:solidFill>
                        <a:schemeClr val="bg1"/>
                      </a:solidFill>
                      <a:effectLst>
                        <a:outerShdw blurRad="254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Fx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567418-5AE0-6242-BD83-5C9448E75B24}"/>
                  </a:ext>
                </a:extLst>
              </p:cNvPr>
              <p:cNvSpPr/>
              <p:nvPr/>
            </p:nvSpPr>
            <p:spPr bwMode="auto">
              <a:xfrm>
                <a:off x="14432549" y="5964439"/>
                <a:ext cx="1771470" cy="178109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anchor="ctr">
                <a:noAutofit/>
              </a:bodyPr>
              <a:lstStyle/>
              <a:p>
                <a:pPr algn="ctr">
                  <a:defRPr/>
                </a:pPr>
                <a:r>
                  <a:rPr lang="en-US" sz="6400" b="1" dirty="0">
                    <a:solidFill>
                      <a:schemeClr val="bg1"/>
                    </a:solidFill>
                    <a:effectLst>
                      <a:outerShdw blurRad="254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Fx</a:t>
                </a:r>
              </a:p>
            </p:txBody>
          </p: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16748C13-3BB1-4847-896A-43E3AFF44F7F}"/>
                  </a:ext>
                </a:extLst>
              </p:cNvPr>
              <p:cNvCxnSpPr>
                <a:cxnSpLocks/>
                <a:stCxn id="41" idx="6"/>
                <a:endCxn id="32" idx="2"/>
              </p:cNvCxnSpPr>
              <p:nvPr/>
            </p:nvCxnSpPr>
            <p:spPr>
              <a:xfrm flipV="1">
                <a:off x="16204019" y="4201320"/>
                <a:ext cx="1686793" cy="2653669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11CF812F-CB2C-4C4F-94B2-2D443CCBFF53}"/>
                  </a:ext>
                </a:extLst>
              </p:cNvPr>
              <p:cNvCxnSpPr>
                <a:cxnSpLocks/>
                <a:stCxn id="41" idx="6"/>
                <a:endCxn id="33" idx="2"/>
              </p:cNvCxnSpPr>
              <p:nvPr/>
            </p:nvCxnSpPr>
            <p:spPr>
              <a:xfrm flipV="1">
                <a:off x="16204019" y="4946830"/>
                <a:ext cx="1686793" cy="1908159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78611353-5B2D-8A48-B0E9-F04CCBB55455}"/>
                  </a:ext>
                </a:extLst>
              </p:cNvPr>
              <p:cNvCxnSpPr>
                <a:cxnSpLocks/>
                <a:stCxn id="41" idx="6"/>
                <a:endCxn id="34" idx="2"/>
              </p:cNvCxnSpPr>
              <p:nvPr/>
            </p:nvCxnSpPr>
            <p:spPr>
              <a:xfrm flipV="1">
                <a:off x="16204019" y="5692340"/>
                <a:ext cx="1686793" cy="116264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>
                <a:extLst>
                  <a:ext uri="{FF2B5EF4-FFF2-40B4-BE49-F238E27FC236}">
                    <a16:creationId xmlns:a16="http://schemas.microsoft.com/office/drawing/2014/main" id="{5FB9E6E0-DAB8-0241-A55B-B73C48B7956C}"/>
                  </a:ext>
                </a:extLst>
              </p:cNvPr>
              <p:cNvCxnSpPr>
                <a:cxnSpLocks/>
                <a:stCxn id="41" idx="6"/>
                <a:endCxn id="35" idx="2"/>
              </p:cNvCxnSpPr>
              <p:nvPr/>
            </p:nvCxnSpPr>
            <p:spPr>
              <a:xfrm flipV="1">
                <a:off x="16204019" y="6437850"/>
                <a:ext cx="1686793" cy="41713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11496EF2-3C59-2147-881C-0DE4987F2EDA}"/>
                  </a:ext>
                </a:extLst>
              </p:cNvPr>
              <p:cNvCxnSpPr>
                <a:cxnSpLocks/>
                <a:stCxn id="41" idx="6"/>
                <a:endCxn id="36" idx="2"/>
              </p:cNvCxnSpPr>
              <p:nvPr/>
            </p:nvCxnSpPr>
            <p:spPr>
              <a:xfrm>
                <a:off x="16204019" y="6854989"/>
                <a:ext cx="1686793" cy="32837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2310BBAB-60B1-0B40-8E27-375E29DC75B1}"/>
                  </a:ext>
                </a:extLst>
              </p:cNvPr>
              <p:cNvCxnSpPr>
                <a:cxnSpLocks/>
                <a:stCxn id="41" idx="6"/>
                <a:endCxn id="38" idx="2"/>
              </p:cNvCxnSpPr>
              <p:nvPr/>
            </p:nvCxnSpPr>
            <p:spPr>
              <a:xfrm>
                <a:off x="16204019" y="6854989"/>
                <a:ext cx="1686793" cy="18193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6D0BF678-47F7-6A45-8E9A-066F8D0C7760}"/>
                  </a:ext>
                </a:extLst>
              </p:cNvPr>
              <p:cNvCxnSpPr>
                <a:cxnSpLocks/>
                <a:stCxn id="41" idx="6"/>
                <a:endCxn id="37" idx="2"/>
              </p:cNvCxnSpPr>
              <p:nvPr/>
            </p:nvCxnSpPr>
            <p:spPr>
              <a:xfrm>
                <a:off x="16204019" y="6854989"/>
                <a:ext cx="1686793" cy="10738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>
                <a:extLst>
                  <a:ext uri="{FF2B5EF4-FFF2-40B4-BE49-F238E27FC236}">
                    <a16:creationId xmlns:a16="http://schemas.microsoft.com/office/drawing/2014/main" id="{46744F9C-D3EB-7446-931F-5E65BC5C0DD6}"/>
                  </a:ext>
                </a:extLst>
              </p:cNvPr>
              <p:cNvCxnSpPr>
                <a:cxnSpLocks/>
                <a:stCxn id="41" idx="6"/>
                <a:endCxn id="39" idx="2"/>
              </p:cNvCxnSpPr>
              <p:nvPr/>
            </p:nvCxnSpPr>
            <p:spPr>
              <a:xfrm>
                <a:off x="16204019" y="6854989"/>
                <a:ext cx="1686793" cy="256490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50F5DBDC-C8AD-8348-B547-D2CA841F57FD}"/>
                  </a:ext>
                </a:extLst>
              </p:cNvPr>
              <p:cNvCxnSpPr>
                <a:cxnSpLocks/>
                <a:stCxn id="41" idx="6"/>
                <a:endCxn id="40" idx="2"/>
              </p:cNvCxnSpPr>
              <p:nvPr/>
            </p:nvCxnSpPr>
            <p:spPr>
              <a:xfrm>
                <a:off x="16204019" y="6854989"/>
                <a:ext cx="1686793" cy="33104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A013703A-6D23-7E46-A1F4-EEC2FA140535}"/>
                  </a:ext>
                </a:extLst>
              </p:cNvPr>
              <p:cNvCxnSpPr>
                <a:stCxn id="32" idx="6"/>
                <a:endCxn id="22" idx="2"/>
              </p:cNvCxnSpPr>
              <p:nvPr/>
            </p:nvCxnSpPr>
            <p:spPr>
              <a:xfrm>
                <a:off x="19039200" y="420132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3FE2851-FA80-124E-AF23-1A7246EEAF57}"/>
                  </a:ext>
                </a:extLst>
              </p:cNvPr>
              <p:cNvCxnSpPr>
                <a:cxnSpLocks/>
                <a:stCxn id="34" idx="6"/>
                <a:endCxn id="24" idx="2"/>
              </p:cNvCxnSpPr>
              <p:nvPr/>
            </p:nvCxnSpPr>
            <p:spPr>
              <a:xfrm>
                <a:off x="19039200" y="569234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7C58CF-0A75-4045-B933-4CE1F2089F38}"/>
                  </a:ext>
                </a:extLst>
              </p:cNvPr>
              <p:cNvCxnSpPr>
                <a:cxnSpLocks/>
                <a:stCxn id="33" idx="6"/>
                <a:endCxn id="23" idx="2"/>
              </p:cNvCxnSpPr>
              <p:nvPr/>
            </p:nvCxnSpPr>
            <p:spPr>
              <a:xfrm>
                <a:off x="19039200" y="494683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97976F6-B389-DD46-B153-F69AAE13E7EC}"/>
                  </a:ext>
                </a:extLst>
              </p:cNvPr>
              <p:cNvCxnSpPr>
                <a:cxnSpLocks/>
                <a:stCxn id="35" idx="6"/>
                <a:endCxn id="25" idx="2"/>
              </p:cNvCxnSpPr>
              <p:nvPr/>
            </p:nvCxnSpPr>
            <p:spPr>
              <a:xfrm>
                <a:off x="19039200" y="643785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C1086FE-A82D-2944-8322-2320F9812C3C}"/>
                  </a:ext>
                </a:extLst>
              </p:cNvPr>
              <p:cNvCxnSpPr>
                <a:cxnSpLocks/>
                <a:stCxn id="23" idx="6"/>
                <a:endCxn id="12" idx="2"/>
              </p:cNvCxnSpPr>
              <p:nvPr/>
            </p:nvCxnSpPr>
            <p:spPr>
              <a:xfrm flipV="1">
                <a:off x="20553064" y="494249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7102D93-336A-F640-ACD6-6A42593BD310}"/>
                  </a:ext>
                </a:extLst>
              </p:cNvPr>
              <p:cNvCxnSpPr>
                <a:cxnSpLocks/>
                <a:stCxn id="24" idx="6"/>
                <a:endCxn id="13" idx="2"/>
              </p:cNvCxnSpPr>
              <p:nvPr/>
            </p:nvCxnSpPr>
            <p:spPr>
              <a:xfrm flipV="1">
                <a:off x="20553064" y="568800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3262709-37B4-9A43-B065-BCAE86EE3645}"/>
                  </a:ext>
                </a:extLst>
              </p:cNvPr>
              <p:cNvCxnSpPr>
                <a:cxnSpLocks/>
                <a:stCxn id="25" idx="6"/>
                <a:endCxn id="14" idx="2"/>
              </p:cNvCxnSpPr>
              <p:nvPr/>
            </p:nvCxnSpPr>
            <p:spPr>
              <a:xfrm flipV="1">
                <a:off x="20553064" y="643351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463D1B3-939A-A54A-A83B-C2ED4EAA6665}"/>
                  </a:ext>
                </a:extLst>
              </p:cNvPr>
              <p:cNvCxnSpPr>
                <a:cxnSpLocks/>
                <a:stCxn id="36" idx="6"/>
                <a:endCxn id="26" idx="2"/>
              </p:cNvCxnSpPr>
              <p:nvPr/>
            </p:nvCxnSpPr>
            <p:spPr>
              <a:xfrm>
                <a:off x="19039200" y="718336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3D86566-8D8A-7244-BEE0-E5E3B6FA2CB5}"/>
                  </a:ext>
                </a:extLst>
              </p:cNvPr>
              <p:cNvCxnSpPr>
                <a:cxnSpLocks/>
                <a:stCxn id="26" idx="6"/>
                <a:endCxn id="15" idx="2"/>
              </p:cNvCxnSpPr>
              <p:nvPr/>
            </p:nvCxnSpPr>
            <p:spPr>
              <a:xfrm flipV="1">
                <a:off x="20553064" y="717902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3EC8CE-88B8-2A4C-99E1-32DA49F80317}"/>
                  </a:ext>
                </a:extLst>
              </p:cNvPr>
              <p:cNvCxnSpPr>
                <a:cxnSpLocks/>
                <a:stCxn id="22" idx="6"/>
                <a:endCxn id="11" idx="2"/>
              </p:cNvCxnSpPr>
              <p:nvPr/>
            </p:nvCxnSpPr>
            <p:spPr>
              <a:xfrm flipV="1">
                <a:off x="20553064" y="419698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C37DFF4-B60A-6A41-A99E-630DC67A7F7D}"/>
                  </a:ext>
                </a:extLst>
              </p:cNvPr>
              <p:cNvCxnSpPr>
                <a:cxnSpLocks/>
                <a:stCxn id="27" idx="6"/>
                <a:endCxn id="16" idx="2"/>
              </p:cNvCxnSpPr>
              <p:nvPr/>
            </p:nvCxnSpPr>
            <p:spPr>
              <a:xfrm flipV="1">
                <a:off x="20553064" y="792453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74587F0-4CA6-004A-BAAC-C1E5153F9B03}"/>
                  </a:ext>
                </a:extLst>
              </p:cNvPr>
              <p:cNvCxnSpPr>
                <a:cxnSpLocks/>
                <a:stCxn id="37" idx="6"/>
                <a:endCxn id="27" idx="2"/>
              </p:cNvCxnSpPr>
              <p:nvPr/>
            </p:nvCxnSpPr>
            <p:spPr>
              <a:xfrm>
                <a:off x="19039200" y="792887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CD62C7D-0432-FC41-B353-D1C21141D3ED}"/>
                  </a:ext>
                </a:extLst>
              </p:cNvPr>
              <p:cNvCxnSpPr>
                <a:cxnSpLocks/>
                <a:stCxn id="28" idx="6"/>
                <a:endCxn id="17" idx="2"/>
              </p:cNvCxnSpPr>
              <p:nvPr/>
            </p:nvCxnSpPr>
            <p:spPr>
              <a:xfrm flipV="1">
                <a:off x="20553064" y="867004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8FDB483-B843-DE49-BF81-801FC319CA8E}"/>
                  </a:ext>
                </a:extLst>
              </p:cNvPr>
              <p:cNvCxnSpPr>
                <a:cxnSpLocks/>
                <a:stCxn id="38" idx="6"/>
                <a:endCxn id="28" idx="2"/>
              </p:cNvCxnSpPr>
              <p:nvPr/>
            </p:nvCxnSpPr>
            <p:spPr>
              <a:xfrm>
                <a:off x="19039200" y="867438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38BC591-8589-3D45-A750-C4E73E4EE08D}"/>
                  </a:ext>
                </a:extLst>
              </p:cNvPr>
              <p:cNvCxnSpPr>
                <a:cxnSpLocks/>
                <a:stCxn id="39" idx="6"/>
                <a:endCxn id="29" idx="2"/>
              </p:cNvCxnSpPr>
              <p:nvPr/>
            </p:nvCxnSpPr>
            <p:spPr>
              <a:xfrm>
                <a:off x="19039200" y="9419890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8C5DC40-AB89-5142-9053-A01C5541F4EF}"/>
                  </a:ext>
                </a:extLst>
              </p:cNvPr>
              <p:cNvCxnSpPr>
                <a:cxnSpLocks/>
                <a:stCxn id="40" idx="6"/>
                <a:endCxn id="30" idx="2"/>
              </p:cNvCxnSpPr>
              <p:nvPr/>
            </p:nvCxnSpPr>
            <p:spPr>
              <a:xfrm>
                <a:off x="19039200" y="10165403"/>
                <a:ext cx="365476" cy="21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D8D1906-7ACD-8F40-8822-391E2C294376}"/>
                  </a:ext>
                </a:extLst>
              </p:cNvPr>
              <p:cNvCxnSpPr>
                <a:cxnSpLocks/>
                <a:stCxn id="29" idx="6"/>
                <a:endCxn id="18" idx="2"/>
              </p:cNvCxnSpPr>
              <p:nvPr/>
            </p:nvCxnSpPr>
            <p:spPr>
              <a:xfrm flipV="1">
                <a:off x="20553064" y="9415559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9B91-9FCB-BF45-96DA-0814DDBB3323}"/>
                  </a:ext>
                </a:extLst>
              </p:cNvPr>
              <p:cNvCxnSpPr>
                <a:cxnSpLocks/>
                <a:stCxn id="30" idx="6"/>
                <a:endCxn id="19" idx="2"/>
              </p:cNvCxnSpPr>
              <p:nvPr/>
            </p:nvCxnSpPr>
            <p:spPr>
              <a:xfrm flipV="1">
                <a:off x="20553064" y="10161072"/>
                <a:ext cx="365476" cy="454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EE7922A-EE5B-EB44-95B4-23C9FF78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1234" y="6110375"/>
              <a:ext cx="1213848" cy="1489226"/>
            </a:xfrm>
            <a:prstGeom prst="rect">
              <a:avLst/>
            </a:prstGeom>
          </p:spPr>
        </p:pic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5C40B9E7-A427-CD4A-BF2A-76D6A0A3349A}"/>
                </a:ext>
              </a:extLst>
            </p:cNvPr>
            <p:cNvSpPr/>
            <p:nvPr/>
          </p:nvSpPr>
          <p:spPr>
            <a:xfrm>
              <a:off x="22246175" y="4217065"/>
              <a:ext cx="738074" cy="5770159"/>
            </a:xfrm>
            <a:prstGeom prst="rightBrace">
              <a:avLst>
                <a:gd name="adj1" fmla="val 27028"/>
                <a:gd name="adj2" fmla="val 51375"/>
              </a:avLst>
            </a:prstGeom>
            <a:ln w="79375">
              <a:solidFill>
                <a:srgbClr val="1CADE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3C60F1-8A58-374C-9111-E430F4E6B005}"/>
                </a:ext>
              </a:extLst>
            </p:cNvPr>
            <p:cNvSpPr/>
            <p:nvPr/>
          </p:nvSpPr>
          <p:spPr>
            <a:xfrm>
              <a:off x="22710562" y="7745538"/>
              <a:ext cx="229519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Aggregated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7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8B40-066F-8E49-8ADA-7E79C555D19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“Source-to-Container” solutions for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9D0D2-4796-9A43-816E-67CAA2FD0A53}"/>
              </a:ext>
            </a:extLst>
          </p:cNvPr>
          <p:cNvSpPr/>
          <p:nvPr/>
        </p:nvSpPr>
        <p:spPr>
          <a:xfrm>
            <a:off x="13509468" y="3585585"/>
            <a:ext cx="1014870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defTabSz="2438340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Serverless “platform-aware” Tooling 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“bakes” Functions into a Runtime Container</a:t>
            </a:r>
          </a:p>
          <a:p>
            <a:pPr marL="1200150" lvl="1" indent="-742950" defTabSz="2438340" eaLnBrk="0" fontAlgn="base" hangingPunct="0">
              <a:spcBef>
                <a:spcPts val="18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Starts with compatible “Base” </a:t>
            </a:r>
            <a:r>
              <a:rPr lang="en-US" sz="4400" b="1" i="1" dirty="0">
                <a:solidFill>
                  <a:srgbClr val="CD7A12"/>
                </a:solidFill>
              </a:rPr>
              <a:t>Java Runtime image</a:t>
            </a:r>
          </a:p>
          <a:p>
            <a:pPr marL="1200150" lvl="1" indent="-742950" defTabSz="2438340" eaLnBrk="0" fontAlgn="base" hangingPunct="0">
              <a:spcBef>
                <a:spcPts val="18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b="1" i="1" dirty="0">
                <a:solidFill>
                  <a:srgbClr val="706EA0"/>
                </a:solidFill>
              </a:rPr>
              <a:t>”Pulls” &amp; Builds 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Source</a:t>
            </a:r>
          </a:p>
          <a:p>
            <a:pPr marL="1897063" lvl="2" indent="-571500" defTabSz="2438340" eaLnBrk="0" fontAlgn="base" hangingPunct="0">
              <a:spcBef>
                <a:spcPts val="1800"/>
              </a:spcBef>
              <a:spcAft>
                <a:spcPct val="0"/>
              </a:spcAft>
              <a:buFont typeface="System Font Regular"/>
              <a:buChar char="—"/>
            </a:pP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Places </a:t>
            </a:r>
            <a:r>
              <a:rPr lang="en-US" sz="4400" b="1" i="1" dirty="0">
                <a:solidFill>
                  <a:srgbClr val="CD7A12"/>
                </a:solidFill>
              </a:rPr>
              <a:t>JAR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 “known” location</a:t>
            </a:r>
          </a:p>
          <a:p>
            <a:pPr marL="1200150" lvl="1" indent="-742950" defTabSz="2438340" eaLnBrk="0" fontAlgn="base" hangingPunct="0">
              <a:spcBef>
                <a:spcPts val="18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b="1" i="1" dirty="0">
                <a:solidFill>
                  <a:srgbClr val="706EA0"/>
                </a:solidFill>
              </a:rPr>
              <a:t>Stores final Image </a:t>
            </a: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chosen target Image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A523-A13B-B84C-BB23-D12FF1A71A68}"/>
              </a:ext>
            </a:extLst>
          </p:cNvPr>
          <p:cNvSpPr/>
          <p:nvPr/>
        </p:nvSpPr>
        <p:spPr>
          <a:xfrm>
            <a:off x="1878767" y="12521373"/>
            <a:ext cx="21726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 defTabSz="24383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srgbClr val="C00000"/>
                </a:solidFill>
              </a:rPr>
              <a:t>Tooling and “final” image often dedicated to single target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D9CEA-2781-C94F-B434-AF41E138044A}"/>
              </a:ext>
            </a:extLst>
          </p:cNvPr>
          <p:cNvSpPr/>
          <p:nvPr/>
        </p:nvSpPr>
        <p:spPr>
          <a:xfrm>
            <a:off x="2514600" y="1280160"/>
            <a:ext cx="21463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kern="0" spc="-60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Using a general Containerization approach for Serverless “Lift and Shift”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0F84B-7FAF-714A-AA3C-8B7254C67A4E}"/>
              </a:ext>
            </a:extLst>
          </p:cNvPr>
          <p:cNvGrpSpPr/>
          <p:nvPr/>
        </p:nvGrpSpPr>
        <p:grpSpPr>
          <a:xfrm>
            <a:off x="6099320" y="9134472"/>
            <a:ext cx="2168665" cy="2568103"/>
            <a:chOff x="2944707" y="1353736"/>
            <a:chExt cx="674657" cy="798920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198B52D5-9CA5-BA45-859B-8860006F73C3}"/>
                </a:ext>
              </a:extLst>
            </p:cNvPr>
            <p:cNvSpPr/>
            <p:nvPr/>
          </p:nvSpPr>
          <p:spPr>
            <a:xfrm>
              <a:off x="2944707" y="1353736"/>
              <a:ext cx="674657" cy="79892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1CA0F-C540-A64A-B8AD-C796AB737234}"/>
                </a:ext>
              </a:extLst>
            </p:cNvPr>
            <p:cNvGrpSpPr/>
            <p:nvPr/>
          </p:nvGrpSpPr>
          <p:grpSpPr>
            <a:xfrm>
              <a:off x="3087855" y="1534727"/>
              <a:ext cx="420801" cy="570197"/>
              <a:chOff x="1373848" y="1377148"/>
              <a:chExt cx="420801" cy="57019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24F6DAC-61C4-5B41-8FF1-B1E5DFEFE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73848" y="1377148"/>
                <a:ext cx="420801" cy="420801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2C294C-A128-BB43-A868-28CD29CE6087}"/>
                  </a:ext>
                </a:extLst>
              </p:cNvPr>
              <p:cNvSpPr/>
              <p:nvPr/>
            </p:nvSpPr>
            <p:spPr>
              <a:xfrm>
                <a:off x="1399174" y="1804600"/>
                <a:ext cx="337708" cy="142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noProof="1">
                    <a:solidFill>
                      <a:schemeClr val="bg1"/>
                    </a:solidFill>
                  </a:rPr>
                  <a:t>GitHub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8049E6-AB3D-B649-AE9C-B1F481F02D08}"/>
              </a:ext>
            </a:extLst>
          </p:cNvPr>
          <p:cNvGrpSpPr/>
          <p:nvPr/>
        </p:nvGrpSpPr>
        <p:grpSpPr>
          <a:xfrm>
            <a:off x="3393626" y="9134472"/>
            <a:ext cx="2216996" cy="2566497"/>
            <a:chOff x="7219508" y="1290937"/>
            <a:chExt cx="754074" cy="765937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7BBD8C8F-D95E-4443-84B4-EA2CF52D7E21}"/>
                </a:ext>
              </a:extLst>
            </p:cNvPr>
            <p:cNvSpPr/>
            <p:nvPr/>
          </p:nvSpPr>
          <p:spPr>
            <a:xfrm>
              <a:off x="7219508" y="1290937"/>
              <a:ext cx="737635" cy="765937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8" name="Picture 2" descr="Image result for docker hub logo">
              <a:extLst>
                <a:ext uri="{FF2B5EF4-FFF2-40B4-BE49-F238E27FC236}">
                  <a16:creationId xmlns:a16="http://schemas.microsoft.com/office/drawing/2014/main" id="{9C7D3277-DD26-2F4A-9B7A-1E184C5A0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601" y="1436572"/>
              <a:ext cx="549172" cy="46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616A03-95EC-B84C-B037-4ED435223B56}"/>
                </a:ext>
              </a:extLst>
            </p:cNvPr>
            <p:cNvSpPr/>
            <p:nvPr/>
          </p:nvSpPr>
          <p:spPr>
            <a:xfrm>
              <a:off x="7293086" y="1853351"/>
              <a:ext cx="680496" cy="156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Docker Hub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BD78BD-6F06-7246-A278-B7AC79F94423}"/>
              </a:ext>
            </a:extLst>
          </p:cNvPr>
          <p:cNvGrpSpPr/>
          <p:nvPr/>
        </p:nvGrpSpPr>
        <p:grpSpPr>
          <a:xfrm>
            <a:off x="4636264" y="3109060"/>
            <a:ext cx="7181850" cy="2233413"/>
            <a:chOff x="4229101" y="2915878"/>
            <a:chExt cx="7181850" cy="22334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ABFA11-BA66-3847-A9E4-38203A31FE9D}"/>
                </a:ext>
              </a:extLst>
            </p:cNvPr>
            <p:cNvSpPr/>
            <p:nvPr/>
          </p:nvSpPr>
          <p:spPr>
            <a:xfrm>
              <a:off x="4229101" y="2915878"/>
              <a:ext cx="7181850" cy="2233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280160" tIns="182880" rIns="182880" bIns="182880" rtlCol="0" anchor="ctr">
              <a:noAutofit/>
            </a:bodyPr>
            <a:lstStyle/>
            <a:p>
              <a:pPr algn="ctr"/>
              <a:r>
                <a:rPr lang="en-US" sz="3600" b="1" i="1" dirty="0">
                  <a:solidFill>
                    <a:schemeClr val="tx2">
                      <a:lumMod val="50000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rPr>
                <a:t>Serverless</a:t>
              </a:r>
            </a:p>
            <a:p>
              <a:pPr algn="ctr"/>
              <a:r>
                <a:rPr lang="en-US" sz="3600" b="1" i="1" dirty="0">
                  <a:solidFill>
                    <a:schemeClr val="tx2">
                      <a:lumMod val="50000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Builder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BF42965-9E2A-EC40-894E-77E92EAB2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264" y="3277071"/>
              <a:ext cx="1507679" cy="151073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C84FFB-E329-CB40-84A1-56BEA19D5DB4}"/>
              </a:ext>
            </a:extLst>
          </p:cNvPr>
          <p:cNvGrpSpPr/>
          <p:nvPr/>
        </p:nvGrpSpPr>
        <p:grpSpPr>
          <a:xfrm>
            <a:off x="10803775" y="9109338"/>
            <a:ext cx="2168665" cy="2566497"/>
            <a:chOff x="7219508" y="1290937"/>
            <a:chExt cx="737635" cy="765937"/>
          </a:xfrm>
        </p:grpSpPr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433562C9-3F43-0D46-8F0A-213E23FC9219}"/>
                </a:ext>
              </a:extLst>
            </p:cNvPr>
            <p:cNvSpPr/>
            <p:nvPr/>
          </p:nvSpPr>
          <p:spPr>
            <a:xfrm>
              <a:off x="7219508" y="1290937"/>
              <a:ext cx="737635" cy="765937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B179DD-6702-404B-8294-E227C8179222}"/>
                </a:ext>
              </a:extLst>
            </p:cNvPr>
            <p:cNvSpPr/>
            <p:nvPr/>
          </p:nvSpPr>
          <p:spPr>
            <a:xfrm>
              <a:off x="7248077" y="1863133"/>
              <a:ext cx="693277" cy="156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</a:rPr>
                <a:t>Image Repo.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2404A0-8356-354B-BFF3-44A2A700A9F2}"/>
              </a:ext>
            </a:extLst>
          </p:cNvPr>
          <p:cNvCxnSpPr/>
          <p:nvPr/>
        </p:nvCxnSpPr>
        <p:spPr>
          <a:xfrm flipV="1">
            <a:off x="4636264" y="5342473"/>
            <a:ext cx="1164461" cy="3791999"/>
          </a:xfrm>
          <a:prstGeom prst="straightConnector1">
            <a:avLst/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2267A2-44AE-2345-BC79-04063DE3E08D}"/>
              </a:ext>
            </a:extLst>
          </p:cNvPr>
          <p:cNvCxnSpPr>
            <a:stCxn id="12" idx="1"/>
            <a:endCxn id="24" idx="2"/>
          </p:cNvCxnSpPr>
          <p:nvPr/>
        </p:nvCxnSpPr>
        <p:spPr>
          <a:xfrm flipV="1">
            <a:off x="7183653" y="5342473"/>
            <a:ext cx="1043536" cy="3791999"/>
          </a:xfrm>
          <a:prstGeom prst="straightConnector1">
            <a:avLst/>
          </a:prstGeom>
          <a:ln w="79375">
            <a:solidFill>
              <a:srgbClr val="1382A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9D640-4AFA-2F4A-AA30-3A5A94BC33E4}"/>
              </a:ext>
            </a:extLst>
          </p:cNvPr>
          <p:cNvCxnSpPr>
            <a:endCxn id="36" idx="1"/>
          </p:cNvCxnSpPr>
          <p:nvPr/>
        </p:nvCxnSpPr>
        <p:spPr>
          <a:xfrm>
            <a:off x="10144125" y="5342473"/>
            <a:ext cx="1743983" cy="3766865"/>
          </a:xfrm>
          <a:prstGeom prst="straightConnector1">
            <a:avLst/>
          </a:prstGeom>
          <a:ln w="79375">
            <a:solidFill>
              <a:srgbClr val="9411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java file icon free -.com">
            <a:extLst>
              <a:ext uri="{FF2B5EF4-FFF2-40B4-BE49-F238E27FC236}">
                <a16:creationId xmlns:a16="http://schemas.microsoft.com/office/drawing/2014/main" id="{334D54DC-EBB2-FB4B-88FC-D647CDFA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81" y="6661377"/>
            <a:ext cx="1569996" cy="156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49A64F-576F-7D4D-8583-63C426588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61" y="6562765"/>
            <a:ext cx="1949459" cy="181076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7A8BF8E-6338-444A-B93F-8909A5191774}"/>
              </a:ext>
            </a:extLst>
          </p:cNvPr>
          <p:cNvGrpSpPr/>
          <p:nvPr/>
        </p:nvGrpSpPr>
        <p:grpSpPr>
          <a:xfrm>
            <a:off x="9994585" y="6144594"/>
            <a:ext cx="2600472" cy="2414132"/>
            <a:chOff x="9911147" y="6214410"/>
            <a:chExt cx="2600472" cy="24141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70F42B9-50ED-784B-96F6-CA35A8C6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147" y="6214410"/>
              <a:ext cx="2600472" cy="2414132"/>
            </a:xfrm>
            <a:prstGeom prst="rect">
              <a:avLst/>
            </a:prstGeom>
          </p:spPr>
        </p:pic>
        <p:pic>
          <p:nvPicPr>
            <p:cNvPr id="42" name="Picture 4" descr="Json File, file format, Jar Format, Jar File Format, Jar File, Files And Folders, Java Archive, Jar, interface Icon">
              <a:extLst>
                <a:ext uri="{FF2B5EF4-FFF2-40B4-BE49-F238E27FC236}">
                  <a16:creationId xmlns:a16="http://schemas.microsoft.com/office/drawing/2014/main" id="{B26E5C40-62C9-3449-B41D-D7A9368FE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364" y="6601114"/>
              <a:ext cx="1504293" cy="150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617AAC8E-BA85-D844-A16A-5DC8C1ACEB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018" y="9415575"/>
            <a:ext cx="1541188" cy="1704709"/>
          </a:xfrm>
          <a:prstGeom prst="rect">
            <a:avLst/>
          </a:prstGeom>
        </p:spPr>
      </p:pic>
      <p:sp>
        <p:nvSpPr>
          <p:cNvPr id="54" name="1">
            <a:extLst>
              <a:ext uri="{FF2B5EF4-FFF2-40B4-BE49-F238E27FC236}">
                <a16:creationId xmlns:a16="http://schemas.microsoft.com/office/drawing/2014/main" id="{EC8C728D-5B1B-5141-BD3E-CDD1AF83D4ED}"/>
              </a:ext>
            </a:extLst>
          </p:cNvPr>
          <p:cNvSpPr/>
          <p:nvPr/>
        </p:nvSpPr>
        <p:spPr>
          <a:xfrm>
            <a:off x="3042391" y="8801436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dirty="0"/>
              <a:t>1</a:t>
            </a:r>
          </a:p>
        </p:txBody>
      </p:sp>
      <p:sp>
        <p:nvSpPr>
          <p:cNvPr id="55" name="1">
            <a:extLst>
              <a:ext uri="{FF2B5EF4-FFF2-40B4-BE49-F238E27FC236}">
                <a16:creationId xmlns:a16="http://schemas.microsoft.com/office/drawing/2014/main" id="{60F7CC15-7ECD-9B46-AF92-E8FC50BF601B}"/>
              </a:ext>
            </a:extLst>
          </p:cNvPr>
          <p:cNvSpPr/>
          <p:nvPr/>
        </p:nvSpPr>
        <p:spPr>
          <a:xfrm>
            <a:off x="5787064" y="8767536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56" name="1">
            <a:extLst>
              <a:ext uri="{FF2B5EF4-FFF2-40B4-BE49-F238E27FC236}">
                <a16:creationId xmlns:a16="http://schemas.microsoft.com/office/drawing/2014/main" id="{5277266A-6ACD-344A-935F-0D1D95063AA7}"/>
              </a:ext>
            </a:extLst>
          </p:cNvPr>
          <p:cNvSpPr/>
          <p:nvPr/>
        </p:nvSpPr>
        <p:spPr>
          <a:xfrm>
            <a:off x="10454703" y="8767536"/>
            <a:ext cx="889001" cy="889001"/>
          </a:xfrm>
          <a:prstGeom prst="ellipse">
            <a:avLst/>
          </a:prstGeom>
          <a:solidFill>
            <a:srgbClr val="FFE10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6454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algn="ctr"/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1014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9375">
          <a:solidFill>
            <a:srgbClr val="1CADE3"/>
          </a:solidFill>
          <a:prstDash val="sysDot"/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9375">
          <a:solidFill>
            <a:srgbClr val="C47100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103759</TotalTime>
  <Words>2567</Words>
  <Application>Microsoft Macintosh PowerPoint</Application>
  <PresentationFormat>Custom</PresentationFormat>
  <Paragraphs>586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Consolas</vt:lpstr>
      <vt:lpstr>Courier New</vt:lpstr>
      <vt:lpstr>Helvetica</vt:lpstr>
      <vt:lpstr>IBM Plex Sans</vt:lpstr>
      <vt:lpstr>IBM Plex Sans Light</vt:lpstr>
      <vt:lpstr>IBM Plex Sans SemiBold</vt:lpstr>
      <vt:lpstr>System Font Regular</vt:lpstr>
      <vt:lpstr>Office Theme</vt:lpstr>
      <vt:lpstr>Serverless typically implemented as Container or Functional Workloads</vt:lpstr>
      <vt:lpstr>Serverless’ Least Common Denominator (LCD) Programming Model</vt:lpstr>
      <vt:lpstr>OpenWhisk Programming Model reflects an Observer Pattern</vt:lpstr>
      <vt:lpstr>Full OpenWhisk Programming Model</vt:lpstr>
      <vt:lpstr>Scheduled, Periodic Tasks  | “Cron Jobs”</vt:lpstr>
      <vt:lpstr>Extract, Transform and Load (ETL) Pipelines</vt:lpstr>
      <vt:lpstr>API Management for Serverless MicroServices</vt:lpstr>
      <vt:lpstr>Operations Research / Combinatorial Optimization</vt:lpstr>
      <vt:lpstr>Supports “Source-to-Container” solutions for deployment</vt:lpstr>
      <vt:lpstr>Scales Horizontally, On-Demand from 0..N instances</vt:lpstr>
      <vt:lpstr>Supports “out-of-box” connectivity to Event Sources</vt:lpstr>
      <vt:lpstr>Supports Compositions to Create Serverless Apps</vt:lpstr>
      <vt:lpstr>endeavors to provide these features…</vt:lpstr>
      <vt:lpstr>Integrated Logging and Metrics</vt:lpstr>
      <vt:lpstr>PowerPoint Presentation</vt:lpstr>
      <vt:lpstr>PowerPoint Presentation</vt:lpstr>
      <vt:lpstr>Java Serverless CI/CD Pipeline Vision Being Developed Now!</vt:lpstr>
      <vt:lpstr>Functions Approach – “JAR your function with its libraries”</vt:lpstr>
      <vt:lpstr>Containers Approach - ”Build your own Docker image with everything”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 Rutkowski</cp:lastModifiedBy>
  <cp:revision>1078</cp:revision>
  <dcterms:modified xsi:type="dcterms:W3CDTF">2020-03-24T01:24:29Z</dcterms:modified>
</cp:coreProperties>
</file>