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9" r:id="rId3"/>
    <p:sldId id="261" r:id="rId4"/>
    <p:sldId id="262" r:id="rId5"/>
    <p:sldId id="267" r:id="rId6"/>
    <p:sldId id="256" r:id="rId7"/>
    <p:sldId id="257" r:id="rId8"/>
    <p:sldId id="258" r:id="rId9"/>
    <p:sldId id="263" r:id="rId10"/>
    <p:sldId id="266" r:id="rId11"/>
    <p:sldId id="268" r:id="rId12"/>
    <p:sldId id="264" r:id="rId13"/>
    <p:sldId id="25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72D3EF3-D089-4606-85E5-E07817F9E339}" type="datetimeFigureOut">
              <a:rPr lang="en-US" smtClean="0"/>
              <a:t>21-11-2018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D43B-AE70-49B4-9DF5-AB74733CA1F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2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3EF3-D089-4606-85E5-E07817F9E339}" type="datetimeFigureOut">
              <a:rPr lang="en-US" smtClean="0"/>
              <a:t>21-11-2018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D43B-AE70-49B4-9DF5-AB74733C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6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3EF3-D089-4606-85E5-E07817F9E339}" type="datetimeFigureOut">
              <a:rPr lang="en-US" smtClean="0"/>
              <a:t>21-11-2018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D43B-AE70-49B4-9DF5-AB74733CA1F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14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3EF3-D089-4606-85E5-E07817F9E339}" type="datetimeFigureOut">
              <a:rPr lang="en-US" smtClean="0"/>
              <a:t>21-11-2018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D43B-AE70-49B4-9DF5-AB74733C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4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3EF3-D089-4606-85E5-E07817F9E339}" type="datetimeFigureOut">
              <a:rPr lang="en-US" smtClean="0"/>
              <a:t>21-11-2018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D43B-AE70-49B4-9DF5-AB74733CA1F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722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3EF3-D089-4606-85E5-E07817F9E339}" type="datetimeFigureOut">
              <a:rPr lang="en-US" smtClean="0"/>
              <a:t>21-11-2018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D43B-AE70-49B4-9DF5-AB74733C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9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3EF3-D089-4606-85E5-E07817F9E339}" type="datetimeFigureOut">
              <a:rPr lang="en-US" smtClean="0"/>
              <a:t>21-11-2018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D43B-AE70-49B4-9DF5-AB74733C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5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3EF3-D089-4606-85E5-E07817F9E339}" type="datetimeFigureOut">
              <a:rPr lang="en-US" smtClean="0"/>
              <a:t>21-11-2018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D43B-AE70-49B4-9DF5-AB74733C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7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3EF3-D089-4606-85E5-E07817F9E339}" type="datetimeFigureOut">
              <a:rPr lang="en-US" smtClean="0"/>
              <a:t>21-11-2018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D43B-AE70-49B4-9DF5-AB74733C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3EF3-D089-4606-85E5-E07817F9E339}" type="datetimeFigureOut">
              <a:rPr lang="en-US" smtClean="0"/>
              <a:t>21-11-2018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D43B-AE70-49B4-9DF5-AB74733C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3EF3-D089-4606-85E5-E07817F9E339}" type="datetimeFigureOut">
              <a:rPr lang="en-US" smtClean="0"/>
              <a:t>21-11-2018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D43B-AE70-49B4-9DF5-AB74733CA1F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27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72D3EF3-D089-4606-85E5-E07817F9E339}" type="datetimeFigureOut">
              <a:rPr lang="en-US" smtClean="0"/>
              <a:t>21-11-2018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72D43B-AE70-49B4-9DF5-AB74733CA1F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56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sv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6.png"/><Relationship Id="rId5" Type="http://schemas.openxmlformats.org/officeDocument/2006/relationships/image" Target="../media/image9.sv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lock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Vikgramm</a:t>
            </a:r>
            <a:r>
              <a:rPr lang="en-US" dirty="0" smtClean="0"/>
              <a:t> </a:t>
            </a:r>
            <a:r>
              <a:rPr lang="en-US" dirty="0" err="1" smtClean="0"/>
              <a:t>Yagambara</a:t>
            </a:r>
            <a:r>
              <a:rPr lang="en-US" dirty="0" smtClean="0"/>
              <a:t> Raja</a:t>
            </a:r>
          </a:p>
          <a:p>
            <a:r>
              <a:rPr lang="en-US" dirty="0" smtClean="0"/>
              <a:t>Khaw </a:t>
            </a:r>
            <a:r>
              <a:rPr lang="en-US" dirty="0"/>
              <a:t>Chee </a:t>
            </a:r>
            <a:r>
              <a:rPr lang="en-US" dirty="0" err="1" smtClean="0"/>
              <a:t>Horng</a:t>
            </a:r>
            <a:endParaRPr lang="en-US" dirty="0" smtClean="0"/>
          </a:p>
          <a:p>
            <a:r>
              <a:rPr lang="en-US" dirty="0" smtClean="0"/>
              <a:t>Lee </a:t>
            </a:r>
            <a:r>
              <a:rPr lang="en-US" dirty="0" err="1" smtClean="0"/>
              <a:t>Jia</a:t>
            </a:r>
            <a:r>
              <a:rPr lang="en-US" dirty="0" smtClean="0"/>
              <a:t> Yu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72" y="4985171"/>
            <a:ext cx="1223780" cy="12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Functional requirements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 Receiving </a:t>
            </a:r>
            <a:r>
              <a:rPr lang="en-US" dirty="0">
                <a:solidFill>
                  <a:schemeClr val="accent1"/>
                </a:solidFill>
              </a:rPr>
              <a:t>RFID information of ID </a:t>
            </a:r>
            <a:r>
              <a:rPr lang="en-US" dirty="0" smtClean="0">
                <a:solidFill>
                  <a:schemeClr val="accent1"/>
                </a:solidFill>
              </a:rPr>
              <a:t>Cards.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Locking and unlocking door.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 Taking attendance.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2"/>
                </a:solidFill>
              </a:rPr>
              <a:t> Displaying details of the class.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Indicating door status.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2"/>
                </a:solidFill>
              </a:rPr>
              <a:t> Indicating attendance taking status.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Indicate a message after scanning an ID card.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44200" y="0"/>
            <a:ext cx="1447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7820">
            <a:off x="9523361" y="4400148"/>
            <a:ext cx="3349342" cy="334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Project estimated cost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290533"/>
              </p:ext>
            </p:extLst>
          </p:nvPr>
        </p:nvGraphicFramePr>
        <p:xfrm>
          <a:off x="630238" y="2084832"/>
          <a:ext cx="972026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/>
                <a:gridCol w="48601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S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Raspberry</a:t>
                      </a:r>
                      <a:r>
                        <a:rPr lang="en-US" baseline="0" dirty="0" smtClean="0"/>
                        <a:t> Pi 3 B+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</a:t>
                      </a:r>
                      <a:r>
                        <a:rPr lang="en-US" baseline="0" dirty="0" smtClean="0"/>
                        <a:t> 200.00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RFID</a:t>
                      </a:r>
                      <a:r>
                        <a:rPr lang="en-US" baseline="0" dirty="0" smtClean="0"/>
                        <a:t> Reader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 50.00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Relay 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 15.00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Electric</a:t>
                      </a:r>
                      <a:r>
                        <a:rPr lang="en-US" baseline="0" dirty="0" smtClean="0"/>
                        <a:t> Strike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</a:t>
                      </a:r>
                      <a:r>
                        <a:rPr lang="en-US" baseline="0" dirty="0" smtClean="0"/>
                        <a:t> 50.00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LCD</a:t>
                      </a:r>
                      <a:r>
                        <a:rPr lang="en-US" baseline="0" dirty="0" smtClean="0"/>
                        <a:t> 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 75.00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GPIO Expansion 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 25.00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DuPont</a:t>
                      </a:r>
                      <a:r>
                        <a:rPr lang="en-US" baseline="0" dirty="0" smtClean="0"/>
                        <a:t> Cables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 10.00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 Accessories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 75.00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Grand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Total: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RM 500.00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744200" y="0"/>
            <a:ext cx="1447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57" y="863557"/>
            <a:ext cx="774743" cy="77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 case scenario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2400" y="923261"/>
            <a:ext cx="11885147" cy="5782338"/>
            <a:chOff x="152400" y="923261"/>
            <a:chExt cx="11885147" cy="5782338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66C4F626-6234-4B38-BC05-825FF84C4412}"/>
                </a:ext>
              </a:extLst>
            </p:cNvPr>
            <p:cNvGrpSpPr/>
            <p:nvPr/>
          </p:nvGrpSpPr>
          <p:grpSpPr>
            <a:xfrm>
              <a:off x="1066068" y="2823415"/>
              <a:ext cx="1325821" cy="1326609"/>
              <a:chOff x="1066068" y="2823415"/>
              <a:chExt cx="1325821" cy="1326609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="" xmlns:a16="http://schemas.microsoft.com/office/drawing/2014/main" id="{D3A780B5-800D-4A09-8BA3-DD63EC7B5CAD}"/>
                  </a:ext>
                </a:extLst>
              </p:cNvPr>
              <p:cNvGrpSpPr/>
              <p:nvPr/>
            </p:nvGrpSpPr>
            <p:grpSpPr>
              <a:xfrm>
                <a:off x="1066068" y="2866292"/>
                <a:ext cx="977412" cy="1283732"/>
                <a:chOff x="2006844" y="2971800"/>
                <a:chExt cx="977412" cy="1283732"/>
              </a:xfrm>
            </p:grpSpPr>
            <p:pic>
              <p:nvPicPr>
                <p:cNvPr id="90" name="Graphic 93" descr="Walk">
                  <a:extLst>
                    <a:ext uri="{FF2B5EF4-FFF2-40B4-BE49-F238E27FC236}">
                      <a16:creationId xmlns="" xmlns:a16="http://schemas.microsoft.com/office/drawing/2014/main" id="{71742F4A-6A80-4AE5-A569-D76978D8AA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835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91" name="TextBox 90">
                  <a:extLst>
                    <a:ext uri="{FF2B5EF4-FFF2-40B4-BE49-F238E27FC236}">
                      <a16:creationId xmlns="" xmlns:a16="http://schemas.microsoft.com/office/drawing/2014/main" id="{C7373C65-72D9-4614-B02E-49D1DF1582F9}"/>
                    </a:ext>
                  </a:extLst>
                </p:cNvPr>
                <p:cNvSpPr txBox="1"/>
                <p:nvPr/>
              </p:nvSpPr>
              <p:spPr>
                <a:xfrm>
                  <a:off x="2006844" y="3886200"/>
                  <a:ext cx="977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MY" dirty="0"/>
                    <a:t>User</a:t>
                  </a:r>
                </a:p>
              </p:txBody>
            </p:sp>
          </p:grpSp>
          <p:pic>
            <p:nvPicPr>
              <p:cNvPr id="89" name="Graphic 92" descr="Wi-Fi">
                <a:extLst>
                  <a:ext uri="{FF2B5EF4-FFF2-40B4-BE49-F238E27FC236}">
                    <a16:creationId xmlns="" xmlns:a16="http://schemas.microsoft.com/office/drawing/2014/main" id="{A06FBC80-EB36-4BF7-A5D6-91D3ED493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4324878">
                <a:off x="1695071" y="2823415"/>
                <a:ext cx="696818" cy="696818"/>
              </a:xfrm>
              <a:prstGeom prst="rect">
                <a:avLst/>
              </a:prstGeom>
            </p:spPr>
          </p:pic>
        </p:grpSp>
        <p:pic>
          <p:nvPicPr>
            <p:cNvPr id="6" name="Picture 4" descr="Related image">
              <a:extLst>
                <a:ext uri="{FF2B5EF4-FFF2-40B4-BE49-F238E27FC236}">
                  <a16:creationId xmlns="" xmlns:a16="http://schemas.microsoft.com/office/drawing/2014/main" id="{B92560F9-EC0E-4441-B4CB-8DD70D045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8785" y="923261"/>
              <a:ext cx="1257300" cy="125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7F93CCA5-6781-460F-B4B4-EDA3BD4B6FDB}"/>
                </a:ext>
              </a:extLst>
            </p:cNvPr>
            <p:cNvGrpSpPr/>
            <p:nvPr/>
          </p:nvGrpSpPr>
          <p:grpSpPr>
            <a:xfrm>
              <a:off x="3478592" y="2651292"/>
              <a:ext cx="1924220" cy="1555415"/>
              <a:chOff x="3478592" y="2651292"/>
              <a:chExt cx="1924220" cy="1555415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="" xmlns:a16="http://schemas.microsoft.com/office/drawing/2014/main" id="{4BA53F21-F485-49FF-9B44-022C3AEB560F}"/>
                  </a:ext>
                </a:extLst>
              </p:cNvPr>
              <p:cNvGrpSpPr/>
              <p:nvPr/>
            </p:nvGrpSpPr>
            <p:grpSpPr>
              <a:xfrm>
                <a:off x="3478592" y="2651292"/>
                <a:ext cx="1924220" cy="1154430"/>
                <a:chOff x="3232407" y="2594609"/>
                <a:chExt cx="1924220" cy="1154430"/>
              </a:xfrm>
            </p:grpSpPr>
            <p:pic>
              <p:nvPicPr>
                <p:cNvPr id="79" name="Graphic 99" descr="Smart Phone">
                  <a:extLst>
                    <a:ext uri="{FF2B5EF4-FFF2-40B4-BE49-F238E27FC236}">
                      <a16:creationId xmlns="" xmlns:a16="http://schemas.microsoft.com/office/drawing/2014/main" id="{3DD6A1E8-13E3-49E7-A38E-F43B58A9A6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446855" y="2856212"/>
                  <a:ext cx="709772" cy="709770"/>
                </a:xfrm>
                <a:prstGeom prst="rect">
                  <a:avLst/>
                </a:prstGeom>
              </p:spPr>
            </p:pic>
            <p:grpSp>
              <p:nvGrpSpPr>
                <p:cNvPr id="80" name="Group 79">
                  <a:extLst>
                    <a:ext uri="{FF2B5EF4-FFF2-40B4-BE49-F238E27FC236}">
                      <a16:creationId xmlns="" xmlns:a16="http://schemas.microsoft.com/office/drawing/2014/main" id="{14CF3ABB-8243-4550-838C-EF92591A85FA}"/>
                    </a:ext>
                  </a:extLst>
                </p:cNvPr>
                <p:cNvGrpSpPr/>
                <p:nvPr/>
              </p:nvGrpSpPr>
              <p:grpSpPr>
                <a:xfrm>
                  <a:off x="3809337" y="2594609"/>
                  <a:ext cx="750570" cy="1154430"/>
                  <a:chOff x="5345430" y="2670810"/>
                  <a:chExt cx="750570" cy="1154430"/>
                </a:xfrm>
              </p:grpSpPr>
              <p:sp>
                <p:nvSpPr>
                  <p:cNvPr id="84" name="Rectangle 83">
                    <a:extLst>
                      <a:ext uri="{FF2B5EF4-FFF2-40B4-BE49-F238E27FC236}">
                        <a16:creationId xmlns="" xmlns:a16="http://schemas.microsoft.com/office/drawing/2014/main" id="{BADCBCEE-0209-4D54-BBDA-A7D6D98DED5F}"/>
                      </a:ext>
                    </a:extLst>
                  </p:cNvPr>
                  <p:cNvSpPr/>
                  <p:nvPr/>
                </p:nvSpPr>
                <p:spPr>
                  <a:xfrm>
                    <a:off x="5345430" y="2670810"/>
                    <a:ext cx="750570" cy="115443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="" xmlns:a16="http://schemas.microsoft.com/office/drawing/2014/main" id="{479FC9CD-D4C4-46A6-B185-7AC3B5E49DC7}"/>
                      </a:ext>
                    </a:extLst>
                  </p:cNvPr>
                  <p:cNvSpPr/>
                  <p:nvPr/>
                </p:nvSpPr>
                <p:spPr>
                  <a:xfrm>
                    <a:off x="5452110" y="2733120"/>
                    <a:ext cx="590550" cy="10921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="" xmlns:a16="http://schemas.microsoft.com/office/drawing/2014/main" id="{1E7697D7-A126-42DC-A634-FCBFCA145B48}"/>
                      </a:ext>
                    </a:extLst>
                  </p:cNvPr>
                  <p:cNvSpPr/>
                  <p:nvPr/>
                </p:nvSpPr>
                <p:spPr>
                  <a:xfrm>
                    <a:off x="5497830" y="2762250"/>
                    <a:ext cx="518160" cy="106299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="" xmlns:a16="http://schemas.microsoft.com/office/drawing/2014/main" id="{91B9F578-33D6-4295-9579-75EDE99858A1}"/>
                      </a:ext>
                    </a:extLst>
                  </p:cNvPr>
                  <p:cNvSpPr/>
                  <p:nvPr/>
                </p:nvSpPr>
                <p:spPr>
                  <a:xfrm>
                    <a:off x="5539740" y="3248025"/>
                    <a:ext cx="83820" cy="8572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="" xmlns:a16="http://schemas.microsoft.com/office/drawing/2014/main" id="{384BAF38-9F25-455B-80FF-6B6E0F46E175}"/>
                    </a:ext>
                  </a:extLst>
                </p:cNvPr>
                <p:cNvGrpSpPr/>
                <p:nvPr/>
              </p:nvGrpSpPr>
              <p:grpSpPr>
                <a:xfrm>
                  <a:off x="3232407" y="2955935"/>
                  <a:ext cx="500190" cy="494088"/>
                  <a:chOff x="5188592" y="2789831"/>
                  <a:chExt cx="500190" cy="494088"/>
                </a:xfrm>
              </p:grpSpPr>
              <p:sp>
                <p:nvSpPr>
                  <p:cNvPr id="82" name="Rectangle: Rounded Corners 102">
                    <a:extLst>
                      <a:ext uri="{FF2B5EF4-FFF2-40B4-BE49-F238E27FC236}">
                        <a16:creationId xmlns="" xmlns:a16="http://schemas.microsoft.com/office/drawing/2014/main" id="{B643C4CA-3459-4BA8-AD38-B1BF45AA798A}"/>
                      </a:ext>
                    </a:extLst>
                  </p:cNvPr>
                  <p:cNvSpPr/>
                  <p:nvPr/>
                </p:nvSpPr>
                <p:spPr>
                  <a:xfrm>
                    <a:off x="5188592" y="2810928"/>
                    <a:ext cx="500190" cy="41953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  <p:pic>
                <p:nvPicPr>
                  <p:cNvPr id="83" name="Graphic 103" descr="Wi-Fi">
                    <a:extLst>
                      <a:ext uri="{FF2B5EF4-FFF2-40B4-BE49-F238E27FC236}">
                        <a16:creationId xmlns="" xmlns:a16="http://schemas.microsoft.com/office/drawing/2014/main" id="{C2546A00-9E66-4EBE-8487-27DFBDA8AE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=""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 rot="17123557">
                    <a:off x="5191642" y="2789831"/>
                    <a:ext cx="494088" cy="49408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7E62D996-83CF-4026-95D2-63AC1077F41C}"/>
                  </a:ext>
                </a:extLst>
              </p:cNvPr>
              <p:cNvSpPr txBox="1"/>
              <p:nvPr/>
            </p:nvSpPr>
            <p:spPr>
              <a:xfrm>
                <a:off x="3757660" y="3837375"/>
                <a:ext cx="1418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dirty="0"/>
                  <a:t>Smart Door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FA2C8B4C-2321-460C-914A-D5B296535D45}"/>
                </a:ext>
              </a:extLst>
            </p:cNvPr>
            <p:cNvGrpSpPr/>
            <p:nvPr/>
          </p:nvGrpSpPr>
          <p:grpSpPr>
            <a:xfrm>
              <a:off x="9028785" y="5114090"/>
              <a:ext cx="1170841" cy="1154430"/>
              <a:chOff x="8709846" y="4316012"/>
              <a:chExt cx="1170841" cy="1154430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="" xmlns:a16="http://schemas.microsoft.com/office/drawing/2014/main" id="{C73DEB3A-0068-4889-AEFE-252309510672}"/>
                  </a:ext>
                </a:extLst>
              </p:cNvPr>
              <p:cNvGrpSpPr/>
              <p:nvPr/>
            </p:nvGrpSpPr>
            <p:grpSpPr>
              <a:xfrm>
                <a:off x="9130117" y="4316012"/>
                <a:ext cx="750570" cy="1154430"/>
                <a:chOff x="5345430" y="2670810"/>
                <a:chExt cx="750570" cy="1154430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="" xmlns:a16="http://schemas.microsoft.com/office/drawing/2014/main" id="{EF7813E9-58FE-4EA1-B1FC-A0DD6BFE2AEF}"/>
                    </a:ext>
                  </a:extLst>
                </p:cNvPr>
                <p:cNvSpPr/>
                <p:nvPr/>
              </p:nvSpPr>
              <p:spPr>
                <a:xfrm>
                  <a:off x="5345430" y="2670810"/>
                  <a:ext cx="750570" cy="115443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="" xmlns:a16="http://schemas.microsoft.com/office/drawing/2014/main" id="{3D9B34E8-5CEC-44F8-AB51-C962D69075EC}"/>
                    </a:ext>
                  </a:extLst>
                </p:cNvPr>
                <p:cNvSpPr/>
                <p:nvPr/>
              </p:nvSpPr>
              <p:spPr>
                <a:xfrm>
                  <a:off x="5452110" y="2733120"/>
                  <a:ext cx="590550" cy="1092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="" xmlns:a16="http://schemas.microsoft.com/office/drawing/2014/main" id="{990EBADB-CCC1-409A-9E62-459E8271E0D8}"/>
                    </a:ext>
                  </a:extLst>
                </p:cNvPr>
                <p:cNvSpPr/>
                <p:nvPr/>
              </p:nvSpPr>
              <p:spPr>
                <a:xfrm>
                  <a:off x="5497830" y="2762250"/>
                  <a:ext cx="518160" cy="10629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="" xmlns:a16="http://schemas.microsoft.com/office/drawing/2014/main" id="{110CEA2B-98AF-48FB-8379-D27D6CA50A39}"/>
                    </a:ext>
                  </a:extLst>
                </p:cNvPr>
                <p:cNvSpPr/>
                <p:nvPr/>
              </p:nvSpPr>
              <p:spPr>
                <a:xfrm>
                  <a:off x="5539740" y="3248025"/>
                  <a:ext cx="83820" cy="857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="" xmlns:a16="http://schemas.microsoft.com/office/drawing/2014/main" id="{6E218D5F-1C69-4691-A392-41E19B69E0EA}"/>
                  </a:ext>
                </a:extLst>
              </p:cNvPr>
              <p:cNvGrpSpPr/>
              <p:nvPr/>
            </p:nvGrpSpPr>
            <p:grpSpPr>
              <a:xfrm>
                <a:off x="8709846" y="4694300"/>
                <a:ext cx="360482" cy="483577"/>
                <a:chOff x="5266594" y="4150023"/>
                <a:chExt cx="1960684" cy="2479377"/>
              </a:xfrm>
            </p:grpSpPr>
            <p:sp>
              <p:nvSpPr>
                <p:cNvPr id="68" name="Flowchart: Delay 67">
                  <a:extLst>
                    <a:ext uri="{FF2B5EF4-FFF2-40B4-BE49-F238E27FC236}">
                      <a16:creationId xmlns="" xmlns:a16="http://schemas.microsoft.com/office/drawing/2014/main" id="{4B284BA6-A4E1-4758-85E6-44B51B7F2C6B}"/>
                    </a:ext>
                  </a:extLst>
                </p:cNvPr>
                <p:cNvSpPr/>
                <p:nvPr/>
              </p:nvSpPr>
              <p:spPr>
                <a:xfrm rot="16200000">
                  <a:off x="5734019" y="3999119"/>
                  <a:ext cx="1034623" cy="1336431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69" name="Flowchart: Delay 68">
                  <a:extLst>
                    <a:ext uri="{FF2B5EF4-FFF2-40B4-BE49-F238E27FC236}">
                      <a16:creationId xmlns="" xmlns:a16="http://schemas.microsoft.com/office/drawing/2014/main" id="{639C1208-2431-4B64-8CEF-29CABE48AF9A}"/>
                    </a:ext>
                  </a:extLst>
                </p:cNvPr>
                <p:cNvSpPr/>
                <p:nvPr/>
              </p:nvSpPr>
              <p:spPr>
                <a:xfrm rot="16200000">
                  <a:off x="5824375" y="4294559"/>
                  <a:ext cx="871500" cy="914403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70" name="Rectangle: Rounded Corners 113">
                  <a:extLst>
                    <a:ext uri="{FF2B5EF4-FFF2-40B4-BE49-F238E27FC236}">
                      <a16:creationId xmlns="" xmlns:a16="http://schemas.microsoft.com/office/drawing/2014/main" id="{A05FDC17-2C8B-4F11-8E73-90FC26A7909A}"/>
                    </a:ext>
                  </a:extLst>
                </p:cNvPr>
                <p:cNvSpPr/>
                <p:nvPr/>
              </p:nvSpPr>
              <p:spPr>
                <a:xfrm>
                  <a:off x="5266594" y="5184648"/>
                  <a:ext cx="1960684" cy="144475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="" xmlns:a16="http://schemas.microsoft.com/office/drawing/2014/main" id="{C149972D-F5CB-4F6C-8961-4053DD9C8EA7}"/>
                    </a:ext>
                  </a:extLst>
                </p:cNvPr>
                <p:cNvSpPr/>
                <p:nvPr/>
              </p:nvSpPr>
              <p:spPr>
                <a:xfrm>
                  <a:off x="5978769" y="5470442"/>
                  <a:ext cx="553916" cy="4747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72" name="Trapezoid 71">
                  <a:extLst>
                    <a:ext uri="{FF2B5EF4-FFF2-40B4-BE49-F238E27FC236}">
                      <a16:creationId xmlns="" xmlns:a16="http://schemas.microsoft.com/office/drawing/2014/main" id="{35268DCE-D7DA-4170-B22A-2B1B07A8EA0C}"/>
                    </a:ext>
                  </a:extLst>
                </p:cNvPr>
                <p:cNvSpPr/>
                <p:nvPr/>
              </p:nvSpPr>
              <p:spPr>
                <a:xfrm>
                  <a:off x="6028592" y="5848682"/>
                  <a:ext cx="471854" cy="379476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ED923C93-924F-410D-B96E-4A1DA357D2A4}"/>
                </a:ext>
              </a:extLst>
            </p:cNvPr>
            <p:cNvGrpSpPr/>
            <p:nvPr/>
          </p:nvGrpSpPr>
          <p:grpSpPr>
            <a:xfrm>
              <a:off x="6200885" y="4305275"/>
              <a:ext cx="1961744" cy="1555415"/>
              <a:chOff x="6200885" y="4305275"/>
              <a:chExt cx="1961744" cy="1555415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="" xmlns:a16="http://schemas.microsoft.com/office/drawing/2014/main" id="{A17994D4-0877-4250-A164-03C2EE78F5F8}"/>
                  </a:ext>
                </a:extLst>
              </p:cNvPr>
              <p:cNvGrpSpPr/>
              <p:nvPr/>
            </p:nvGrpSpPr>
            <p:grpSpPr>
              <a:xfrm>
                <a:off x="7041808" y="4305275"/>
                <a:ext cx="750570" cy="1154430"/>
                <a:chOff x="5345430" y="2670810"/>
                <a:chExt cx="750570" cy="115443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="" xmlns:a16="http://schemas.microsoft.com/office/drawing/2014/main" id="{1EA82B6E-25AB-4A61-A230-49C641C930C5}"/>
                    </a:ext>
                  </a:extLst>
                </p:cNvPr>
                <p:cNvSpPr/>
                <p:nvPr/>
              </p:nvSpPr>
              <p:spPr>
                <a:xfrm>
                  <a:off x="5345430" y="2670810"/>
                  <a:ext cx="750570" cy="115443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="" xmlns:a16="http://schemas.microsoft.com/office/drawing/2014/main" id="{E8883AD9-0DBF-4D62-BFC6-30B01009FEAF}"/>
                    </a:ext>
                  </a:extLst>
                </p:cNvPr>
                <p:cNvSpPr/>
                <p:nvPr/>
              </p:nvSpPr>
              <p:spPr>
                <a:xfrm>
                  <a:off x="5452110" y="2733120"/>
                  <a:ext cx="590550" cy="1092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="" xmlns:a16="http://schemas.microsoft.com/office/drawing/2014/main" id="{F29C3D4F-4BF9-43F2-9CDB-0B7DCDA380DC}"/>
                    </a:ext>
                  </a:extLst>
                </p:cNvPr>
                <p:cNvSpPr/>
                <p:nvPr/>
              </p:nvSpPr>
              <p:spPr>
                <a:xfrm>
                  <a:off x="5497830" y="2762250"/>
                  <a:ext cx="518160" cy="10629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="" xmlns:a16="http://schemas.microsoft.com/office/drawing/2014/main" id="{C91B0DBD-DBB9-45E0-8626-7465DCF3FC27}"/>
                    </a:ext>
                  </a:extLst>
                </p:cNvPr>
                <p:cNvSpPr/>
                <p:nvPr/>
              </p:nvSpPr>
              <p:spPr>
                <a:xfrm>
                  <a:off x="5539740" y="3248025"/>
                  <a:ext cx="83820" cy="857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632B91FA-B14B-4B5E-989C-B276E14E8DC4}"/>
                  </a:ext>
                </a:extLst>
              </p:cNvPr>
              <p:cNvSpPr txBox="1"/>
              <p:nvPr/>
            </p:nvSpPr>
            <p:spPr>
              <a:xfrm>
                <a:off x="6743946" y="5491358"/>
                <a:ext cx="1418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dirty="0"/>
                  <a:t>Smart Door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="" xmlns:a16="http://schemas.microsoft.com/office/drawing/2014/main" id="{8900AA19-9679-4216-BAF7-85D70AC324E1}"/>
                  </a:ext>
                </a:extLst>
              </p:cNvPr>
              <p:cNvGrpSpPr/>
              <p:nvPr/>
            </p:nvGrpSpPr>
            <p:grpSpPr>
              <a:xfrm>
                <a:off x="6200885" y="4774557"/>
                <a:ext cx="787583" cy="437074"/>
                <a:chOff x="6200885" y="4774557"/>
                <a:chExt cx="787583" cy="437074"/>
              </a:xfrm>
            </p:grpSpPr>
            <p:sp>
              <p:nvSpPr>
                <p:cNvPr id="59" name="Rectangle: Rounded Corners 124">
                  <a:extLst>
                    <a:ext uri="{FF2B5EF4-FFF2-40B4-BE49-F238E27FC236}">
                      <a16:creationId xmlns="" xmlns:a16="http://schemas.microsoft.com/office/drawing/2014/main" id="{57591841-A901-4908-B9A4-96D21F0D8726}"/>
                    </a:ext>
                  </a:extLst>
                </p:cNvPr>
                <p:cNvSpPr/>
                <p:nvPr/>
              </p:nvSpPr>
              <p:spPr>
                <a:xfrm>
                  <a:off x="6200885" y="4774557"/>
                  <a:ext cx="787583" cy="43707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="" xmlns:a16="http://schemas.microsoft.com/office/drawing/2014/main" id="{C49035D0-9A18-4B1E-AB36-916A39FE172C}"/>
                    </a:ext>
                  </a:extLst>
                </p:cNvPr>
                <p:cNvSpPr/>
                <p:nvPr/>
              </p:nvSpPr>
              <p:spPr>
                <a:xfrm>
                  <a:off x="6260919" y="4811812"/>
                  <a:ext cx="667515" cy="3625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61" name="Multiplication Sign 126">
                  <a:extLst>
                    <a:ext uri="{FF2B5EF4-FFF2-40B4-BE49-F238E27FC236}">
                      <a16:creationId xmlns="" xmlns:a16="http://schemas.microsoft.com/office/drawing/2014/main" id="{095822C6-4179-42D7-993E-64474EABFF85}"/>
                    </a:ext>
                  </a:extLst>
                </p:cNvPr>
                <p:cNvSpPr/>
                <p:nvPr/>
              </p:nvSpPr>
              <p:spPr>
                <a:xfrm>
                  <a:off x="6408030" y="4774557"/>
                  <a:ext cx="373292" cy="437074"/>
                </a:xfrm>
                <a:prstGeom prst="mathMultiply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</p:grpSp>
        </p:grpSp>
        <p:sp>
          <p:nvSpPr>
            <p:cNvPr id="10" name="Arrow: Right 131">
              <a:extLst>
                <a:ext uri="{FF2B5EF4-FFF2-40B4-BE49-F238E27FC236}">
                  <a16:creationId xmlns="" xmlns:a16="http://schemas.microsoft.com/office/drawing/2014/main" id="{468E5050-CAE7-4E1F-943B-4E9190BBC547}"/>
                </a:ext>
              </a:extLst>
            </p:cNvPr>
            <p:cNvSpPr/>
            <p:nvPr/>
          </p:nvSpPr>
          <p:spPr>
            <a:xfrm>
              <a:off x="2558562" y="3314232"/>
              <a:ext cx="677104" cy="29629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388B9B7-DD37-4258-BA1C-7A9C3FB70E1F}"/>
                </a:ext>
              </a:extLst>
            </p:cNvPr>
            <p:cNvSpPr txBox="1"/>
            <p:nvPr/>
          </p:nvSpPr>
          <p:spPr>
            <a:xfrm>
              <a:off x="10286085" y="1199617"/>
              <a:ext cx="17514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/>
                <a:t>Door open,</a:t>
              </a:r>
            </a:p>
            <a:p>
              <a:r>
                <a:rPr lang="en-MY" dirty="0"/>
                <a:t>Attendance Taken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60C54B2-F268-41B1-8CEF-9273B3D8C40B}"/>
                </a:ext>
              </a:extLst>
            </p:cNvPr>
            <p:cNvSpPr txBox="1"/>
            <p:nvPr/>
          </p:nvSpPr>
          <p:spPr>
            <a:xfrm>
              <a:off x="10188196" y="5411001"/>
              <a:ext cx="17514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/>
                <a:t>Door Locked,</a:t>
              </a:r>
            </a:p>
            <a:p>
              <a:r>
                <a:rPr lang="en-MY" dirty="0"/>
                <a:t>Attendance Not Taken </a:t>
              </a:r>
            </a:p>
          </p:txBody>
        </p:sp>
        <p:sp>
          <p:nvSpPr>
            <p:cNvPr id="13" name="Arrow: Right 134">
              <a:extLst>
                <a:ext uri="{FF2B5EF4-FFF2-40B4-BE49-F238E27FC236}">
                  <a16:creationId xmlns="" xmlns:a16="http://schemas.microsoft.com/office/drawing/2014/main" id="{3EEE01FC-44BB-4BB0-9DE1-B9E663736E38}"/>
                </a:ext>
              </a:extLst>
            </p:cNvPr>
            <p:cNvSpPr/>
            <p:nvPr/>
          </p:nvSpPr>
          <p:spPr>
            <a:xfrm rot="1366740">
              <a:off x="8088636" y="5176400"/>
              <a:ext cx="677104" cy="29629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4" name="Arrow: Right 135">
              <a:extLst>
                <a:ext uri="{FF2B5EF4-FFF2-40B4-BE49-F238E27FC236}">
                  <a16:creationId xmlns="" xmlns:a16="http://schemas.microsoft.com/office/drawing/2014/main" id="{73357EE3-DAF7-4D05-94E3-E359A55B378A}"/>
                </a:ext>
              </a:extLst>
            </p:cNvPr>
            <p:cNvSpPr/>
            <p:nvPr/>
          </p:nvSpPr>
          <p:spPr>
            <a:xfrm rot="20449585">
              <a:off x="8002653" y="1655469"/>
              <a:ext cx="677104" cy="29629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5" name="Arrow: Right 136">
              <a:extLst>
                <a:ext uri="{FF2B5EF4-FFF2-40B4-BE49-F238E27FC236}">
                  <a16:creationId xmlns="" xmlns:a16="http://schemas.microsoft.com/office/drawing/2014/main" id="{80AB31BC-5881-4C1F-AEC9-506E0C6D7820}"/>
                </a:ext>
              </a:extLst>
            </p:cNvPr>
            <p:cNvSpPr/>
            <p:nvPr/>
          </p:nvSpPr>
          <p:spPr>
            <a:xfrm rot="20449585">
              <a:off x="5353425" y="2449318"/>
              <a:ext cx="677104" cy="29629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6" name="Arrow: Right 137">
              <a:extLst>
                <a:ext uri="{FF2B5EF4-FFF2-40B4-BE49-F238E27FC236}">
                  <a16:creationId xmlns="" xmlns:a16="http://schemas.microsoft.com/office/drawing/2014/main" id="{1633FB23-EEA6-4079-9DDA-F02B0B080789}"/>
                </a:ext>
              </a:extLst>
            </p:cNvPr>
            <p:cNvSpPr/>
            <p:nvPr/>
          </p:nvSpPr>
          <p:spPr>
            <a:xfrm rot="1366740">
              <a:off x="5354502" y="4248567"/>
              <a:ext cx="677104" cy="29629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2396B71B-5A14-4EBE-978C-F9B70B144679}"/>
                </a:ext>
              </a:extLst>
            </p:cNvPr>
            <p:cNvGrpSpPr/>
            <p:nvPr/>
          </p:nvGrpSpPr>
          <p:grpSpPr>
            <a:xfrm>
              <a:off x="6397440" y="1538087"/>
              <a:ext cx="1724650" cy="1555415"/>
              <a:chOff x="6397440" y="1538087"/>
              <a:chExt cx="1724650" cy="155541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="" xmlns:a16="http://schemas.microsoft.com/office/drawing/2014/main" id="{CF861130-61DE-499E-AEB9-5D37E58BAC71}"/>
                  </a:ext>
                </a:extLst>
              </p:cNvPr>
              <p:cNvGrpSpPr/>
              <p:nvPr/>
            </p:nvGrpSpPr>
            <p:grpSpPr>
              <a:xfrm>
                <a:off x="6703407" y="1538087"/>
                <a:ext cx="1418683" cy="1555415"/>
                <a:chOff x="3511475" y="2594609"/>
                <a:chExt cx="1418683" cy="1555415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="" xmlns:a16="http://schemas.microsoft.com/office/drawing/2014/main" id="{82A41A1F-A222-410B-AEF0-212374474691}"/>
                    </a:ext>
                  </a:extLst>
                </p:cNvPr>
                <p:cNvGrpSpPr/>
                <p:nvPr/>
              </p:nvGrpSpPr>
              <p:grpSpPr>
                <a:xfrm>
                  <a:off x="3809337" y="2594609"/>
                  <a:ext cx="750570" cy="1154430"/>
                  <a:chOff x="5345430" y="2670810"/>
                  <a:chExt cx="750570" cy="115443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="" xmlns:a16="http://schemas.microsoft.com/office/drawing/2014/main" id="{295201BA-89EB-4D93-BB27-FA54BB09DA10}"/>
                      </a:ext>
                    </a:extLst>
                  </p:cNvPr>
                  <p:cNvSpPr/>
                  <p:nvPr/>
                </p:nvSpPr>
                <p:spPr>
                  <a:xfrm>
                    <a:off x="5345430" y="2670810"/>
                    <a:ext cx="750570" cy="115443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="" xmlns:a16="http://schemas.microsoft.com/office/drawing/2014/main" id="{1D0D12DD-D196-4A23-AAA2-FE1754369FA0}"/>
                      </a:ext>
                    </a:extLst>
                  </p:cNvPr>
                  <p:cNvSpPr/>
                  <p:nvPr/>
                </p:nvSpPr>
                <p:spPr>
                  <a:xfrm>
                    <a:off x="5452110" y="2733120"/>
                    <a:ext cx="590550" cy="10921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="" xmlns:a16="http://schemas.microsoft.com/office/drawing/2014/main" id="{3DBAB4DB-3896-4585-92C1-C4F3B975A100}"/>
                      </a:ext>
                    </a:extLst>
                  </p:cNvPr>
                  <p:cNvSpPr/>
                  <p:nvPr/>
                </p:nvSpPr>
                <p:spPr>
                  <a:xfrm>
                    <a:off x="5497830" y="2762250"/>
                    <a:ext cx="518160" cy="106299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="" xmlns:a16="http://schemas.microsoft.com/office/drawing/2014/main" id="{861EEE1D-8EB9-4BB0-A0BD-F2BBFE7608C0}"/>
                      </a:ext>
                    </a:extLst>
                  </p:cNvPr>
                  <p:cNvSpPr/>
                  <p:nvPr/>
                </p:nvSpPr>
                <p:spPr>
                  <a:xfrm>
                    <a:off x="5539740" y="3248025"/>
                    <a:ext cx="83820" cy="8572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</p:grpSp>
            <p:sp>
              <p:nvSpPr>
                <p:cNvPr id="51" name="TextBox 50">
                  <a:extLst>
                    <a:ext uri="{FF2B5EF4-FFF2-40B4-BE49-F238E27FC236}">
                      <a16:creationId xmlns="" xmlns:a16="http://schemas.microsoft.com/office/drawing/2014/main" id="{2D59F0D7-5CEF-43C7-9805-4F76652DAD65}"/>
                    </a:ext>
                  </a:extLst>
                </p:cNvPr>
                <p:cNvSpPr txBox="1"/>
                <p:nvPr/>
              </p:nvSpPr>
              <p:spPr>
                <a:xfrm>
                  <a:off x="3511475" y="3780692"/>
                  <a:ext cx="1418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MY" dirty="0"/>
                    <a:t>Smart Door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="" xmlns:a16="http://schemas.microsoft.com/office/drawing/2014/main" id="{C5223758-D0F0-41DA-8905-02ACB7EA9B85}"/>
                  </a:ext>
                </a:extLst>
              </p:cNvPr>
              <p:cNvGrpSpPr/>
              <p:nvPr/>
            </p:nvGrpSpPr>
            <p:grpSpPr>
              <a:xfrm>
                <a:off x="6397440" y="2092027"/>
                <a:ext cx="683394" cy="437074"/>
                <a:chOff x="2145323" y="1614223"/>
                <a:chExt cx="1195754" cy="61546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="" xmlns:a16="http://schemas.microsoft.com/office/drawing/2014/main" id="{0B4DA29E-17BB-408B-8749-A43744B93168}"/>
                    </a:ext>
                  </a:extLst>
                </p:cNvPr>
                <p:cNvGrpSpPr/>
                <p:nvPr/>
              </p:nvGrpSpPr>
              <p:grpSpPr>
                <a:xfrm>
                  <a:off x="2145323" y="1614223"/>
                  <a:ext cx="1195754" cy="615462"/>
                  <a:chOff x="2145323" y="800100"/>
                  <a:chExt cx="1195754" cy="615462"/>
                </a:xfrm>
              </p:grpSpPr>
              <p:sp>
                <p:nvSpPr>
                  <p:cNvPr id="48" name="Rectangle: Rounded Corners 145">
                    <a:extLst>
                      <a:ext uri="{FF2B5EF4-FFF2-40B4-BE49-F238E27FC236}">
                        <a16:creationId xmlns="" xmlns:a16="http://schemas.microsoft.com/office/drawing/2014/main" id="{070A4C12-C6EA-4A0C-8DAF-577A1BD6B38E}"/>
                      </a:ext>
                    </a:extLst>
                  </p:cNvPr>
                  <p:cNvSpPr/>
                  <p:nvPr/>
                </p:nvSpPr>
                <p:spPr>
                  <a:xfrm>
                    <a:off x="2145323" y="800100"/>
                    <a:ext cx="1195754" cy="615462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="" xmlns:a16="http://schemas.microsoft.com/office/drawing/2014/main" id="{8B97D864-F7C2-432F-B78F-F4440284091F}"/>
                      </a:ext>
                    </a:extLst>
                  </p:cNvPr>
                  <p:cNvSpPr/>
                  <p:nvPr/>
                </p:nvSpPr>
                <p:spPr>
                  <a:xfrm>
                    <a:off x="2236470" y="852561"/>
                    <a:ext cx="1013460" cy="51054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="" xmlns:a16="http://schemas.microsoft.com/office/drawing/2014/main" id="{B0DE20E6-91D2-419D-864D-E00BD831039B}"/>
                    </a:ext>
                  </a:extLst>
                </p:cNvPr>
                <p:cNvGrpSpPr/>
                <p:nvPr/>
              </p:nvGrpSpPr>
              <p:grpSpPr>
                <a:xfrm rot="2534500">
                  <a:off x="2659890" y="1643310"/>
                  <a:ext cx="221732" cy="488438"/>
                  <a:chOff x="550453" y="1177066"/>
                  <a:chExt cx="296656" cy="572639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="" xmlns:a16="http://schemas.microsoft.com/office/drawing/2014/main" id="{7E3DF596-2D9E-498E-BFCC-A144E84B774F}"/>
                      </a:ext>
                    </a:extLst>
                  </p:cNvPr>
                  <p:cNvSpPr/>
                  <p:nvPr/>
                </p:nvSpPr>
                <p:spPr>
                  <a:xfrm rot="21159009" flipV="1">
                    <a:off x="550453" y="1637881"/>
                    <a:ext cx="290698" cy="11182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="" xmlns:a16="http://schemas.microsoft.com/office/drawing/2014/main" id="{74882284-66A4-499B-AD36-8C1AD7744AA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4538" y="1392446"/>
                    <a:ext cx="537952" cy="107191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</p:grpSp>
          </p:grpSp>
        </p:grp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23CFC9D1-B6ED-47A0-87C8-8D7B5C613747}"/>
                </a:ext>
              </a:extLst>
            </p:cNvPr>
            <p:cNvGrpSpPr/>
            <p:nvPr/>
          </p:nvGrpSpPr>
          <p:grpSpPr>
            <a:xfrm>
              <a:off x="152400" y="4364732"/>
              <a:ext cx="3706626" cy="2340867"/>
              <a:chOff x="152400" y="4364732"/>
              <a:chExt cx="3706626" cy="234086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="" xmlns:a16="http://schemas.microsoft.com/office/drawing/2014/main" id="{AC5762C1-0594-48BF-925F-7A4442ADF3BF}"/>
                  </a:ext>
                </a:extLst>
              </p:cNvPr>
              <p:cNvGrpSpPr/>
              <p:nvPr/>
            </p:nvGrpSpPr>
            <p:grpSpPr>
              <a:xfrm>
                <a:off x="554371" y="5623258"/>
                <a:ext cx="350536" cy="224190"/>
                <a:chOff x="2145323" y="1614223"/>
                <a:chExt cx="1195754" cy="615462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="" xmlns:a16="http://schemas.microsoft.com/office/drawing/2014/main" id="{8AE09D37-8098-4F08-9ECD-4A017E760B21}"/>
                    </a:ext>
                  </a:extLst>
                </p:cNvPr>
                <p:cNvGrpSpPr/>
                <p:nvPr/>
              </p:nvGrpSpPr>
              <p:grpSpPr>
                <a:xfrm>
                  <a:off x="2145323" y="1614223"/>
                  <a:ext cx="1195754" cy="615462"/>
                  <a:chOff x="2145323" y="800100"/>
                  <a:chExt cx="1195754" cy="615462"/>
                </a:xfrm>
              </p:grpSpPr>
              <p:sp>
                <p:nvSpPr>
                  <p:cNvPr id="40" name="Rectangle: Rounded Corners 175">
                    <a:extLst>
                      <a:ext uri="{FF2B5EF4-FFF2-40B4-BE49-F238E27FC236}">
                        <a16:creationId xmlns="" xmlns:a16="http://schemas.microsoft.com/office/drawing/2014/main" id="{E839C42D-E860-4009-AFD8-EE26F54DD8B4}"/>
                      </a:ext>
                    </a:extLst>
                  </p:cNvPr>
                  <p:cNvSpPr/>
                  <p:nvPr/>
                </p:nvSpPr>
                <p:spPr>
                  <a:xfrm>
                    <a:off x="2145323" y="800100"/>
                    <a:ext cx="1195754" cy="615462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="" xmlns:a16="http://schemas.microsoft.com/office/drawing/2014/main" id="{AAD34B22-9D09-41AF-B77B-8FF7D20AB404}"/>
                      </a:ext>
                    </a:extLst>
                  </p:cNvPr>
                  <p:cNvSpPr/>
                  <p:nvPr/>
                </p:nvSpPr>
                <p:spPr>
                  <a:xfrm>
                    <a:off x="2236470" y="852561"/>
                    <a:ext cx="1013460" cy="51054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="" xmlns:a16="http://schemas.microsoft.com/office/drawing/2014/main" id="{CEDC7542-BCA1-4988-B47C-66EB1B7024CF}"/>
                    </a:ext>
                  </a:extLst>
                </p:cNvPr>
                <p:cNvGrpSpPr/>
                <p:nvPr/>
              </p:nvGrpSpPr>
              <p:grpSpPr>
                <a:xfrm rot="2534500">
                  <a:off x="2659890" y="1643310"/>
                  <a:ext cx="221732" cy="488438"/>
                  <a:chOff x="550453" y="1177066"/>
                  <a:chExt cx="296656" cy="572639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="" xmlns:a16="http://schemas.microsoft.com/office/drawing/2014/main" id="{2720766A-B6FF-4669-A461-950E25BF223A}"/>
                      </a:ext>
                    </a:extLst>
                  </p:cNvPr>
                  <p:cNvSpPr/>
                  <p:nvPr/>
                </p:nvSpPr>
                <p:spPr>
                  <a:xfrm rot="21159009" flipV="1">
                    <a:off x="550453" y="1637881"/>
                    <a:ext cx="290698" cy="11182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="" xmlns:a16="http://schemas.microsoft.com/office/drawing/2014/main" id="{E13F3EA7-51B5-4C51-9F49-99BC06CF7BB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4538" y="1392446"/>
                    <a:ext cx="537952" cy="107191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</p:grpSp>
          </p:grpSp>
          <p:pic>
            <p:nvPicPr>
              <p:cNvPr id="20" name="Graphic 155" descr="Smart Phone">
                <a:extLst>
                  <a:ext uri="{FF2B5EF4-FFF2-40B4-BE49-F238E27FC236}">
                    <a16:creationId xmlns="" xmlns:a16="http://schemas.microsoft.com/office/drawing/2014/main" id="{E348FAB0-27CF-473D-A3EC-BEBB7BF754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0800000">
                <a:off x="635658" y="4854965"/>
                <a:ext cx="256250" cy="25624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36914929-9ED3-44FD-85B7-79167F3A06C4}"/>
                  </a:ext>
                </a:extLst>
              </p:cNvPr>
              <p:cNvSpPr txBox="1"/>
              <p:nvPr/>
            </p:nvSpPr>
            <p:spPr>
              <a:xfrm>
                <a:off x="1573703" y="4381869"/>
                <a:ext cx="864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dirty="0"/>
                  <a:t>Legend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06A06B2D-DCDE-4448-B2CC-3E3B7CC5495B}"/>
                  </a:ext>
                </a:extLst>
              </p:cNvPr>
              <p:cNvSpPr txBox="1"/>
              <p:nvPr/>
            </p:nvSpPr>
            <p:spPr>
              <a:xfrm>
                <a:off x="901122" y="4803437"/>
                <a:ext cx="1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400" dirty="0" err="1"/>
                  <a:t>Rasberry</a:t>
                </a:r>
                <a:r>
                  <a:rPr lang="en-MY" sz="1400" dirty="0"/>
                  <a:t> Pi 3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="" xmlns:a16="http://schemas.microsoft.com/office/drawing/2014/main" id="{A55B94CF-5D6C-4123-B88C-07A3717F17E7}"/>
                  </a:ext>
                </a:extLst>
              </p:cNvPr>
              <p:cNvGrpSpPr/>
              <p:nvPr/>
            </p:nvGrpSpPr>
            <p:grpSpPr>
              <a:xfrm>
                <a:off x="545993" y="5182724"/>
                <a:ext cx="350537" cy="346260"/>
                <a:chOff x="3630992" y="3165018"/>
                <a:chExt cx="500190" cy="494088"/>
              </a:xfrm>
            </p:grpSpPr>
            <p:sp>
              <p:nvSpPr>
                <p:cNvPr id="34" name="Rectangle: Rounded Corners 169">
                  <a:extLst>
                    <a:ext uri="{FF2B5EF4-FFF2-40B4-BE49-F238E27FC236}">
                      <a16:creationId xmlns="" xmlns:a16="http://schemas.microsoft.com/office/drawing/2014/main" id="{5AC733EA-2E2C-48EB-8719-A28EE76E44FB}"/>
                    </a:ext>
                  </a:extLst>
                </p:cNvPr>
                <p:cNvSpPr/>
                <p:nvPr/>
              </p:nvSpPr>
              <p:spPr>
                <a:xfrm>
                  <a:off x="3630992" y="3186115"/>
                  <a:ext cx="500190" cy="41953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pic>
              <p:nvPicPr>
                <p:cNvPr id="35" name="Graphic 170" descr="Wi-Fi">
                  <a:extLst>
                    <a:ext uri="{FF2B5EF4-FFF2-40B4-BE49-F238E27FC236}">
                      <a16:creationId xmlns="" xmlns:a16="http://schemas.microsoft.com/office/drawing/2014/main" id="{A2D5047C-D850-4DD3-9AD5-EB665A0D00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17123557">
                  <a:off x="3634042" y="3165018"/>
                  <a:ext cx="494088" cy="494088"/>
                </a:xfrm>
                <a:prstGeom prst="rect">
                  <a:avLst/>
                </a:prstGeom>
              </p:spPr>
            </p:pic>
          </p:grp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1339022D-1FBA-4174-9202-25E41643F482}"/>
                  </a:ext>
                </a:extLst>
              </p:cNvPr>
              <p:cNvSpPr txBox="1"/>
              <p:nvPr/>
            </p:nvSpPr>
            <p:spPr>
              <a:xfrm>
                <a:off x="898824" y="5200803"/>
                <a:ext cx="1420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400" dirty="0"/>
                  <a:t>RFID Scanner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4FF3D35F-50FE-494B-AE76-05122EA9C6C7}"/>
                  </a:ext>
                </a:extLst>
              </p:cNvPr>
              <p:cNvSpPr txBox="1"/>
              <p:nvPr/>
            </p:nvSpPr>
            <p:spPr>
              <a:xfrm>
                <a:off x="857549" y="5578888"/>
                <a:ext cx="2918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400" dirty="0"/>
                  <a:t> LCD Screen (Access Granted)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="" xmlns:a16="http://schemas.microsoft.com/office/drawing/2014/main" id="{88AA11C5-5E0F-4A8D-AC26-D7A10C0D3B8B}"/>
                  </a:ext>
                </a:extLst>
              </p:cNvPr>
              <p:cNvGrpSpPr/>
              <p:nvPr/>
            </p:nvGrpSpPr>
            <p:grpSpPr>
              <a:xfrm>
                <a:off x="548784" y="5975955"/>
                <a:ext cx="361710" cy="200733"/>
                <a:chOff x="2145323" y="800100"/>
                <a:chExt cx="1195754" cy="615462"/>
              </a:xfrm>
            </p:grpSpPr>
            <p:sp>
              <p:nvSpPr>
                <p:cNvPr id="31" name="Rectangle: Rounded Corners 166">
                  <a:extLst>
                    <a:ext uri="{FF2B5EF4-FFF2-40B4-BE49-F238E27FC236}">
                      <a16:creationId xmlns="" xmlns:a16="http://schemas.microsoft.com/office/drawing/2014/main" id="{5FD4C7B5-DE08-4DC3-A055-BA550EEE3D0A}"/>
                    </a:ext>
                  </a:extLst>
                </p:cNvPr>
                <p:cNvSpPr/>
                <p:nvPr/>
              </p:nvSpPr>
              <p:spPr>
                <a:xfrm>
                  <a:off x="2145323" y="800100"/>
                  <a:ext cx="1195754" cy="61546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="" xmlns:a16="http://schemas.microsoft.com/office/drawing/2014/main" id="{62959DB4-DD7D-4168-AF30-D04CF56EACD9}"/>
                    </a:ext>
                  </a:extLst>
                </p:cNvPr>
                <p:cNvSpPr/>
                <p:nvPr/>
              </p:nvSpPr>
              <p:spPr>
                <a:xfrm>
                  <a:off x="2236470" y="852561"/>
                  <a:ext cx="1013460" cy="5105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33" name="Multiplication Sign 168">
                  <a:extLst>
                    <a:ext uri="{FF2B5EF4-FFF2-40B4-BE49-F238E27FC236}">
                      <a16:creationId xmlns="" xmlns:a16="http://schemas.microsoft.com/office/drawing/2014/main" id="{234695F9-61E6-4CB4-A282-EBE707C4F4C3}"/>
                    </a:ext>
                  </a:extLst>
                </p:cNvPr>
                <p:cNvSpPr/>
                <p:nvPr/>
              </p:nvSpPr>
              <p:spPr>
                <a:xfrm>
                  <a:off x="2459823" y="800100"/>
                  <a:ext cx="566753" cy="615462"/>
                </a:xfrm>
                <a:prstGeom prst="mathMultiply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EDE50CBD-9F61-4F3E-9EAF-16F69B75CC25}"/>
                  </a:ext>
                </a:extLst>
              </p:cNvPr>
              <p:cNvSpPr txBox="1"/>
              <p:nvPr/>
            </p:nvSpPr>
            <p:spPr>
              <a:xfrm>
                <a:off x="854935" y="5922432"/>
                <a:ext cx="28257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400" dirty="0"/>
                  <a:t> LCD Screen (Access Denied)</a:t>
                </a:r>
              </a:p>
            </p:txBody>
          </p:sp>
          <p:sp>
            <p:nvSpPr>
              <p:cNvPr id="28" name="Rectangle: Rounded Corners 163">
                <a:extLst>
                  <a:ext uri="{FF2B5EF4-FFF2-40B4-BE49-F238E27FC236}">
                    <a16:creationId xmlns="" xmlns:a16="http://schemas.microsoft.com/office/drawing/2014/main" id="{D7BAF969-D096-4B4C-9C55-296C1C7D56E0}"/>
                  </a:ext>
                </a:extLst>
              </p:cNvPr>
              <p:cNvSpPr/>
              <p:nvPr/>
            </p:nvSpPr>
            <p:spPr>
              <a:xfrm>
                <a:off x="152400" y="4364732"/>
                <a:ext cx="3706626" cy="2340867"/>
              </a:xfrm>
              <a:prstGeom prst="roundRect">
                <a:avLst>
                  <a:gd name="adj" fmla="val 833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pic>
            <p:nvPicPr>
              <p:cNvPr id="29" name="Graphic 164" descr="Wi-Fi">
                <a:extLst>
                  <a:ext uri="{FF2B5EF4-FFF2-40B4-BE49-F238E27FC236}">
                    <a16:creationId xmlns="" xmlns:a16="http://schemas.microsoft.com/office/drawing/2014/main" id="{B474AF36-8722-4317-AB0A-28E801EE1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4324878">
                <a:off x="556443" y="6212353"/>
                <a:ext cx="370861" cy="370861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CE228F20-CD1D-4761-9831-ED1740C71D66}"/>
                  </a:ext>
                </a:extLst>
              </p:cNvPr>
              <p:cNvSpPr txBox="1"/>
              <p:nvPr/>
            </p:nvSpPr>
            <p:spPr>
              <a:xfrm>
                <a:off x="854935" y="6255198"/>
                <a:ext cx="28257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400" dirty="0"/>
                  <a:t>RFID Card (Student ID)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1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Key performance indicators</a:t>
            </a:r>
            <a:endParaRPr lang="en-US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Agile.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Risk is highly reduced due to developing through well-known hardware.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Clear objectives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Teamwork is the key.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44200" y="0"/>
            <a:ext cx="1447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038" y="299229"/>
            <a:ext cx="1687542" cy="16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-781050"/>
            <a:ext cx="13613130" cy="850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Problem statement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44200" y="0"/>
            <a:ext cx="1447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Project background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 Tutorial rooms uses magnetic door locks equipped with a RFID scanner and PIN lock security system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/>
                </a:solidFill>
              </a:rPr>
              <a:t> Solve the issue of not allowing students to enter the class without the teacher opening it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 Leaving the door open throughout the whole period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2"/>
                </a:solidFill>
              </a:rPr>
              <a:t> Taking attendance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44200" y="0"/>
            <a:ext cx="1447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27" y="5085580"/>
            <a:ext cx="1223780" cy="12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Project description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AIM: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 To reduce the inconvenience of student not being able to enter the class with the presence of the lecturer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Take attendance at the  start of the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 Not having the classroom door to stay open during the class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SOLUTION: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			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	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(Internet of Things)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44200" y="0"/>
            <a:ext cx="1447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27" y="5085580"/>
            <a:ext cx="1223780" cy="12237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31" y="4843532"/>
            <a:ext cx="1465828" cy="14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User classes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CLIENT: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 Swinburne University of Technology Sarawak Campus (Facilities &amp; Services).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PRIMARY USER: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Students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SECONDARY USER: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Lecturer and Staff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44200" y="0"/>
            <a:ext cx="1447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57" y="927058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Project objectives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 All necessary software and hardware will be gathered.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Every tasks of this project are realistically achievable.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The project will make as few assumptions as possible.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All required tasks will be done before the semester end.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 Students will be able to enter classroom with their ID card.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44200" y="0"/>
            <a:ext cx="1447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37256" y="3503141"/>
            <a:ext cx="4013887" cy="40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Project outputs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24128" y="2199132"/>
            <a:ext cx="1584088" cy="1588706"/>
            <a:chOff x="841771" y="2764674"/>
            <a:chExt cx="1584088" cy="158870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128" y="2764674"/>
              <a:ext cx="1219374" cy="121937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41771" y="3984048"/>
              <a:ext cx="158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PROJECT PLAN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91686" y="2157541"/>
            <a:ext cx="2319225" cy="1842290"/>
            <a:chOff x="2909329" y="2723083"/>
            <a:chExt cx="2319225" cy="184229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370" y="2723083"/>
              <a:ext cx="1366801" cy="136680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909329" y="3919042"/>
              <a:ext cx="23192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SYSTEM REQUIREMENT</a:t>
              </a:r>
            </a:p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SPECIFICATION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08052" y="2231203"/>
            <a:ext cx="2367315" cy="1768628"/>
            <a:chOff x="5725695" y="2796745"/>
            <a:chExt cx="2367315" cy="176862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994" y="2796745"/>
              <a:ext cx="1246718" cy="124671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725695" y="3919042"/>
              <a:ext cx="2367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SYSTEM ARCHITECTURE</a:t>
              </a:r>
            </a:p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DESIGN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124053" y="4213952"/>
            <a:ext cx="1922257" cy="1865705"/>
            <a:chOff x="2124053" y="4099652"/>
            <a:chExt cx="1922257" cy="186570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7516" y="4099652"/>
              <a:ext cx="1408339" cy="1408339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124053" y="5319026"/>
              <a:ext cx="19222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SYSTEM DESIGN</a:t>
              </a:r>
            </a:p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DOCUMENTATION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94844" y="4316602"/>
            <a:ext cx="2326049" cy="1800699"/>
            <a:chOff x="4894844" y="4202302"/>
            <a:chExt cx="2326049" cy="1800699"/>
          </a:xfrm>
        </p:grpSpPr>
        <p:sp>
          <p:nvSpPr>
            <p:cNvPr id="24" name="TextBox 23"/>
            <p:cNvSpPr txBox="1"/>
            <p:nvPr/>
          </p:nvSpPr>
          <p:spPr>
            <a:xfrm>
              <a:off x="5306022" y="5356670"/>
              <a:ext cx="1532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FIRST SYSTEM </a:t>
              </a:r>
            </a:p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PROTOTYPE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894844" y="4202302"/>
              <a:ext cx="2326049" cy="1121477"/>
              <a:chOff x="4894844" y="4202302"/>
              <a:chExt cx="2326049" cy="1121477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844" y="4202302"/>
                <a:ext cx="1116724" cy="111672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9006" y="4291892"/>
                <a:ext cx="1031887" cy="1031887"/>
              </a:xfrm>
              <a:prstGeom prst="rect">
                <a:avLst/>
              </a:prstGeom>
            </p:spPr>
          </p:pic>
          <p:sp>
            <p:nvSpPr>
              <p:cNvPr id="25" name="Plus 24"/>
              <p:cNvSpPr/>
              <p:nvPr/>
            </p:nvSpPr>
            <p:spPr>
              <a:xfrm>
                <a:off x="5898677" y="4623825"/>
                <a:ext cx="346841" cy="346841"/>
              </a:xfrm>
              <a:prstGeom prst="mathPlus">
                <a:avLst>
                  <a:gd name="adj1" fmla="val 704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7925699" y="4381440"/>
            <a:ext cx="2165913" cy="1735861"/>
            <a:chOff x="8275367" y="4267139"/>
            <a:chExt cx="2165913" cy="173586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8760" y="4267139"/>
              <a:ext cx="1089658" cy="1089658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8275367" y="5356669"/>
              <a:ext cx="2165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SYSTEM PROTOTYPE </a:t>
              </a:r>
            </a:p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REPORT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0744200" y="0"/>
            <a:ext cx="1447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Expected </a:t>
            </a:r>
            <a:r>
              <a:rPr lang="en-US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outcome</a:t>
            </a:r>
            <a:endParaRPr lang="en-US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The users will be able to access the room according to their class session.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Attendance will be taken.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>
                <a:solidFill>
                  <a:schemeClr val="accent1"/>
                </a:solidFill>
              </a:rPr>
              <a:t>Fast and efficient.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Much eco-friendly and paperless environment.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>
                <a:solidFill>
                  <a:schemeClr val="accent1"/>
                </a:solidFill>
              </a:rPr>
              <a:t>Disturbance will be reduce.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44200" y="0"/>
            <a:ext cx="1447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System design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29638" y="728712"/>
            <a:ext cx="9557015" cy="5902034"/>
            <a:chOff x="2029638" y="728712"/>
            <a:chExt cx="9557015" cy="5902034"/>
          </a:xfrm>
        </p:grpSpPr>
        <p:pic>
          <p:nvPicPr>
            <p:cNvPr id="5" name="Picture 2" descr="Image result for raspberry pi 3">
              <a:extLst>
                <a:ext uri="{FF2B5EF4-FFF2-40B4-BE49-F238E27FC236}">
                  <a16:creationId xmlns="" xmlns:a16="http://schemas.microsoft.com/office/drawing/2014/main" id="{7378572A-0AFA-45BE-8206-C286B991D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606" y="2855162"/>
              <a:ext cx="1713442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D074913B-FCE5-442B-AA3D-728029C91DFE}"/>
                </a:ext>
              </a:extLst>
            </p:cNvPr>
            <p:cNvSpPr txBox="1"/>
            <p:nvPr/>
          </p:nvSpPr>
          <p:spPr>
            <a:xfrm>
              <a:off x="5635074" y="3998162"/>
              <a:ext cx="1625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b="1" dirty="0"/>
                <a:t>Raspberry Pi 3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9671B1B8-8D55-4E2F-897E-E8357F4A7612}"/>
                </a:ext>
              </a:extLst>
            </p:cNvPr>
            <p:cNvCxnSpPr>
              <a:cxnSpLocks/>
              <a:stCxn id="5" idx="1"/>
              <a:endCxn id="8" idx="3"/>
            </p:cNvCxnSpPr>
            <p:nvPr/>
          </p:nvCxnSpPr>
          <p:spPr>
            <a:xfrm rot="10800000">
              <a:off x="3301592" y="3426616"/>
              <a:ext cx="2183014" cy="4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4" descr="Image result for raspberry display">
              <a:extLst>
                <a:ext uri="{FF2B5EF4-FFF2-40B4-BE49-F238E27FC236}">
                  <a16:creationId xmlns="" xmlns:a16="http://schemas.microsoft.com/office/drawing/2014/main" id="{6BAFAAE1-BD80-4474-BBAF-7871AC2F5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638" y="2790638"/>
              <a:ext cx="1271954" cy="1271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7520C610-3547-47D2-B917-6E9F2E4D5779}"/>
                </a:ext>
              </a:extLst>
            </p:cNvPr>
            <p:cNvSpPr txBox="1"/>
            <p:nvPr/>
          </p:nvSpPr>
          <p:spPr>
            <a:xfrm>
              <a:off x="2090248" y="3789272"/>
              <a:ext cx="1404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b="1" dirty="0"/>
                <a:t>Raspberry LCD display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A03E584-05C1-4C23-B0C5-D1AE2685EBFD}"/>
                </a:ext>
              </a:extLst>
            </p:cNvPr>
            <p:cNvSpPr txBox="1"/>
            <p:nvPr/>
          </p:nvSpPr>
          <p:spPr>
            <a:xfrm>
              <a:off x="3587807" y="3057984"/>
              <a:ext cx="200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>
                  <a:latin typeface="Agency FB" panose="020B0503020202020204" pitchFamily="34" charset="0"/>
                </a:rPr>
                <a:t>Display Output to user</a:t>
              </a:r>
            </a:p>
          </p:txBody>
        </p:sp>
        <p:cxnSp>
          <p:nvCxnSpPr>
            <p:cNvPr id="11" name="Straight Arrow Connector 6">
              <a:extLst>
                <a:ext uri="{FF2B5EF4-FFF2-40B4-BE49-F238E27FC236}">
                  <a16:creationId xmlns="" xmlns:a16="http://schemas.microsoft.com/office/drawing/2014/main" id="{456F127A-F29F-4D8C-8C79-04461FA0F54E}"/>
                </a:ext>
              </a:extLst>
            </p:cNvPr>
            <p:cNvCxnSpPr>
              <a:cxnSpLocks/>
            </p:cNvCxnSpPr>
            <p:nvPr/>
          </p:nvCxnSpPr>
          <p:spPr>
            <a:xfrm>
              <a:off x="7381405" y="3439990"/>
              <a:ext cx="23814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6" descr="Image result for RFID reader">
              <a:extLst>
                <a:ext uri="{FF2B5EF4-FFF2-40B4-BE49-F238E27FC236}">
                  <a16:creationId xmlns="" xmlns:a16="http://schemas.microsoft.com/office/drawing/2014/main" id="{CAD059FB-0F15-4BCA-AC74-BB34B92D8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8798" y="728712"/>
              <a:ext cx="1652954" cy="132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Arrow Connector 6">
              <a:extLst>
                <a:ext uri="{FF2B5EF4-FFF2-40B4-BE49-F238E27FC236}">
                  <a16:creationId xmlns="" xmlns:a16="http://schemas.microsoft.com/office/drawing/2014/main" id="{BDDA755B-EA46-4059-855C-9FB7595C4874}"/>
                </a:ext>
              </a:extLst>
            </p:cNvPr>
            <p:cNvCxnSpPr>
              <a:cxnSpLocks/>
            </p:cNvCxnSpPr>
            <p:nvPr/>
          </p:nvCxnSpPr>
          <p:spPr>
            <a:xfrm>
              <a:off x="6373209" y="4435603"/>
              <a:ext cx="0" cy="813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769E3F9-5B21-445D-B328-2073E6713F6E}"/>
                </a:ext>
              </a:extLst>
            </p:cNvPr>
            <p:cNvSpPr txBox="1"/>
            <p:nvPr/>
          </p:nvSpPr>
          <p:spPr>
            <a:xfrm>
              <a:off x="8741752" y="1065831"/>
              <a:ext cx="1404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b="1" dirty="0"/>
                <a:t>RFID reader</a:t>
              </a:r>
            </a:p>
          </p:txBody>
        </p:sp>
        <p:cxnSp>
          <p:nvCxnSpPr>
            <p:cNvPr id="15" name="Straight Arrow Connector 6">
              <a:extLst>
                <a:ext uri="{FF2B5EF4-FFF2-40B4-BE49-F238E27FC236}">
                  <a16:creationId xmlns="" xmlns:a16="http://schemas.microsoft.com/office/drawing/2014/main" id="{7C02C36A-D941-4189-B694-B8889AA72F2A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rot="5400000">
              <a:off x="5954955" y="1866251"/>
              <a:ext cx="1375283" cy="602538"/>
            </a:xfrm>
            <a:prstGeom prst="bentConnector3">
              <a:avLst>
                <a:gd name="adj1" fmla="val -5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959A4FF-6472-4435-A7AA-2598901DBE73}"/>
                </a:ext>
              </a:extLst>
            </p:cNvPr>
            <p:cNvSpPr txBox="1"/>
            <p:nvPr/>
          </p:nvSpPr>
          <p:spPr>
            <a:xfrm>
              <a:off x="4970071" y="1065831"/>
              <a:ext cx="200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>
                  <a:latin typeface="Agency FB" panose="020B0503020202020204" pitchFamily="34" charset="0"/>
                </a:rPr>
                <a:t>Read and Send RFID code</a:t>
              </a:r>
            </a:p>
          </p:txBody>
        </p:sp>
        <p:pic>
          <p:nvPicPr>
            <p:cNvPr id="17" name="Picture 12" descr="Image result for database">
              <a:extLst>
                <a:ext uri="{FF2B5EF4-FFF2-40B4-BE49-F238E27FC236}">
                  <a16:creationId xmlns="" xmlns:a16="http://schemas.microsoft.com/office/drawing/2014/main" id="{B834554C-ECF2-47EE-B7DA-C2894FEC7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3325" y="2697771"/>
              <a:ext cx="1462458" cy="1462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E1FC200-011C-4FB1-9DC8-C4EF089A7A62}"/>
                </a:ext>
              </a:extLst>
            </p:cNvPr>
            <p:cNvSpPr txBox="1"/>
            <p:nvPr/>
          </p:nvSpPr>
          <p:spPr>
            <a:xfrm>
              <a:off x="9806209" y="4097051"/>
              <a:ext cx="178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b="1" dirty="0"/>
                <a:t>MySQL database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5D5D77B6-45F5-43ED-B363-D345C9EE8A1A}"/>
                </a:ext>
              </a:extLst>
            </p:cNvPr>
            <p:cNvSpPr txBox="1"/>
            <p:nvPr/>
          </p:nvSpPr>
          <p:spPr>
            <a:xfrm>
              <a:off x="7260594" y="3070658"/>
              <a:ext cx="2407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>
                  <a:latin typeface="Agency FB" panose="020B0503020202020204" pitchFamily="34" charset="0"/>
                </a:rPr>
                <a:t>Request Checking of RFID code</a:t>
              </a:r>
            </a:p>
          </p:txBody>
        </p:sp>
        <p:cxnSp>
          <p:nvCxnSpPr>
            <p:cNvPr id="20" name="Straight Arrow Connector 6">
              <a:extLst>
                <a:ext uri="{FF2B5EF4-FFF2-40B4-BE49-F238E27FC236}">
                  <a16:creationId xmlns="" xmlns:a16="http://schemas.microsoft.com/office/drawing/2014/main" id="{DD3DD82B-7101-42C8-9B24-12FF8CCA840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81405" y="3561480"/>
              <a:ext cx="2381452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59EDB1C2-51B1-4793-913A-016D5B43EA9D}"/>
                </a:ext>
              </a:extLst>
            </p:cNvPr>
            <p:cNvSpPr txBox="1"/>
            <p:nvPr/>
          </p:nvSpPr>
          <p:spPr>
            <a:xfrm>
              <a:off x="7430329" y="3561479"/>
              <a:ext cx="2407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>
                  <a:latin typeface="Agency FB" panose="020B0503020202020204" pitchFamily="34" charset="0"/>
                </a:rPr>
                <a:t>Respond result of RFID code</a:t>
              </a:r>
            </a:p>
          </p:txBody>
        </p:sp>
        <p:pic>
          <p:nvPicPr>
            <p:cNvPr id="22" name="Picture 4" descr="Related image">
              <a:extLst>
                <a:ext uri="{FF2B5EF4-FFF2-40B4-BE49-F238E27FC236}">
                  <a16:creationId xmlns="" xmlns:a16="http://schemas.microsoft.com/office/drawing/2014/main" id="{9F3AB061-6111-4D0F-9869-6EB34ABBE9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606" y="5373446"/>
              <a:ext cx="1257300" cy="125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5782236E-9A40-49DC-B7A3-9662E3C2B275}"/>
                </a:ext>
              </a:extLst>
            </p:cNvPr>
            <p:cNvSpPr txBox="1"/>
            <p:nvPr/>
          </p:nvSpPr>
          <p:spPr>
            <a:xfrm>
              <a:off x="6756639" y="6057127"/>
              <a:ext cx="1376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b="1" dirty="0"/>
                <a:t>Door lock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49761CC-8019-45DB-9C2A-C2D1ADE2FD4D}"/>
                </a:ext>
              </a:extLst>
            </p:cNvPr>
            <p:cNvSpPr txBox="1"/>
            <p:nvPr/>
          </p:nvSpPr>
          <p:spPr>
            <a:xfrm>
              <a:off x="6373209" y="4650208"/>
              <a:ext cx="2407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>
                  <a:latin typeface="Agency FB" panose="020B0503020202020204" pitchFamily="34" charset="0"/>
                </a:rPr>
                <a:t>Send instruction to door 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2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3748</TotalTime>
  <Words>470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Agency FB</vt:lpstr>
      <vt:lpstr>Arial Black</vt:lpstr>
      <vt:lpstr>Courier New</vt:lpstr>
      <vt:lpstr>Tw Cen MT</vt:lpstr>
      <vt:lpstr>Tw Cen MT Condensed</vt:lpstr>
      <vt:lpstr>Wingdings 3</vt:lpstr>
      <vt:lpstr>Integral</vt:lpstr>
      <vt:lpstr>Smart lock system</vt:lpstr>
      <vt:lpstr>Problem statement</vt:lpstr>
      <vt:lpstr>Project background</vt:lpstr>
      <vt:lpstr>Project description</vt:lpstr>
      <vt:lpstr>User classes</vt:lpstr>
      <vt:lpstr>Project objectives</vt:lpstr>
      <vt:lpstr>Project outputs</vt:lpstr>
      <vt:lpstr>Expected outcome</vt:lpstr>
      <vt:lpstr>System design</vt:lpstr>
      <vt:lpstr>Functional requirements</vt:lpstr>
      <vt:lpstr>Project estimated cost</vt:lpstr>
      <vt:lpstr>Use case scenario</vt:lpstr>
      <vt:lpstr>Key performance indicators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objectives</dc:title>
  <dc:creator>Mruz Khaw</dc:creator>
  <cp:lastModifiedBy>Mruz Khaw</cp:lastModifiedBy>
  <cp:revision>43</cp:revision>
  <dcterms:created xsi:type="dcterms:W3CDTF">2018-09-17T05:25:04Z</dcterms:created>
  <dcterms:modified xsi:type="dcterms:W3CDTF">2018-11-23T12:45:22Z</dcterms:modified>
</cp:coreProperties>
</file>