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2.png" ContentType="image/png"/>
  <Override PartName="/ppt/media/image1.png" ContentType="image/png"/>
  <Override PartName="/ppt/media/image3.png" ContentType="image/png"/>
  <Override PartName="/ppt/media/image4.png" ContentType="image/png"/>
  <Override PartName="/ppt/media/image10.png" ContentType="image/png"/>
  <Override PartName="/ppt/media/image5.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4"/>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A7CAEF9F-A973-4BD4-9FAB-565453031B7E}"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1"/>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US" sz="1800" spc="-1" strike="noStrike">
                <a:solidFill>
                  <a:srgbClr val="e74c3c"/>
                </a:solidFill>
                <a:latin typeface="Source Sans Pro Black"/>
              </a:rPr>
              <a:t>&lt;date/time&gt;</a:t>
            </a:r>
            <a:endParaRPr b="1" lang="en-US"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e74c3c"/>
                </a:solidFill>
                <a:latin typeface="Source Sans Pro Black"/>
              </a:rPr>
              <a:t>&lt;footer&gt;</a:t>
            </a:r>
            <a:endParaRPr b="1" lang="en-US"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D78A1228-9DE5-4835-BB64-022766A6F31F}" type="slidenum">
              <a:rPr b="1" lang="en-US" sz="1800" spc="-1" strike="noStrike">
                <a:solidFill>
                  <a:srgbClr val="e74c3c"/>
                </a:solidFill>
                <a:latin typeface="Source Sans Pro Black"/>
              </a:rPr>
              <a:t>&lt;number&gt;</a:t>
            </a:fld>
            <a:endParaRPr b="1" lang="en-US"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sp>
        <p:nvSpPr>
          <p:cNvPr id="88"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US" sz="2600" spc="-1" strike="noStrike">
                <a:solidFill>
                  <a:srgbClr val="1c1c1c"/>
                </a:solidFill>
                <a:latin typeface="Source Sans Pro Semibold"/>
              </a:rPr>
              <a:t>Data set describes the orders from the Indian restaurant for the last year. It contains information about the orders, total number of items, product price, name of the product, order date and order ID. </a:t>
            </a:r>
            <a:endParaRPr b="0"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sp>
        <p:nvSpPr>
          <p:cNvPr id="107"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US" sz="2600" spc="-1" strike="noStrike">
                <a:solidFill>
                  <a:srgbClr val="1c1c1c"/>
                </a:solidFill>
                <a:latin typeface="Source Sans Pro Semibold"/>
              </a:rPr>
              <a:t>6. From original data, filter out some data, for example, filter out those salary lower than certain amount. After filtering out the data, display the first 50 data entries. </a:t>
            </a:r>
            <a:endParaRPr b="0"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pic>
        <p:nvPicPr>
          <p:cNvPr id="109" name="" descr=""/>
          <p:cNvPicPr/>
          <p:nvPr/>
        </p:nvPicPr>
        <p:blipFill>
          <a:blip r:embed="rId1"/>
          <a:stretch/>
        </p:blipFill>
        <p:spPr>
          <a:xfrm>
            <a:off x="1440" y="1536480"/>
            <a:ext cx="9108360" cy="51235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sp>
        <p:nvSpPr>
          <p:cNvPr id="111"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US" sz="2600" spc="-1" strike="noStrike">
                <a:solidFill>
                  <a:srgbClr val="1c1c1c"/>
                </a:solidFill>
                <a:latin typeface="Source Sans Pro Semibold"/>
              </a:rPr>
              <a:t>7. From original data, find out all entries with missing values. Display the first 10 entries.</a:t>
            </a:r>
            <a:endParaRPr b="0" lang="en-US" sz="2600" spc="-1" strike="noStrike">
              <a:solidFill>
                <a:srgbClr val="1c1c1c"/>
              </a:solidFill>
              <a:latin typeface="Source Sans Pro Semibold"/>
            </a:endParaRPr>
          </a:p>
        </p:txBody>
      </p:sp>
      <p:pic>
        <p:nvPicPr>
          <p:cNvPr id="112" name="" descr=""/>
          <p:cNvPicPr/>
          <p:nvPr/>
        </p:nvPicPr>
        <p:blipFill>
          <a:blip r:embed="rId1"/>
          <a:stretch/>
        </p:blipFill>
        <p:spPr>
          <a:xfrm>
            <a:off x="420840" y="2809080"/>
            <a:ext cx="7021440" cy="39495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sp>
        <p:nvSpPr>
          <p:cNvPr id="114"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US" sz="2600" spc="-1" strike="noStrike">
                <a:solidFill>
                  <a:srgbClr val="1c1c1c"/>
                </a:solidFill>
                <a:latin typeface="Source Sans Pro Semibold"/>
              </a:rPr>
              <a:t>8. Manipulate the original data by changing numerical values of specific column(s) (for example, give everyone 10% raise!) Display the first 10 entries before update and after update.</a:t>
            </a:r>
            <a:endParaRPr b="0"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pic>
        <p:nvPicPr>
          <p:cNvPr id="116" name="" descr=""/>
          <p:cNvPicPr/>
          <p:nvPr/>
        </p:nvPicPr>
        <p:blipFill>
          <a:blip r:embed="rId1"/>
          <a:stretch/>
        </p:blipFill>
        <p:spPr>
          <a:xfrm>
            <a:off x="69120" y="1574640"/>
            <a:ext cx="9040680" cy="50853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pic>
        <p:nvPicPr>
          <p:cNvPr id="118" name="" descr=""/>
          <p:cNvPicPr/>
          <p:nvPr/>
        </p:nvPicPr>
        <p:blipFill>
          <a:blip r:embed="rId1"/>
          <a:stretch/>
        </p:blipFill>
        <p:spPr>
          <a:xfrm>
            <a:off x="452520" y="1980000"/>
            <a:ext cx="8994600" cy="46800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sp>
        <p:nvSpPr>
          <p:cNvPr id="12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US" sz="2600" spc="-1" strike="noStrike">
                <a:solidFill>
                  <a:srgbClr val="1c1c1c"/>
                </a:solidFill>
                <a:latin typeface="Source Sans Pro Semibold"/>
              </a:rPr>
              <a:t>10. Group the data set from step 9 based on certain category (e.g. group based on rank of Professor, Assoc Professor, etc.)</a:t>
            </a:r>
            <a:endParaRPr b="0"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pic>
        <p:nvPicPr>
          <p:cNvPr id="122" name="" descr=""/>
          <p:cNvPicPr/>
          <p:nvPr/>
        </p:nvPicPr>
        <p:blipFill>
          <a:blip r:embed="rId1"/>
          <a:stretch/>
        </p:blipFill>
        <p:spPr>
          <a:xfrm>
            <a:off x="452520" y="1980000"/>
            <a:ext cx="8994600" cy="4680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US" sz="2600" spc="-1" strike="noStrike">
                <a:solidFill>
                  <a:srgbClr val="1c1c1c"/>
                </a:solidFill>
                <a:latin typeface="Source Sans Pro Semibold"/>
              </a:rPr>
              <a:t>    </a:t>
            </a:r>
            <a:r>
              <a:rPr b="0" lang="en-US" sz="2600" spc="-1" strike="noStrike">
                <a:solidFill>
                  <a:srgbClr val="1c1c1c"/>
                </a:solidFill>
                <a:latin typeface="Source Sans Pro Semibold"/>
              </a:rPr>
              <a:t>1. Read in the data set. </a:t>
            </a:r>
            <a:endParaRPr b="0" lang="en-US" sz="2600" spc="-1" strike="noStrike">
              <a:solidFill>
                <a:srgbClr val="1c1c1c"/>
              </a:solidFill>
              <a:latin typeface="Source Sans Pro Semibold"/>
            </a:endParaRPr>
          </a:p>
          <a:p>
            <a:pPr>
              <a:spcAft>
                <a:spcPts val="1142"/>
              </a:spcAft>
            </a:pPr>
            <a:r>
              <a:rPr b="0" lang="en-US" sz="2600" spc="-1" strike="noStrike">
                <a:solidFill>
                  <a:srgbClr val="1c1c1c"/>
                </a:solidFill>
                <a:latin typeface="Source Sans Pro Semibold"/>
              </a:rPr>
              <a:t>    </a:t>
            </a:r>
            <a:r>
              <a:rPr b="0" lang="en-US" sz="2600" spc="-1" strike="noStrike">
                <a:solidFill>
                  <a:srgbClr val="1c1c1c"/>
                </a:solidFill>
                <a:latin typeface="Source Sans Pro Semibold"/>
              </a:rPr>
              <a:t>2. Display the first 50 data entries/rows as well as last 50 entries/rows. </a:t>
            </a:r>
            <a:endParaRPr b="0" lang="en-US" sz="2600" spc="-1" strike="noStrike">
              <a:solidFill>
                <a:srgbClr val="1c1c1c"/>
              </a:solidFill>
              <a:latin typeface="Source Sans Pro Semibold"/>
            </a:endParaRPr>
          </a:p>
          <a:p>
            <a:pPr>
              <a:spcAft>
                <a:spcPts val="1142"/>
              </a:spcAft>
            </a:pPr>
            <a:r>
              <a:rPr b="0" lang="en-US" sz="2600" spc="-1" strike="noStrike">
                <a:solidFill>
                  <a:srgbClr val="1c1c1c"/>
                </a:solidFill>
                <a:latin typeface="Source Sans Pro Semibold"/>
              </a:rPr>
              <a:t> </a:t>
            </a:r>
            <a:endParaRPr b="0" lang="en-US" sz="2600" spc="-1" strike="noStrike">
              <a:solidFill>
                <a:srgbClr val="1c1c1c"/>
              </a:solidFill>
              <a:latin typeface="Source Sans Pro Semibold"/>
            </a:endParaRPr>
          </a:p>
          <a:p>
            <a:pPr>
              <a:spcAft>
                <a:spcPts val="1142"/>
              </a:spcAft>
            </a:pPr>
            <a:r>
              <a:rPr b="0" lang="en-US" sz="2600" spc="-1" strike="noStrike">
                <a:solidFill>
                  <a:srgbClr val="1c1c1c"/>
                </a:solidFill>
                <a:latin typeface="Source Sans Pro Semibold"/>
              </a:rPr>
              <a:t> </a:t>
            </a:r>
            <a:endParaRPr b="0" lang="en-US" sz="2600" spc="-1" strike="noStrike">
              <a:solidFill>
                <a:srgbClr val="1c1c1c"/>
              </a:solidFill>
              <a:latin typeface="Source Sans Pro Semibold"/>
            </a:endParaRPr>
          </a:p>
          <a:p>
            <a:pPr>
              <a:spcAft>
                <a:spcPts val="1142"/>
              </a:spcAft>
            </a:pPr>
            <a:endParaRPr b="0"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pic>
        <p:nvPicPr>
          <p:cNvPr id="92" name="" descr=""/>
          <p:cNvPicPr/>
          <p:nvPr/>
        </p:nvPicPr>
        <p:blipFill>
          <a:blip r:embed="rId1"/>
          <a:stretch/>
        </p:blipFill>
        <p:spPr>
          <a:xfrm>
            <a:off x="789840" y="1980000"/>
            <a:ext cx="8319960" cy="4680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pic>
        <p:nvPicPr>
          <p:cNvPr id="94" name="" descr=""/>
          <p:cNvPicPr/>
          <p:nvPr/>
        </p:nvPicPr>
        <p:blipFill>
          <a:blip r:embed="rId1"/>
          <a:stretch/>
        </p:blipFill>
        <p:spPr>
          <a:xfrm>
            <a:off x="789840" y="1980000"/>
            <a:ext cx="8319960" cy="4680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sp>
        <p:nvSpPr>
          <p:cNvPr id="96" name="TextShape 2"/>
          <p:cNvSpPr txBox="1"/>
          <p:nvPr/>
        </p:nvSpPr>
        <p:spPr>
          <a:xfrm>
            <a:off x="360000" y="1980000"/>
            <a:ext cx="9180000" cy="4680000"/>
          </a:xfrm>
          <a:prstGeom prst="rect">
            <a:avLst/>
          </a:prstGeom>
          <a:noFill/>
          <a:ln>
            <a:noFill/>
          </a:ln>
        </p:spPr>
        <p:txBody>
          <a:bodyPr lIns="0" rIns="0" tIns="0" bIns="0">
            <a:normAutofit/>
          </a:bodyPr>
          <a:p>
            <a:pPr lvl="1" marL="288000">
              <a:spcAft>
                <a:spcPts val="1134"/>
              </a:spcAft>
            </a:pPr>
            <a:r>
              <a:rPr b="0" lang="en-US" sz="2200" spc="-1" strike="noStrike">
                <a:solidFill>
                  <a:srgbClr val="1c1c1c"/>
                </a:solidFill>
                <a:latin typeface="Source Sans Pro Light"/>
              </a:rPr>
              <a:t>3. Display a quick statistical information on all numerical columns such as count, mean, std, min, max, etc. </a:t>
            </a:r>
            <a:endParaRPr b="0" lang="en-US" sz="2200" spc="-1" strike="noStrike">
              <a:solidFill>
                <a:srgbClr val="1c1c1c"/>
              </a:solidFill>
              <a:latin typeface="Source Sans Pro Light"/>
            </a:endParaRPr>
          </a:p>
          <a:p>
            <a:pPr lvl="1" marL="288000">
              <a:spcAft>
                <a:spcPts val="1134"/>
              </a:spcAft>
            </a:pPr>
            <a:r>
              <a:rPr b="0" lang="en-US" sz="2200" spc="-1" strike="noStrike">
                <a:solidFill>
                  <a:srgbClr val="1c1c1c"/>
                </a:solidFill>
                <a:latin typeface="Source Sans Pro Light"/>
              </a:rPr>
              <a:t> </a:t>
            </a:r>
            <a:endParaRPr b="0" lang="en-US" sz="2200" spc="-1" strike="noStrike">
              <a:solidFill>
                <a:srgbClr val="1c1c1c"/>
              </a:solidFill>
              <a:latin typeface="Source Sans Pro Light"/>
            </a:endParaRPr>
          </a:p>
        </p:txBody>
      </p:sp>
      <p:pic>
        <p:nvPicPr>
          <p:cNvPr id="97" name="" descr=""/>
          <p:cNvPicPr/>
          <p:nvPr/>
        </p:nvPicPr>
        <p:blipFill>
          <a:blip r:embed="rId1"/>
          <a:stretch/>
        </p:blipFill>
        <p:spPr>
          <a:xfrm>
            <a:off x="845280" y="2782440"/>
            <a:ext cx="7168320" cy="4032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sp>
        <p:nvSpPr>
          <p:cNvPr id="99"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US" sz="2600" spc="-1" strike="noStrike">
                <a:solidFill>
                  <a:srgbClr val="1c1c1c"/>
                </a:solidFill>
                <a:latin typeface="Source Sans Pro Semibold"/>
              </a:rPr>
              <a:t>4. Select a subset of rows (you decide which subset to select or which criteria to use for selection.) Display the first 10 data entries selected.</a:t>
            </a:r>
            <a:endParaRPr b="0"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pic>
        <p:nvPicPr>
          <p:cNvPr id="101" name="" descr=""/>
          <p:cNvPicPr/>
          <p:nvPr/>
        </p:nvPicPr>
        <p:blipFill>
          <a:blip r:embed="rId1"/>
          <a:stretch/>
        </p:blipFill>
        <p:spPr>
          <a:xfrm>
            <a:off x="1440" y="1536480"/>
            <a:ext cx="9108360" cy="5123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sp>
        <p:nvSpPr>
          <p:cNvPr id="103"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US" sz="2600" spc="-1" strike="noStrike">
                <a:solidFill>
                  <a:srgbClr val="1c1c1c"/>
                </a:solidFill>
                <a:latin typeface="Source Sans Pro Semibold"/>
              </a:rPr>
              <a:t>5. Similar to 4, but select a subset of columns (from original data). Display the first 10 data entries with selected columns.</a:t>
            </a:r>
            <a:endParaRPr b="0"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60000" y="360000"/>
            <a:ext cx="9360000" cy="900000"/>
          </a:xfrm>
          <a:prstGeom prst="rect">
            <a:avLst/>
          </a:prstGeom>
          <a:noFill/>
          <a:ln>
            <a:noFill/>
          </a:ln>
        </p:spPr>
        <p:txBody>
          <a:bodyPr lIns="0" rIns="0" tIns="0" bIns="0" anchor="b">
            <a:noAutofit/>
          </a:bodyPr>
          <a:p>
            <a:endParaRPr b="1" lang="en-US" sz="3200" spc="-1" strike="noStrike">
              <a:solidFill>
                <a:srgbClr val="ffffff"/>
              </a:solidFill>
              <a:latin typeface="Source Sans Pro Black"/>
            </a:endParaRPr>
          </a:p>
        </p:txBody>
      </p:sp>
      <p:pic>
        <p:nvPicPr>
          <p:cNvPr id="105" name="" descr=""/>
          <p:cNvPicPr/>
          <p:nvPr/>
        </p:nvPicPr>
        <p:blipFill>
          <a:blip r:embed="rId1"/>
          <a:stretch/>
        </p:blipFill>
        <p:spPr>
          <a:xfrm>
            <a:off x="1440" y="1536480"/>
            <a:ext cx="9108360" cy="51235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TotalTime>
  <Application>LibreOffice/6.2.6.2$Linux_X86_64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2019-09-17T12:32:31Z</dcterms:created>
  <dc:creator/>
  <dc:description/>
  <dc:language>en-US</dc:language>
  <cp:lastModifiedBy/>
  <dcterms:modified xsi:type="dcterms:W3CDTF">2019-09-17T12:58:42Z</dcterms:modified>
  <cp:revision>2</cp:revision>
  <dc:subject/>
  <dc:title>Alizarin</dc:title>
</cp:coreProperties>
</file>