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5" r:id="rId6"/>
    <p:sldId id="260" r:id="rId7"/>
    <p:sldId id="264" r:id="rId8"/>
    <p:sldId id="267" r:id="rId9"/>
    <p:sldId id="268" r:id="rId10"/>
    <p:sldId id="261" r:id="rId11"/>
    <p:sldId id="262" r:id="rId12"/>
    <p:sldId id="263" r:id="rId13"/>
    <p:sldId id="269"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B74B39-C19D-4D03-8829-DD324E0D622B}"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16C38287-1CB6-4E81-8400-71A186C93D57}">
      <dgm:prSet/>
      <dgm:spPr/>
      <dgm:t>
        <a:bodyPr/>
        <a:lstStyle/>
        <a:p>
          <a:r>
            <a:rPr lang="tr-TR"/>
            <a:t>Projede kullanılan ağ mimarisi CatNet, AlexNet ve FastRCNN'den esinlenilmiştir.</a:t>
          </a:r>
          <a:endParaRPr lang="en-US"/>
        </a:p>
      </dgm:t>
    </dgm:pt>
    <dgm:pt modelId="{040D8399-9BBA-4D42-9432-143F0E8F7D3A}" type="parTrans" cxnId="{A2D31969-565C-49C7-BD53-69214679F008}">
      <dgm:prSet/>
      <dgm:spPr/>
      <dgm:t>
        <a:bodyPr/>
        <a:lstStyle/>
        <a:p>
          <a:endParaRPr lang="en-US"/>
        </a:p>
      </dgm:t>
    </dgm:pt>
    <dgm:pt modelId="{5F016A90-94A4-41FC-AB87-A799AC941618}" type="sibTrans" cxnId="{A2D31969-565C-49C7-BD53-69214679F008}">
      <dgm:prSet/>
      <dgm:spPr/>
      <dgm:t>
        <a:bodyPr/>
        <a:lstStyle/>
        <a:p>
          <a:endParaRPr lang="en-US"/>
        </a:p>
      </dgm:t>
    </dgm:pt>
    <dgm:pt modelId="{C15C3A19-F19B-46EC-B48D-2C8EED388DB5}">
      <dgm:prSet/>
      <dgm:spPr/>
      <dgm:t>
        <a:bodyPr/>
        <a:lstStyle/>
        <a:p>
          <a:r>
            <a:rPr lang="tr-TR"/>
            <a:t>Bu mimari, 128x128 boyutundaki giriş görüntülerini işlemek için dört evrişimli katmana sahiptir. Ayrıca, iki çıkış kafası bulunmaktadır: Bir tanesi görüntünün bir kedi olup olmadığını belirlemek için kullanılırken, diğeri kedinin görüntüde ne kadar uzakta olduğunu belirler.</a:t>
          </a:r>
          <a:endParaRPr lang="en-US"/>
        </a:p>
      </dgm:t>
    </dgm:pt>
    <dgm:pt modelId="{DDF1153A-C3CE-42E5-BA8E-DE85A7C6645E}" type="parTrans" cxnId="{08702CBE-D945-40F9-9893-DDF84B48AED5}">
      <dgm:prSet/>
      <dgm:spPr/>
      <dgm:t>
        <a:bodyPr/>
        <a:lstStyle/>
        <a:p>
          <a:endParaRPr lang="en-US"/>
        </a:p>
      </dgm:t>
    </dgm:pt>
    <dgm:pt modelId="{13F08AD6-0D57-453E-ABBC-B85D7536A704}" type="sibTrans" cxnId="{08702CBE-D945-40F9-9893-DDF84B48AED5}">
      <dgm:prSet/>
      <dgm:spPr/>
      <dgm:t>
        <a:bodyPr/>
        <a:lstStyle/>
        <a:p>
          <a:endParaRPr lang="en-US"/>
        </a:p>
      </dgm:t>
    </dgm:pt>
    <dgm:pt modelId="{9BDA122D-5B9C-48CE-9574-5E599DFA5D80}" type="pres">
      <dgm:prSet presAssocID="{64B74B39-C19D-4D03-8829-DD324E0D622B}" presName="Name0" presStyleCnt="0">
        <dgm:presLayoutVars>
          <dgm:dir/>
          <dgm:animLvl val="lvl"/>
          <dgm:resizeHandles val="exact"/>
        </dgm:presLayoutVars>
      </dgm:prSet>
      <dgm:spPr/>
    </dgm:pt>
    <dgm:pt modelId="{7A814D15-E9AB-453C-9920-732AAE108E46}" type="pres">
      <dgm:prSet presAssocID="{C15C3A19-F19B-46EC-B48D-2C8EED388DB5}" presName="boxAndChildren" presStyleCnt="0"/>
      <dgm:spPr/>
    </dgm:pt>
    <dgm:pt modelId="{44D1904B-5041-4611-938E-7E8AB1E2B284}" type="pres">
      <dgm:prSet presAssocID="{C15C3A19-F19B-46EC-B48D-2C8EED388DB5}" presName="parentTextBox" presStyleLbl="node1" presStyleIdx="0" presStyleCnt="2"/>
      <dgm:spPr/>
    </dgm:pt>
    <dgm:pt modelId="{5608F31D-22A0-4993-9161-D88EDC0FA3CF}" type="pres">
      <dgm:prSet presAssocID="{5F016A90-94A4-41FC-AB87-A799AC941618}" presName="sp" presStyleCnt="0"/>
      <dgm:spPr/>
    </dgm:pt>
    <dgm:pt modelId="{873C5823-ACD1-467C-B271-88820F959325}" type="pres">
      <dgm:prSet presAssocID="{16C38287-1CB6-4E81-8400-71A186C93D57}" presName="arrowAndChildren" presStyleCnt="0"/>
      <dgm:spPr/>
    </dgm:pt>
    <dgm:pt modelId="{DEA783F9-8703-4E4D-BF0B-D0E6BCF0BC5B}" type="pres">
      <dgm:prSet presAssocID="{16C38287-1CB6-4E81-8400-71A186C93D57}" presName="parentTextArrow" presStyleLbl="node1" presStyleIdx="1" presStyleCnt="2"/>
      <dgm:spPr/>
    </dgm:pt>
  </dgm:ptLst>
  <dgm:cxnLst>
    <dgm:cxn modelId="{BEB31A04-9032-434C-9BA2-6BB8D3223CE7}" type="presOf" srcId="{C15C3A19-F19B-46EC-B48D-2C8EED388DB5}" destId="{44D1904B-5041-4611-938E-7E8AB1E2B284}" srcOrd="0" destOrd="0" presId="urn:microsoft.com/office/officeart/2005/8/layout/process4"/>
    <dgm:cxn modelId="{A2D31969-565C-49C7-BD53-69214679F008}" srcId="{64B74B39-C19D-4D03-8829-DD324E0D622B}" destId="{16C38287-1CB6-4E81-8400-71A186C93D57}" srcOrd="0" destOrd="0" parTransId="{040D8399-9BBA-4D42-9432-143F0E8F7D3A}" sibTransId="{5F016A90-94A4-41FC-AB87-A799AC941618}"/>
    <dgm:cxn modelId="{5AFC018D-48EE-4BF0-AE14-F730B9DA3BF1}" type="presOf" srcId="{16C38287-1CB6-4E81-8400-71A186C93D57}" destId="{DEA783F9-8703-4E4D-BF0B-D0E6BCF0BC5B}" srcOrd="0" destOrd="0" presId="urn:microsoft.com/office/officeart/2005/8/layout/process4"/>
    <dgm:cxn modelId="{08702CBE-D945-40F9-9893-DDF84B48AED5}" srcId="{64B74B39-C19D-4D03-8829-DD324E0D622B}" destId="{C15C3A19-F19B-46EC-B48D-2C8EED388DB5}" srcOrd="1" destOrd="0" parTransId="{DDF1153A-C3CE-42E5-BA8E-DE85A7C6645E}" sibTransId="{13F08AD6-0D57-453E-ABBC-B85D7536A704}"/>
    <dgm:cxn modelId="{BA95C4F6-276A-442B-9BD0-7D605FDD85BC}" type="presOf" srcId="{64B74B39-C19D-4D03-8829-DD324E0D622B}" destId="{9BDA122D-5B9C-48CE-9574-5E599DFA5D80}" srcOrd="0" destOrd="0" presId="urn:microsoft.com/office/officeart/2005/8/layout/process4"/>
    <dgm:cxn modelId="{59625546-5DF1-40D5-9EDA-B8931F3DE5B6}" type="presParOf" srcId="{9BDA122D-5B9C-48CE-9574-5E599DFA5D80}" destId="{7A814D15-E9AB-453C-9920-732AAE108E46}" srcOrd="0" destOrd="0" presId="urn:microsoft.com/office/officeart/2005/8/layout/process4"/>
    <dgm:cxn modelId="{BBB83A89-D4AC-4145-B4D0-3AB90BE33D60}" type="presParOf" srcId="{7A814D15-E9AB-453C-9920-732AAE108E46}" destId="{44D1904B-5041-4611-938E-7E8AB1E2B284}" srcOrd="0" destOrd="0" presId="urn:microsoft.com/office/officeart/2005/8/layout/process4"/>
    <dgm:cxn modelId="{1AC1C9EE-7ADE-4959-9898-26B8754B6CC2}" type="presParOf" srcId="{9BDA122D-5B9C-48CE-9574-5E599DFA5D80}" destId="{5608F31D-22A0-4993-9161-D88EDC0FA3CF}" srcOrd="1" destOrd="0" presId="urn:microsoft.com/office/officeart/2005/8/layout/process4"/>
    <dgm:cxn modelId="{A079D900-6997-465B-BF16-F50EA49C87DB}" type="presParOf" srcId="{9BDA122D-5B9C-48CE-9574-5E599DFA5D80}" destId="{873C5823-ACD1-467C-B271-88820F959325}" srcOrd="2" destOrd="0" presId="urn:microsoft.com/office/officeart/2005/8/layout/process4"/>
    <dgm:cxn modelId="{44B5DE5F-A8DD-448B-89E0-BF7B673C24FD}" type="presParOf" srcId="{873C5823-ACD1-467C-B271-88820F959325}" destId="{DEA783F9-8703-4E4D-BF0B-D0E6BCF0BC5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1904B-5041-4611-938E-7E8AB1E2B284}">
      <dsp:nvSpPr>
        <dsp:cNvPr id="0" name=""/>
        <dsp:cNvSpPr/>
      </dsp:nvSpPr>
      <dsp:spPr>
        <a:xfrm>
          <a:off x="0" y="3167842"/>
          <a:ext cx="5914209" cy="2078447"/>
        </a:xfrm>
        <a:prstGeom prst="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tr-TR" sz="2200" kern="1200"/>
            <a:t>Bu mimari, 128x128 boyutundaki giriş görüntülerini işlemek için dört evrişimli katmana sahiptir. Ayrıca, iki çıkış kafası bulunmaktadır: Bir tanesi görüntünün bir kedi olup olmadığını belirlemek için kullanılırken, diğeri kedinin görüntüde ne kadar uzakta olduğunu belirler.</a:t>
          </a:r>
          <a:endParaRPr lang="en-US" sz="2200" kern="1200"/>
        </a:p>
      </dsp:txBody>
      <dsp:txXfrm>
        <a:off x="0" y="3167842"/>
        <a:ext cx="5914209" cy="2078447"/>
      </dsp:txXfrm>
    </dsp:sp>
    <dsp:sp modelId="{DEA783F9-8703-4E4D-BF0B-D0E6BCF0BC5B}">
      <dsp:nvSpPr>
        <dsp:cNvPr id="0" name=""/>
        <dsp:cNvSpPr/>
      </dsp:nvSpPr>
      <dsp:spPr>
        <a:xfrm rot="10800000">
          <a:off x="0" y="2366"/>
          <a:ext cx="5914209" cy="3196652"/>
        </a:xfrm>
        <a:prstGeom prst="upArrowCallout">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tr-TR" sz="2200" kern="1200"/>
            <a:t>Projede kullanılan ağ mimarisi CatNet, AlexNet ve FastRCNN'den esinlenilmiştir.</a:t>
          </a:r>
          <a:endParaRPr lang="en-US" sz="2200" kern="1200"/>
        </a:p>
      </dsp:txBody>
      <dsp:txXfrm rot="10800000">
        <a:off x="0" y="2366"/>
        <a:ext cx="5914209" cy="20770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2D4FB-086F-4A8F-AC90-148C58B91E0B}" type="datetimeFigureOut">
              <a:rPr lang="tr-TR" smtClean="0"/>
              <a:t>10.06.2024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5D34D-279F-4F71-ADB6-776F1CE9D1E0}" type="slidenum">
              <a:rPr lang="tr-TR" smtClean="0"/>
              <a:t>‹#›</a:t>
            </a:fld>
            <a:endParaRPr lang="tr-TR"/>
          </a:p>
        </p:txBody>
      </p:sp>
    </p:spTree>
    <p:extLst>
      <p:ext uri="{BB962C8B-B14F-4D97-AF65-F5344CB8AC3E}">
        <p14:creationId xmlns:p14="http://schemas.microsoft.com/office/powerpoint/2010/main" val="232949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66A5D34D-279F-4F71-ADB6-776F1CE9D1E0}" type="slidenum">
              <a:rPr lang="tr-TR" smtClean="0"/>
              <a:t>7</a:t>
            </a:fld>
            <a:endParaRPr lang="tr-TR"/>
          </a:p>
        </p:txBody>
      </p:sp>
    </p:spTree>
    <p:extLst>
      <p:ext uri="{BB962C8B-B14F-4D97-AF65-F5344CB8AC3E}">
        <p14:creationId xmlns:p14="http://schemas.microsoft.com/office/powerpoint/2010/main" val="689781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C5D27FA-999C-4536-A9AB-C7AC628F95B2}" type="datetimeFigureOut">
              <a:rPr lang="tr-TR" smtClean="0"/>
              <a:t>10.06.2024</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151F72BF-DC04-45D2-935F-EC5C6DEF669C}"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1114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C5D27FA-999C-4536-A9AB-C7AC628F95B2}" type="datetimeFigureOut">
              <a:rPr lang="tr-TR" smtClean="0"/>
              <a:t>10.06.2024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51F72BF-DC04-45D2-935F-EC5C6DEF669C}" type="slidenum">
              <a:rPr lang="tr-TR" smtClean="0"/>
              <a:t>‹#›</a:t>
            </a:fld>
            <a:endParaRPr lang="tr-TR"/>
          </a:p>
        </p:txBody>
      </p:sp>
    </p:spTree>
    <p:extLst>
      <p:ext uri="{BB962C8B-B14F-4D97-AF65-F5344CB8AC3E}">
        <p14:creationId xmlns:p14="http://schemas.microsoft.com/office/powerpoint/2010/main" val="198786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C5D27FA-999C-4536-A9AB-C7AC628F95B2}" type="datetimeFigureOut">
              <a:rPr lang="tr-TR" smtClean="0"/>
              <a:t>10.06.2024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51F72BF-DC04-45D2-935F-EC5C6DEF669C}"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8694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C5D27FA-999C-4536-A9AB-C7AC628F95B2}" type="datetimeFigureOut">
              <a:rPr lang="tr-TR" smtClean="0"/>
              <a:t>10.06.2024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51F72BF-DC04-45D2-935F-EC5C6DEF669C}"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735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C5D27FA-999C-4536-A9AB-C7AC628F95B2}" type="datetimeFigureOut">
              <a:rPr lang="tr-TR" smtClean="0"/>
              <a:t>10.06.2024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51F72BF-DC04-45D2-935F-EC5C6DEF669C}" type="slidenum">
              <a:rPr lang="tr-TR" smtClean="0"/>
              <a:t>‹#›</a:t>
            </a:fld>
            <a:endParaRPr lang="tr-TR"/>
          </a:p>
        </p:txBody>
      </p:sp>
    </p:spTree>
    <p:extLst>
      <p:ext uri="{BB962C8B-B14F-4D97-AF65-F5344CB8AC3E}">
        <p14:creationId xmlns:p14="http://schemas.microsoft.com/office/powerpoint/2010/main" val="274615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C5D27FA-999C-4536-A9AB-C7AC628F95B2}" type="datetimeFigureOut">
              <a:rPr lang="tr-TR" smtClean="0"/>
              <a:t>10.06.2024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51F72BF-DC04-45D2-935F-EC5C6DEF669C}"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3757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C5D27FA-999C-4536-A9AB-C7AC628F95B2}" type="datetimeFigureOut">
              <a:rPr lang="tr-TR" smtClean="0"/>
              <a:t>10.06.2024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51F72BF-DC04-45D2-935F-EC5C6DEF669C}"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2233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C5D27FA-999C-4536-A9AB-C7AC628F95B2}" type="datetimeFigureOut">
              <a:rPr lang="tr-TR" smtClean="0"/>
              <a:t>10.06.2024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51F72BF-DC04-45D2-935F-EC5C6DEF669C}"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410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C5D27FA-999C-4536-A9AB-C7AC628F95B2}" type="datetimeFigureOut">
              <a:rPr lang="tr-TR" smtClean="0"/>
              <a:t>10.06.2024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51F72BF-DC04-45D2-935F-EC5C6DEF669C}"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8388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C5D27FA-999C-4536-A9AB-C7AC628F95B2}" type="datetimeFigureOut">
              <a:rPr lang="tr-TR" smtClean="0"/>
              <a:t>10.06.2024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51F72BF-DC04-45D2-935F-EC5C6DEF669C}" type="slidenum">
              <a:rPr lang="tr-TR" smtClean="0"/>
              <a:t>‹#›</a:t>
            </a:fld>
            <a:endParaRPr lang="tr-TR"/>
          </a:p>
        </p:txBody>
      </p:sp>
    </p:spTree>
    <p:extLst>
      <p:ext uri="{BB962C8B-B14F-4D97-AF65-F5344CB8AC3E}">
        <p14:creationId xmlns:p14="http://schemas.microsoft.com/office/powerpoint/2010/main" val="328199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C5D27FA-999C-4536-A9AB-C7AC628F95B2}" type="datetimeFigureOut">
              <a:rPr lang="tr-TR" smtClean="0"/>
              <a:t>10.06.2024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51F72BF-DC04-45D2-935F-EC5C6DEF669C}"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2642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C5D27FA-999C-4536-A9AB-C7AC628F95B2}" type="datetimeFigureOut">
              <a:rPr lang="tr-TR" smtClean="0"/>
              <a:t>10.06.2024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51F72BF-DC04-45D2-935F-EC5C6DEF669C}" type="slidenum">
              <a:rPr lang="tr-TR" smtClean="0"/>
              <a:t>‹#›</a:t>
            </a:fld>
            <a:endParaRPr lang="tr-TR"/>
          </a:p>
        </p:txBody>
      </p:sp>
    </p:spTree>
    <p:extLst>
      <p:ext uri="{BB962C8B-B14F-4D97-AF65-F5344CB8AC3E}">
        <p14:creationId xmlns:p14="http://schemas.microsoft.com/office/powerpoint/2010/main" val="72242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C5D27FA-999C-4536-A9AB-C7AC628F95B2}" type="datetimeFigureOut">
              <a:rPr lang="tr-TR" smtClean="0"/>
              <a:t>10.06.2024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51F72BF-DC04-45D2-935F-EC5C6DEF669C}"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94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C5D27FA-999C-4536-A9AB-C7AC628F95B2}" type="datetimeFigureOut">
              <a:rPr lang="tr-TR" smtClean="0"/>
              <a:t>10.06.2024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51F72BF-DC04-45D2-935F-EC5C6DEF669C}"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633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D27FA-999C-4536-A9AB-C7AC628F95B2}" type="datetimeFigureOut">
              <a:rPr lang="tr-TR" smtClean="0"/>
              <a:t>10.06.2024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51F72BF-DC04-45D2-935F-EC5C6DEF669C}" type="slidenum">
              <a:rPr lang="tr-TR" smtClean="0"/>
              <a:t>‹#›</a:t>
            </a:fld>
            <a:endParaRPr lang="tr-TR"/>
          </a:p>
        </p:txBody>
      </p:sp>
    </p:spTree>
    <p:extLst>
      <p:ext uri="{BB962C8B-B14F-4D97-AF65-F5344CB8AC3E}">
        <p14:creationId xmlns:p14="http://schemas.microsoft.com/office/powerpoint/2010/main" val="106660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C5D27FA-999C-4536-A9AB-C7AC628F95B2}" type="datetimeFigureOut">
              <a:rPr lang="tr-TR" smtClean="0"/>
              <a:t>10.06.2024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51F72BF-DC04-45D2-935F-EC5C6DEF669C}"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015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C5D27FA-999C-4536-A9AB-C7AC628F95B2}" type="datetimeFigureOut">
              <a:rPr lang="tr-TR" smtClean="0"/>
              <a:t>10.06.2024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51F72BF-DC04-45D2-935F-EC5C6DEF669C}" type="slidenum">
              <a:rPr lang="tr-TR" smtClean="0"/>
              <a:t>‹#›</a:t>
            </a:fld>
            <a:endParaRPr lang="tr-TR"/>
          </a:p>
        </p:txBody>
      </p:sp>
    </p:spTree>
    <p:extLst>
      <p:ext uri="{BB962C8B-B14F-4D97-AF65-F5344CB8AC3E}">
        <p14:creationId xmlns:p14="http://schemas.microsoft.com/office/powerpoint/2010/main" val="49779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5D27FA-999C-4536-A9AB-C7AC628F95B2}" type="datetimeFigureOut">
              <a:rPr lang="tr-TR" smtClean="0"/>
              <a:t>10.06.2024</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1F72BF-DC04-45D2-935F-EC5C6DEF669C}" type="slidenum">
              <a:rPr lang="tr-TR" smtClean="0"/>
              <a:t>‹#›</a:t>
            </a:fld>
            <a:endParaRPr lang="tr-TR"/>
          </a:p>
        </p:txBody>
      </p:sp>
    </p:spTree>
    <p:extLst>
      <p:ext uri="{BB962C8B-B14F-4D97-AF65-F5344CB8AC3E}">
        <p14:creationId xmlns:p14="http://schemas.microsoft.com/office/powerpoint/2010/main" val="701356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6273D7-A85E-2A97-4E27-87E2CDC20E7D}"/>
              </a:ext>
            </a:extLst>
          </p:cNvPr>
          <p:cNvSpPr>
            <a:spLocks noGrp="1"/>
          </p:cNvSpPr>
          <p:nvPr>
            <p:ph type="ctrTitle"/>
          </p:nvPr>
        </p:nvSpPr>
        <p:spPr/>
        <p:txBody>
          <a:bodyPr/>
          <a:lstStyle/>
          <a:p>
            <a:r>
              <a:rPr lang="en-US" dirty="0"/>
              <a:t>Deep Learning For Live Detection On Roads</a:t>
            </a:r>
            <a:endParaRPr lang="tr-TR" dirty="0"/>
          </a:p>
        </p:txBody>
      </p:sp>
      <p:sp>
        <p:nvSpPr>
          <p:cNvPr id="3" name="Alt Başlık 2">
            <a:extLst>
              <a:ext uri="{FF2B5EF4-FFF2-40B4-BE49-F238E27FC236}">
                <a16:creationId xmlns:a16="http://schemas.microsoft.com/office/drawing/2014/main" id="{D20022E7-9808-D95B-4EA4-456D3B96621B}"/>
              </a:ext>
            </a:extLst>
          </p:cNvPr>
          <p:cNvSpPr>
            <a:spLocks noGrp="1"/>
          </p:cNvSpPr>
          <p:nvPr>
            <p:ph type="subTitle" idx="1"/>
          </p:nvPr>
        </p:nvSpPr>
        <p:spPr/>
        <p:txBody>
          <a:bodyPr>
            <a:normAutofit lnSpcReduction="10000"/>
          </a:bodyPr>
          <a:lstStyle/>
          <a:p>
            <a:r>
              <a:rPr lang="tr-TR" dirty="0"/>
              <a:t>Halenur Özcan-210609001</a:t>
            </a:r>
          </a:p>
          <a:p>
            <a:r>
              <a:rPr lang="tr-TR" dirty="0"/>
              <a:t>Hatice Merve Bayram-210609002</a:t>
            </a:r>
          </a:p>
          <a:p>
            <a:r>
              <a:rPr lang="tr-TR" dirty="0"/>
              <a:t>Şerife Zülal Horata-210609004</a:t>
            </a:r>
          </a:p>
        </p:txBody>
      </p:sp>
    </p:spTree>
    <p:extLst>
      <p:ext uri="{BB962C8B-B14F-4D97-AF65-F5344CB8AC3E}">
        <p14:creationId xmlns:p14="http://schemas.microsoft.com/office/powerpoint/2010/main" val="3846032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05A695E-9927-63EC-E2B0-9AB1AEA07052}"/>
              </a:ext>
            </a:extLst>
          </p:cNvPr>
          <p:cNvSpPr>
            <a:spLocks noGrp="1"/>
          </p:cNvSpPr>
          <p:nvPr>
            <p:ph type="title"/>
          </p:nvPr>
        </p:nvSpPr>
        <p:spPr>
          <a:xfrm>
            <a:off x="804421" y="796374"/>
            <a:ext cx="10583158" cy="880027"/>
          </a:xfrm>
        </p:spPr>
        <p:txBody>
          <a:bodyPr>
            <a:normAutofit/>
          </a:bodyPr>
          <a:lstStyle/>
          <a:p>
            <a:r>
              <a:rPr lang="tr-TR">
                <a:solidFill>
                  <a:srgbClr val="FFFFFF"/>
                </a:solidFill>
              </a:rPr>
              <a:t>Eğitim ve Sonuçlar</a:t>
            </a:r>
          </a:p>
        </p:txBody>
      </p:sp>
      <p:sp>
        <p:nvSpPr>
          <p:cNvPr id="12"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BC65C2A5-CEB2-0F67-B1D8-149A6D47746F}"/>
              </a:ext>
            </a:extLst>
          </p:cNvPr>
          <p:cNvSpPr>
            <a:spLocks noGrp="1"/>
          </p:cNvSpPr>
          <p:nvPr>
            <p:ph idx="1"/>
          </p:nvPr>
        </p:nvSpPr>
        <p:spPr>
          <a:xfrm>
            <a:off x="1295401" y="2612256"/>
            <a:ext cx="9601196" cy="3263612"/>
          </a:xfrm>
        </p:spPr>
        <p:txBody>
          <a:bodyPr>
            <a:normAutofit/>
          </a:bodyPr>
          <a:lstStyle/>
          <a:p>
            <a:r>
              <a:rPr lang="tr-TR" dirty="0"/>
              <a:t>Eğitim süreci, dengelenmiş pozitif ve negatif sınıflar üzerinde gerçekleştirilmiştir. Modelin başarısı, eğitim ve doğrulama veri setlerinde elde edilen doğruluk ölçümleriyle değerlendirilmiştir. Projede elde edilen sonuçlar, başarıları ve zorlukları detaylı bir şekilde analiz edilmiştir.</a:t>
            </a:r>
          </a:p>
          <a:p>
            <a:r>
              <a:rPr lang="tr-TR" dirty="0" err="1"/>
              <a:t>mAP</a:t>
            </a:r>
            <a:r>
              <a:rPr lang="tr-TR" dirty="0"/>
              <a:t> (Ortalama </a:t>
            </a:r>
            <a:r>
              <a:rPr lang="tr-TR" dirty="0" err="1"/>
              <a:t>Ortalama</a:t>
            </a:r>
            <a:r>
              <a:rPr lang="tr-TR" dirty="0"/>
              <a:t> Hassasiyet): Modelin nesne tespiti performansını ölçmek için, </a:t>
            </a:r>
            <a:r>
              <a:rPr lang="tr-TR" dirty="0" err="1"/>
              <a:t>mAP</a:t>
            </a:r>
            <a:r>
              <a:rPr lang="tr-TR" dirty="0"/>
              <a:t> (Ortalama </a:t>
            </a:r>
            <a:r>
              <a:rPr lang="tr-TR" dirty="0" err="1"/>
              <a:t>Ortalama</a:t>
            </a:r>
            <a:r>
              <a:rPr lang="tr-TR" dirty="0"/>
              <a:t> Hassasiyet) kullanılmıştır.</a:t>
            </a:r>
          </a:p>
          <a:p>
            <a:endParaRPr lang="tr-TR" dirty="0"/>
          </a:p>
        </p:txBody>
      </p:sp>
    </p:spTree>
    <p:extLst>
      <p:ext uri="{BB962C8B-B14F-4D97-AF65-F5344CB8AC3E}">
        <p14:creationId xmlns:p14="http://schemas.microsoft.com/office/powerpoint/2010/main" val="300201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BBFA5DF-FD12-8FC7-0CEE-82CE595D830B}"/>
              </a:ext>
            </a:extLst>
          </p:cNvPr>
          <p:cNvPicPr>
            <a:picLocks noChangeAspect="1"/>
          </p:cNvPicPr>
          <p:nvPr/>
        </p:nvPicPr>
        <p:blipFill>
          <a:blip r:embed="rId2"/>
          <a:stretch>
            <a:fillRect/>
          </a:stretch>
        </p:blipFill>
        <p:spPr>
          <a:xfrm>
            <a:off x="845574" y="1074816"/>
            <a:ext cx="10304206" cy="4480410"/>
          </a:xfrm>
          <a:prstGeom prst="rect">
            <a:avLst/>
          </a:prstGeom>
        </p:spPr>
      </p:pic>
    </p:spTree>
    <p:extLst>
      <p:ext uri="{BB962C8B-B14F-4D97-AF65-F5344CB8AC3E}">
        <p14:creationId xmlns:p14="http://schemas.microsoft.com/office/powerpoint/2010/main" val="222293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785ED1CC-264B-169E-ECE9-BBA4539B2557}"/>
              </a:ext>
            </a:extLst>
          </p:cNvPr>
          <p:cNvPicPr>
            <a:picLocks noChangeAspect="1"/>
          </p:cNvPicPr>
          <p:nvPr/>
        </p:nvPicPr>
        <p:blipFill>
          <a:blip r:embed="rId2"/>
          <a:stretch>
            <a:fillRect/>
          </a:stretch>
        </p:blipFill>
        <p:spPr>
          <a:xfrm>
            <a:off x="910140" y="716045"/>
            <a:ext cx="10371719" cy="5425910"/>
          </a:xfrm>
          <a:prstGeom prst="rect">
            <a:avLst/>
          </a:prstGeom>
        </p:spPr>
      </p:pic>
    </p:spTree>
    <p:extLst>
      <p:ext uri="{BB962C8B-B14F-4D97-AF65-F5344CB8AC3E}">
        <p14:creationId xmlns:p14="http://schemas.microsoft.com/office/powerpoint/2010/main" val="3773083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060E744E-7F9D-7C29-FC60-8755D1B474BB}"/>
              </a:ext>
            </a:extLst>
          </p:cNvPr>
          <p:cNvSpPr>
            <a:spLocks noGrp="1"/>
          </p:cNvSpPr>
          <p:nvPr>
            <p:ph type="title"/>
          </p:nvPr>
        </p:nvSpPr>
        <p:spPr>
          <a:xfrm>
            <a:off x="952108" y="954756"/>
            <a:ext cx="2730414" cy="4946003"/>
          </a:xfrm>
        </p:spPr>
        <p:txBody>
          <a:bodyPr>
            <a:normAutofit/>
          </a:bodyPr>
          <a:lstStyle/>
          <a:p>
            <a:r>
              <a:rPr lang="tr-TR">
                <a:solidFill>
                  <a:srgbClr val="FFFFFF"/>
                </a:solidFill>
              </a:rPr>
              <a:t>Sonuçlar ve Tartışma</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E1D049E4-2BD9-3507-B0E8-50D8760C3E61}"/>
              </a:ext>
            </a:extLst>
          </p:cNvPr>
          <p:cNvSpPr>
            <a:spLocks noGrp="1"/>
          </p:cNvSpPr>
          <p:nvPr>
            <p:ph idx="1"/>
          </p:nvPr>
        </p:nvSpPr>
        <p:spPr>
          <a:xfrm>
            <a:off x="5140934" y="469900"/>
            <a:ext cx="5953630" cy="5405968"/>
          </a:xfrm>
        </p:spPr>
        <p:txBody>
          <a:bodyPr anchor="ctr">
            <a:normAutofit/>
          </a:bodyPr>
          <a:lstStyle/>
          <a:p>
            <a:pPr>
              <a:lnSpc>
                <a:spcPct val="90000"/>
              </a:lnSpc>
            </a:pPr>
            <a:r>
              <a:rPr lang="tr-TR" sz="1700" b="1"/>
              <a:t>Sonuçlar:  </a:t>
            </a:r>
          </a:p>
          <a:p>
            <a:pPr marL="0" indent="0">
              <a:lnSpc>
                <a:spcPct val="90000"/>
              </a:lnSpc>
              <a:buNone/>
            </a:pPr>
            <a:r>
              <a:rPr lang="tr-TR" sz="1700"/>
              <a:t>Eğitim sonrası, model, test veri kümesindeki kedileri tespit etme konusunda iyi bir performans gösterir ve sınır kutularını doğru bir şekilde tahmin eder. Önemli Yerler:  Model mimarisinin, eğitim stratejisinin (zor negatif örnek madenciliği) ve kayıp fonksiyonlarının seçimi modelin performansını etkileyen önemli faktörlerdir.</a:t>
            </a:r>
          </a:p>
          <a:p>
            <a:pPr marL="0" indent="0">
              <a:lnSpc>
                <a:spcPct val="90000"/>
              </a:lnSpc>
              <a:buNone/>
            </a:pPr>
            <a:r>
              <a:rPr lang="tr-TR" sz="1700" b="1"/>
              <a:t>Çıktılar</a:t>
            </a:r>
            <a:r>
              <a:rPr lang="tr-TR" sz="1700"/>
              <a:t>:</a:t>
            </a:r>
          </a:p>
          <a:p>
            <a:pPr marL="0" indent="0">
              <a:lnSpc>
                <a:spcPct val="90000"/>
              </a:lnSpc>
              <a:buNone/>
            </a:pPr>
            <a:r>
              <a:rPr lang="tr-TR" sz="1700"/>
              <a:t>Model, bir görüntünün içindeki kedileri tespit eder ve onlara ait sınır kutularını çizerek çıktı üretir.</a:t>
            </a:r>
          </a:p>
          <a:p>
            <a:pPr marL="0" indent="0">
              <a:lnSpc>
                <a:spcPct val="90000"/>
              </a:lnSpc>
              <a:buNone/>
            </a:pPr>
            <a:r>
              <a:rPr lang="tr-TR" sz="1700" b="1"/>
              <a:t>Kullanılan Önemli Kütüphaneler: </a:t>
            </a:r>
          </a:p>
          <a:p>
            <a:pPr marL="0" indent="0">
              <a:lnSpc>
                <a:spcPct val="90000"/>
              </a:lnSpc>
              <a:buNone/>
            </a:pPr>
            <a:r>
              <a:rPr lang="tr-TR" sz="1700" b="1"/>
              <a:t> </a:t>
            </a:r>
            <a:r>
              <a:rPr lang="tr-TR" sz="1700" err="1"/>
              <a:t>TensorFlow</a:t>
            </a:r>
            <a:r>
              <a:rPr lang="tr-TR" sz="1700"/>
              <a:t>,</a:t>
            </a:r>
          </a:p>
          <a:p>
            <a:pPr marL="0" indent="0">
              <a:lnSpc>
                <a:spcPct val="90000"/>
              </a:lnSpc>
              <a:buNone/>
            </a:pPr>
            <a:r>
              <a:rPr lang="tr-TR" sz="1700"/>
              <a:t> </a:t>
            </a:r>
            <a:r>
              <a:rPr lang="tr-TR" sz="1700" err="1"/>
              <a:t>Keras</a:t>
            </a:r>
            <a:r>
              <a:rPr lang="tr-TR" sz="1700"/>
              <a:t>, </a:t>
            </a:r>
          </a:p>
          <a:p>
            <a:pPr marL="0" indent="0">
              <a:lnSpc>
                <a:spcPct val="90000"/>
              </a:lnSpc>
              <a:buNone/>
            </a:pPr>
            <a:r>
              <a:rPr lang="tr-TR" sz="1700" err="1"/>
              <a:t>dlib</a:t>
            </a:r>
            <a:r>
              <a:rPr lang="tr-TR" sz="1700"/>
              <a:t>,</a:t>
            </a:r>
          </a:p>
          <a:p>
            <a:pPr marL="0" indent="0">
              <a:lnSpc>
                <a:spcPct val="90000"/>
              </a:lnSpc>
              <a:buNone/>
            </a:pPr>
            <a:r>
              <a:rPr lang="tr-TR" sz="1700"/>
              <a:t> </a:t>
            </a:r>
            <a:r>
              <a:rPr lang="tr-TR" sz="1700" err="1"/>
              <a:t>OpenCV</a:t>
            </a:r>
            <a:r>
              <a:rPr lang="tr-TR" sz="1700"/>
              <a:t>,</a:t>
            </a:r>
          </a:p>
          <a:p>
            <a:pPr marL="0" indent="0">
              <a:lnSpc>
                <a:spcPct val="90000"/>
              </a:lnSpc>
              <a:buNone/>
            </a:pPr>
            <a:r>
              <a:rPr lang="tr-TR" sz="1700"/>
              <a:t> PIL</a:t>
            </a:r>
          </a:p>
        </p:txBody>
      </p:sp>
    </p:spTree>
    <p:extLst>
      <p:ext uri="{BB962C8B-B14F-4D97-AF65-F5344CB8AC3E}">
        <p14:creationId xmlns:p14="http://schemas.microsoft.com/office/powerpoint/2010/main" val="390050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2" name="Picture 11">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5" name="Straight Connector 14">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 name="Picture 19">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22" name="Picture 21">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5" name="Straight Connector 24">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Metin kutusu 2">
            <a:extLst>
              <a:ext uri="{FF2B5EF4-FFF2-40B4-BE49-F238E27FC236}">
                <a16:creationId xmlns:a16="http://schemas.microsoft.com/office/drawing/2014/main" id="{093F39E9-9FF6-7625-0E99-0F243F0C24C3}"/>
              </a:ext>
            </a:extLst>
          </p:cNvPr>
          <p:cNvSpPr txBox="1"/>
          <p:nvPr/>
        </p:nvSpPr>
        <p:spPr>
          <a:xfrm>
            <a:off x="1295401" y="2493774"/>
            <a:ext cx="3660057" cy="3382094"/>
          </a:xfrm>
          <a:prstGeom prst="rect">
            <a:avLst/>
          </a:prstGeom>
        </p:spPr>
        <p:txBody>
          <a:bodyPr vert="horz" lIns="91440" tIns="45720" rIns="91440" bIns="45720" rtlCol="0" anchor="t">
            <a:normAutofit/>
          </a:bodyPr>
          <a:lstStyle/>
          <a:p>
            <a:pPr algn="ctr">
              <a:spcBef>
                <a:spcPct val="20000"/>
              </a:spcBef>
              <a:spcAft>
                <a:spcPts val="600"/>
              </a:spcAft>
              <a:buClr>
                <a:schemeClr val="accent1"/>
              </a:buClr>
              <a:buSzPct val="115000"/>
              <a:buFont typeface="Arial"/>
              <a:buChar char="•"/>
            </a:pPr>
            <a:r>
              <a:rPr lang="en-US" sz="2000" dirty="0">
                <a:solidFill>
                  <a:srgbClr val="262626"/>
                </a:solidFill>
              </a:rPr>
              <a:t>Bu </a:t>
            </a:r>
            <a:r>
              <a:rPr lang="en-US" sz="2000" dirty="0" err="1">
                <a:solidFill>
                  <a:srgbClr val="262626"/>
                </a:solidFill>
              </a:rPr>
              <a:t>sunum</a:t>
            </a:r>
            <a:r>
              <a:rPr lang="en-US" sz="2000" dirty="0">
                <a:solidFill>
                  <a:srgbClr val="262626"/>
                </a:solidFill>
              </a:rPr>
              <a:t>, </a:t>
            </a:r>
            <a:r>
              <a:rPr lang="en-US" sz="2000" dirty="0" err="1">
                <a:solidFill>
                  <a:srgbClr val="262626"/>
                </a:solidFill>
              </a:rPr>
              <a:t>derin</a:t>
            </a:r>
            <a:r>
              <a:rPr lang="en-US" sz="2000" dirty="0">
                <a:solidFill>
                  <a:srgbClr val="262626"/>
                </a:solidFill>
              </a:rPr>
              <a:t> </a:t>
            </a:r>
            <a:r>
              <a:rPr lang="en-US" sz="2000" dirty="0" err="1">
                <a:solidFill>
                  <a:srgbClr val="262626"/>
                </a:solidFill>
              </a:rPr>
              <a:t>öğrenme</a:t>
            </a:r>
            <a:r>
              <a:rPr lang="en-US" sz="2000" dirty="0">
                <a:solidFill>
                  <a:srgbClr val="262626"/>
                </a:solidFill>
              </a:rPr>
              <a:t> </a:t>
            </a:r>
            <a:r>
              <a:rPr lang="en-US" sz="2000" dirty="0" err="1">
                <a:solidFill>
                  <a:srgbClr val="262626"/>
                </a:solidFill>
              </a:rPr>
              <a:t>kullanarak</a:t>
            </a:r>
            <a:r>
              <a:rPr lang="en-US" sz="2000" dirty="0">
                <a:solidFill>
                  <a:srgbClr val="262626"/>
                </a:solidFill>
              </a:rPr>
              <a:t> </a:t>
            </a:r>
            <a:r>
              <a:rPr lang="en-US" sz="2000" dirty="0" err="1">
                <a:solidFill>
                  <a:srgbClr val="262626"/>
                </a:solidFill>
              </a:rPr>
              <a:t>nesne</a:t>
            </a:r>
            <a:r>
              <a:rPr lang="en-US" sz="2000" dirty="0">
                <a:solidFill>
                  <a:srgbClr val="262626"/>
                </a:solidFill>
              </a:rPr>
              <a:t> </a:t>
            </a:r>
            <a:r>
              <a:rPr lang="en-US" sz="2000" dirty="0" err="1">
                <a:solidFill>
                  <a:srgbClr val="262626"/>
                </a:solidFill>
              </a:rPr>
              <a:t>tespiti</a:t>
            </a:r>
            <a:r>
              <a:rPr lang="en-US" sz="2000" dirty="0">
                <a:solidFill>
                  <a:srgbClr val="262626"/>
                </a:solidFill>
              </a:rPr>
              <a:t> </a:t>
            </a:r>
            <a:r>
              <a:rPr lang="en-US" sz="2000" dirty="0" err="1">
                <a:solidFill>
                  <a:srgbClr val="262626"/>
                </a:solidFill>
              </a:rPr>
              <a:t>ve</a:t>
            </a:r>
            <a:r>
              <a:rPr lang="en-US" sz="2000" dirty="0">
                <a:solidFill>
                  <a:srgbClr val="262626"/>
                </a:solidFill>
              </a:rPr>
              <a:t> </a:t>
            </a:r>
            <a:r>
              <a:rPr lang="en-US" sz="2000" dirty="0" err="1">
                <a:solidFill>
                  <a:srgbClr val="262626"/>
                </a:solidFill>
              </a:rPr>
              <a:t>sınır</a:t>
            </a:r>
            <a:r>
              <a:rPr lang="en-US" sz="2000" dirty="0">
                <a:solidFill>
                  <a:srgbClr val="262626"/>
                </a:solidFill>
              </a:rPr>
              <a:t> </a:t>
            </a:r>
            <a:r>
              <a:rPr lang="en-US" sz="2000" dirty="0" err="1">
                <a:solidFill>
                  <a:srgbClr val="262626"/>
                </a:solidFill>
              </a:rPr>
              <a:t>kutusu</a:t>
            </a:r>
            <a:r>
              <a:rPr lang="en-US" sz="2000" dirty="0">
                <a:solidFill>
                  <a:srgbClr val="262626"/>
                </a:solidFill>
              </a:rPr>
              <a:t> </a:t>
            </a:r>
            <a:r>
              <a:rPr lang="en-US" sz="2000" dirty="0" err="1">
                <a:solidFill>
                  <a:srgbClr val="262626"/>
                </a:solidFill>
              </a:rPr>
              <a:t>regresyonunun</a:t>
            </a:r>
            <a:r>
              <a:rPr lang="en-US" sz="2000" dirty="0">
                <a:solidFill>
                  <a:srgbClr val="262626"/>
                </a:solidFill>
              </a:rPr>
              <a:t> </a:t>
            </a:r>
            <a:r>
              <a:rPr lang="en-US" sz="2000" dirty="0" err="1">
                <a:solidFill>
                  <a:srgbClr val="262626"/>
                </a:solidFill>
              </a:rPr>
              <a:t>nasıl</a:t>
            </a:r>
            <a:r>
              <a:rPr lang="en-US" sz="2000" dirty="0">
                <a:solidFill>
                  <a:srgbClr val="262626"/>
                </a:solidFill>
              </a:rPr>
              <a:t> </a:t>
            </a:r>
            <a:r>
              <a:rPr lang="en-US" sz="2000" dirty="0" err="1">
                <a:solidFill>
                  <a:srgbClr val="262626"/>
                </a:solidFill>
              </a:rPr>
              <a:t>uygulanabileceğini</a:t>
            </a:r>
            <a:r>
              <a:rPr lang="en-US" sz="2000" dirty="0">
                <a:solidFill>
                  <a:srgbClr val="262626"/>
                </a:solidFill>
              </a:rPr>
              <a:t> </a:t>
            </a:r>
            <a:r>
              <a:rPr lang="en-US" sz="2000" dirty="0" err="1">
                <a:solidFill>
                  <a:srgbClr val="262626"/>
                </a:solidFill>
              </a:rPr>
              <a:t>göstermiştir</a:t>
            </a:r>
            <a:r>
              <a:rPr lang="en-US" sz="2000" dirty="0">
                <a:solidFill>
                  <a:srgbClr val="262626"/>
                </a:solidFill>
              </a:rPr>
              <a:t>. PASCAL VOC </a:t>
            </a:r>
            <a:r>
              <a:rPr lang="en-US" sz="2000" dirty="0" err="1">
                <a:solidFill>
                  <a:srgbClr val="262626"/>
                </a:solidFill>
              </a:rPr>
              <a:t>veri</a:t>
            </a:r>
            <a:r>
              <a:rPr lang="en-US" sz="2000" dirty="0">
                <a:solidFill>
                  <a:srgbClr val="262626"/>
                </a:solidFill>
              </a:rPr>
              <a:t> </a:t>
            </a:r>
            <a:r>
              <a:rPr lang="en-US" sz="2000" dirty="0" err="1">
                <a:solidFill>
                  <a:srgbClr val="262626"/>
                </a:solidFill>
              </a:rPr>
              <a:t>kümesi</a:t>
            </a:r>
            <a:r>
              <a:rPr lang="en-US" sz="2000" dirty="0">
                <a:solidFill>
                  <a:srgbClr val="262626"/>
                </a:solidFill>
              </a:rPr>
              <a:t> </a:t>
            </a:r>
            <a:r>
              <a:rPr lang="en-US" sz="2000" dirty="0" err="1">
                <a:solidFill>
                  <a:srgbClr val="262626"/>
                </a:solidFill>
              </a:rPr>
              <a:t>kullanılarak</a:t>
            </a:r>
            <a:r>
              <a:rPr lang="en-US" sz="2000" dirty="0">
                <a:solidFill>
                  <a:srgbClr val="262626"/>
                </a:solidFill>
              </a:rPr>
              <a:t> </a:t>
            </a:r>
            <a:r>
              <a:rPr lang="en-US" sz="2000" dirty="0" err="1">
                <a:solidFill>
                  <a:srgbClr val="262626"/>
                </a:solidFill>
              </a:rPr>
              <a:t>eğitilmiş</a:t>
            </a:r>
            <a:r>
              <a:rPr lang="en-US" sz="2000" dirty="0">
                <a:solidFill>
                  <a:srgbClr val="262626"/>
                </a:solidFill>
              </a:rPr>
              <a:t> model, </a:t>
            </a:r>
            <a:r>
              <a:rPr lang="en-US" sz="2000" dirty="0" err="1">
                <a:solidFill>
                  <a:srgbClr val="262626"/>
                </a:solidFill>
              </a:rPr>
              <a:t>kedileri</a:t>
            </a:r>
            <a:r>
              <a:rPr lang="en-US" sz="2000" dirty="0">
                <a:solidFill>
                  <a:srgbClr val="262626"/>
                </a:solidFill>
              </a:rPr>
              <a:t> </a:t>
            </a:r>
            <a:r>
              <a:rPr lang="en-US" sz="2000" dirty="0" err="1">
                <a:solidFill>
                  <a:srgbClr val="262626"/>
                </a:solidFill>
              </a:rPr>
              <a:t>tespit</a:t>
            </a:r>
            <a:r>
              <a:rPr lang="en-US" sz="2000" dirty="0">
                <a:solidFill>
                  <a:srgbClr val="262626"/>
                </a:solidFill>
              </a:rPr>
              <a:t> </a:t>
            </a:r>
            <a:r>
              <a:rPr lang="en-US" sz="2000" dirty="0" err="1">
                <a:solidFill>
                  <a:srgbClr val="262626"/>
                </a:solidFill>
              </a:rPr>
              <a:t>etme</a:t>
            </a:r>
            <a:r>
              <a:rPr lang="en-US" sz="2000" dirty="0">
                <a:solidFill>
                  <a:srgbClr val="262626"/>
                </a:solidFill>
              </a:rPr>
              <a:t> </a:t>
            </a:r>
            <a:r>
              <a:rPr lang="en-US" sz="2000" dirty="0" err="1">
                <a:solidFill>
                  <a:srgbClr val="262626"/>
                </a:solidFill>
              </a:rPr>
              <a:t>ve</a:t>
            </a:r>
            <a:r>
              <a:rPr lang="en-US" sz="2000" dirty="0">
                <a:solidFill>
                  <a:srgbClr val="262626"/>
                </a:solidFill>
              </a:rPr>
              <a:t> </a:t>
            </a:r>
            <a:r>
              <a:rPr lang="en-US" sz="2000" dirty="0" err="1">
                <a:solidFill>
                  <a:srgbClr val="262626"/>
                </a:solidFill>
              </a:rPr>
              <a:t>sınır</a:t>
            </a:r>
            <a:r>
              <a:rPr lang="en-US" sz="2000" dirty="0">
                <a:solidFill>
                  <a:srgbClr val="262626"/>
                </a:solidFill>
              </a:rPr>
              <a:t> </a:t>
            </a:r>
            <a:r>
              <a:rPr lang="en-US" sz="2000" dirty="0" err="1">
                <a:solidFill>
                  <a:srgbClr val="262626"/>
                </a:solidFill>
              </a:rPr>
              <a:t>kutularını</a:t>
            </a:r>
            <a:r>
              <a:rPr lang="en-US" sz="2000" dirty="0">
                <a:solidFill>
                  <a:srgbClr val="262626"/>
                </a:solidFill>
              </a:rPr>
              <a:t> </a:t>
            </a:r>
            <a:r>
              <a:rPr lang="en-US" sz="2000" dirty="0" err="1">
                <a:solidFill>
                  <a:srgbClr val="262626"/>
                </a:solidFill>
              </a:rPr>
              <a:t>tahmin</a:t>
            </a:r>
            <a:r>
              <a:rPr lang="en-US" sz="2000" dirty="0">
                <a:solidFill>
                  <a:srgbClr val="262626"/>
                </a:solidFill>
              </a:rPr>
              <a:t> </a:t>
            </a:r>
            <a:r>
              <a:rPr lang="en-US" sz="2000" dirty="0" err="1">
                <a:solidFill>
                  <a:srgbClr val="262626"/>
                </a:solidFill>
              </a:rPr>
              <a:t>etme</a:t>
            </a:r>
            <a:r>
              <a:rPr lang="en-US" sz="2000" dirty="0">
                <a:solidFill>
                  <a:srgbClr val="262626"/>
                </a:solidFill>
              </a:rPr>
              <a:t> </a:t>
            </a:r>
            <a:r>
              <a:rPr lang="en-US" sz="2000" dirty="0" err="1">
                <a:solidFill>
                  <a:srgbClr val="262626"/>
                </a:solidFill>
              </a:rPr>
              <a:t>konusunda</a:t>
            </a:r>
            <a:r>
              <a:rPr lang="en-US" sz="2000" dirty="0">
                <a:solidFill>
                  <a:srgbClr val="262626"/>
                </a:solidFill>
              </a:rPr>
              <a:t> iyi </a:t>
            </a:r>
            <a:r>
              <a:rPr lang="en-US" sz="2000" dirty="0" err="1">
                <a:solidFill>
                  <a:srgbClr val="262626"/>
                </a:solidFill>
              </a:rPr>
              <a:t>bir</a:t>
            </a:r>
            <a:r>
              <a:rPr lang="en-US" sz="2000" dirty="0">
                <a:solidFill>
                  <a:srgbClr val="262626"/>
                </a:solidFill>
              </a:rPr>
              <a:t> </a:t>
            </a:r>
            <a:r>
              <a:rPr lang="en-US" sz="2000" dirty="0" err="1">
                <a:solidFill>
                  <a:srgbClr val="262626"/>
                </a:solidFill>
              </a:rPr>
              <a:t>performans</a:t>
            </a:r>
            <a:r>
              <a:rPr lang="en-US" sz="2000" dirty="0">
                <a:solidFill>
                  <a:srgbClr val="262626"/>
                </a:solidFill>
              </a:rPr>
              <a:t> </a:t>
            </a:r>
            <a:r>
              <a:rPr lang="en-US" sz="2000" dirty="0" err="1">
                <a:solidFill>
                  <a:srgbClr val="262626"/>
                </a:solidFill>
              </a:rPr>
              <a:t>sergilemiştir</a:t>
            </a:r>
            <a:r>
              <a:rPr lang="en-US" sz="2000" dirty="0">
                <a:solidFill>
                  <a:srgbClr val="262626"/>
                </a:solidFill>
              </a:rPr>
              <a:t>.</a:t>
            </a:r>
          </a:p>
        </p:txBody>
      </p:sp>
      <p:pic>
        <p:nvPicPr>
          <p:cNvPr id="4" name="Resim 3">
            <a:extLst>
              <a:ext uri="{FF2B5EF4-FFF2-40B4-BE49-F238E27FC236}">
                <a16:creationId xmlns:a16="http://schemas.microsoft.com/office/drawing/2014/main" id="{913917E1-F2CF-A0B0-01C2-96647B8DF978}"/>
              </a:ext>
            </a:extLst>
          </p:cNvPr>
          <p:cNvPicPr>
            <a:picLocks noChangeAspect="1"/>
          </p:cNvPicPr>
          <p:nvPr/>
        </p:nvPicPr>
        <p:blipFill>
          <a:blip r:embed="rId5"/>
          <a:stretch>
            <a:fillRect/>
          </a:stretch>
        </p:blipFill>
        <p:spPr>
          <a:xfrm>
            <a:off x="5418668" y="1609158"/>
            <a:ext cx="5469466" cy="3639681"/>
          </a:xfrm>
          <a:prstGeom prst="rect">
            <a:avLst/>
          </a:prstGeom>
          <a:ln w="57150" cmpd="thickThin">
            <a:solidFill>
              <a:srgbClr val="7F7F7F"/>
            </a:solidFill>
            <a:miter lim="800000"/>
          </a:ln>
        </p:spPr>
      </p:pic>
    </p:spTree>
    <p:extLst>
      <p:ext uri="{BB962C8B-B14F-4D97-AF65-F5344CB8AC3E}">
        <p14:creationId xmlns:p14="http://schemas.microsoft.com/office/powerpoint/2010/main" val="3250334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5" name="Picture 14">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28641736-9D4D-3A04-EEB3-31909B75E10A}"/>
              </a:ext>
            </a:extLst>
          </p:cNvPr>
          <p:cNvSpPr>
            <a:spLocks noGrp="1"/>
          </p:cNvSpPr>
          <p:nvPr>
            <p:ph type="title"/>
          </p:nvPr>
        </p:nvSpPr>
        <p:spPr>
          <a:xfrm>
            <a:off x="6094412" y="982132"/>
            <a:ext cx="4802185" cy="1303867"/>
          </a:xfrm>
        </p:spPr>
        <p:txBody>
          <a:bodyPr>
            <a:normAutofit/>
          </a:bodyPr>
          <a:lstStyle/>
          <a:p>
            <a:r>
              <a:rPr lang="tr-TR" dirty="0"/>
              <a:t>Projenin Amacı </a:t>
            </a:r>
          </a:p>
        </p:txBody>
      </p:sp>
      <p:sp>
        <p:nvSpPr>
          <p:cNvPr id="18" name="Rectangle 17">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ış mekan, ağaç, memeli, yol, karayolu içeren bir resim&#10;&#10;Açıklama otomatik olarak oluşturuldu">
            <a:extLst>
              <a:ext uri="{FF2B5EF4-FFF2-40B4-BE49-F238E27FC236}">
                <a16:creationId xmlns:a16="http://schemas.microsoft.com/office/drawing/2014/main" id="{01894BC9-14D0-FE30-1B4C-8A1C97026EB1}"/>
              </a:ext>
            </a:extLst>
          </p:cNvPr>
          <p:cNvPicPr>
            <a:picLocks noChangeAspect="1"/>
          </p:cNvPicPr>
          <p:nvPr/>
        </p:nvPicPr>
        <p:blipFill rotWithShape="1">
          <a:blip r:embed="rId5">
            <a:extLst>
              <a:ext uri="{28A0092B-C50C-407E-A947-70E740481C1C}">
                <a14:useLocalDpi xmlns:a14="http://schemas.microsoft.com/office/drawing/2010/main" val="0"/>
              </a:ext>
            </a:extLst>
          </a:blip>
          <a:srcRect l="15760" r="17177" b="-2"/>
          <a:stretch/>
        </p:blipFill>
        <p:spPr>
          <a:xfrm flipH="1">
            <a:off x="1412683" y="1410208"/>
            <a:ext cx="3876801" cy="3858780"/>
          </a:xfrm>
          <a:prstGeom prst="rect">
            <a:avLst/>
          </a:prstGeom>
        </p:spPr>
      </p:pic>
      <p:cxnSp>
        <p:nvCxnSpPr>
          <p:cNvPr id="20" name="Straight Connector 19">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İçerik Yer Tutucusu 2">
            <a:extLst>
              <a:ext uri="{FF2B5EF4-FFF2-40B4-BE49-F238E27FC236}">
                <a16:creationId xmlns:a16="http://schemas.microsoft.com/office/drawing/2014/main" id="{E0296E34-C55F-B2F5-07C9-487410F9DB1E}"/>
              </a:ext>
            </a:extLst>
          </p:cNvPr>
          <p:cNvSpPr>
            <a:spLocks noGrp="1"/>
          </p:cNvSpPr>
          <p:nvPr>
            <p:ph idx="1"/>
          </p:nvPr>
        </p:nvSpPr>
        <p:spPr>
          <a:xfrm>
            <a:off x="6094412" y="2556932"/>
            <a:ext cx="4802184" cy="3318936"/>
          </a:xfrm>
        </p:spPr>
        <p:txBody>
          <a:bodyPr>
            <a:normAutofit/>
          </a:bodyPr>
          <a:lstStyle/>
          <a:p>
            <a:pPr>
              <a:lnSpc>
                <a:spcPct val="90000"/>
              </a:lnSpc>
            </a:pPr>
            <a:r>
              <a:rPr lang="tr-TR" sz="2000"/>
              <a:t>Proje,  kedi tespiti yapmak için derin öğrenme tekniklerini kullanmayı amaçlamaktadır. Bu, günlük hayatta karşılaşılan gerçek dünya görüntülerindeki kedileri otomatik olarak tespit etmek için bir çözüm sunar.</a:t>
            </a:r>
          </a:p>
          <a:p>
            <a:pPr>
              <a:lnSpc>
                <a:spcPct val="90000"/>
              </a:lnSpc>
            </a:pPr>
            <a:r>
              <a:rPr lang="tr-TR" sz="2000"/>
              <a:t> Birden yola fırlayan ve birçok kazaya sebep olan canlılar için  geliştirilecek önlemlerle insanların, hayvanların ve hatta yaban hayatındaki diğer canlıların hayatını kaybettiği kazalara engel olabiliriz.</a:t>
            </a:r>
          </a:p>
        </p:txBody>
      </p:sp>
    </p:spTree>
    <p:extLst>
      <p:ext uri="{BB962C8B-B14F-4D97-AF65-F5344CB8AC3E}">
        <p14:creationId xmlns:p14="http://schemas.microsoft.com/office/powerpoint/2010/main" val="2520150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1D737491-3BA3-8087-C824-88D4E3D54378}"/>
              </a:ext>
            </a:extLst>
          </p:cNvPr>
          <p:cNvSpPr>
            <a:spLocks noGrp="1"/>
          </p:cNvSpPr>
          <p:nvPr>
            <p:ph type="title"/>
          </p:nvPr>
        </p:nvSpPr>
        <p:spPr>
          <a:xfrm>
            <a:off x="952108" y="954756"/>
            <a:ext cx="2730414" cy="4946003"/>
          </a:xfrm>
        </p:spPr>
        <p:txBody>
          <a:bodyPr>
            <a:normAutofit/>
          </a:bodyPr>
          <a:lstStyle/>
          <a:p>
            <a:r>
              <a:rPr lang="tr-TR" sz="4100">
                <a:solidFill>
                  <a:srgbClr val="FFFFFF"/>
                </a:solidFill>
              </a:rPr>
              <a:t>Kullanılan Teknolojiler</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DE91E7A-D0DE-1DBA-D438-5F7EE42E0044}"/>
              </a:ext>
            </a:extLst>
          </p:cNvPr>
          <p:cNvSpPr>
            <a:spLocks noGrp="1" noChangeArrowheads="1"/>
          </p:cNvSpPr>
          <p:nvPr>
            <p:ph idx="1"/>
          </p:nvPr>
        </p:nvSpPr>
        <p:spPr bwMode="auto">
          <a:xfrm>
            <a:off x="5140934" y="469900"/>
            <a:ext cx="5953630" cy="54059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lnSpc>
                <a:spcPct val="90000"/>
              </a:lnSpc>
              <a:spcBef>
                <a:spcPct val="0"/>
              </a:spcBef>
              <a:buClrTx/>
              <a:buSzTx/>
              <a:buFontTx/>
              <a:buNone/>
              <a:tabLst/>
            </a:pPr>
            <a:endParaRPr kumimoji="0" lang="tr-TR" altLang="tr-TR" sz="22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90000"/>
              </a:lnSpc>
              <a:spcBef>
                <a:spcPct val="0"/>
              </a:spcBef>
              <a:buClrTx/>
              <a:buSzTx/>
              <a:buFontTx/>
              <a:buChar char="•"/>
              <a:tabLst/>
            </a:pPr>
            <a:r>
              <a:rPr kumimoji="0" lang="tr-TR" altLang="tr-TR" sz="2200" b="1" i="0" u="none" strike="noStrike" cap="none" normalizeH="0" baseline="0" err="1">
                <a:ln>
                  <a:noFill/>
                </a:ln>
                <a:effectLst/>
                <a:latin typeface="Arial" panose="020B0604020202020204" pitchFamily="34" charset="0"/>
              </a:rPr>
              <a:t>Keras</a:t>
            </a:r>
            <a:r>
              <a:rPr kumimoji="0" lang="tr-TR" altLang="tr-TR" sz="2200" b="1" i="0" u="none" strike="noStrike" cap="none" normalizeH="0" baseline="0">
                <a:ln>
                  <a:noFill/>
                </a:ln>
                <a:effectLst/>
                <a:latin typeface="Arial" panose="020B0604020202020204" pitchFamily="34" charset="0"/>
              </a:rPr>
              <a:t>: </a:t>
            </a:r>
            <a:r>
              <a:rPr kumimoji="0" lang="tr-TR" altLang="tr-TR" sz="2200" b="0" i="0" u="none" strike="noStrike" cap="none" normalizeH="0" baseline="0">
                <a:ln>
                  <a:noFill/>
                </a:ln>
                <a:effectLst/>
                <a:latin typeface="Arial" panose="020B0604020202020204" pitchFamily="34" charset="0"/>
              </a:rPr>
              <a:t>Derin öğrenme modeli oluşturmak ve eğitmek için kullanılan bir yüksek seviye derin öğrenme kütüphanesidir.</a:t>
            </a:r>
          </a:p>
          <a:p>
            <a:pPr marL="0" marR="0" lvl="0" indent="0" defTabSz="914400" rtl="0" eaLnBrk="0" fontAlgn="base" latinLnBrk="0" hangingPunct="0">
              <a:lnSpc>
                <a:spcPct val="90000"/>
              </a:lnSpc>
              <a:spcBef>
                <a:spcPct val="0"/>
              </a:spcBef>
              <a:buClrTx/>
              <a:buSzTx/>
              <a:buNone/>
              <a:tabLst/>
            </a:pPr>
            <a:endParaRPr kumimoji="0" lang="tr-TR" altLang="tr-TR" sz="22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90000"/>
              </a:lnSpc>
              <a:spcBef>
                <a:spcPct val="0"/>
              </a:spcBef>
              <a:buClrTx/>
              <a:buSzTx/>
              <a:buFontTx/>
              <a:buChar char="•"/>
              <a:tabLst/>
            </a:pPr>
            <a:r>
              <a:rPr kumimoji="0" lang="tr-TR" altLang="tr-TR" sz="2200" b="1" i="0" u="none" strike="noStrike" cap="none" normalizeH="0" baseline="0" err="1">
                <a:ln>
                  <a:noFill/>
                </a:ln>
                <a:effectLst/>
                <a:latin typeface="Arial" panose="020B0604020202020204" pitchFamily="34" charset="0"/>
              </a:rPr>
              <a:t>TensorFlow</a:t>
            </a:r>
            <a:r>
              <a:rPr kumimoji="0" lang="tr-TR" altLang="tr-TR" sz="2200" b="1" i="0" u="none" strike="noStrike" cap="none" normalizeH="0" baseline="0">
                <a:ln>
                  <a:noFill/>
                </a:ln>
                <a:effectLst/>
                <a:latin typeface="Arial" panose="020B0604020202020204" pitchFamily="34" charset="0"/>
              </a:rPr>
              <a:t>: </a:t>
            </a:r>
            <a:r>
              <a:rPr kumimoji="0" lang="tr-TR" altLang="tr-TR" sz="2200" b="0" i="0" u="none" strike="noStrike" cap="none" normalizeH="0" baseline="0">
                <a:ln>
                  <a:noFill/>
                </a:ln>
                <a:effectLst/>
                <a:latin typeface="Arial" panose="020B0604020202020204" pitchFamily="34" charset="0"/>
              </a:rPr>
              <a:t>Derin öğrenme modelinin altında yatan hesaplama grafiklerini ve eğitim algoritmalarını yönetmek için kullanılan açık kaynaklı bir makine öğrenme çerçevesidir.</a:t>
            </a:r>
          </a:p>
          <a:p>
            <a:pPr marL="0" marR="0" lvl="0" indent="0" defTabSz="914400" rtl="0" eaLnBrk="0" fontAlgn="base" latinLnBrk="0" hangingPunct="0">
              <a:lnSpc>
                <a:spcPct val="90000"/>
              </a:lnSpc>
              <a:spcBef>
                <a:spcPct val="0"/>
              </a:spcBef>
              <a:buClrTx/>
              <a:buSzTx/>
              <a:buNone/>
              <a:tabLst/>
            </a:pPr>
            <a:endParaRPr kumimoji="0" lang="tr-TR" altLang="tr-TR" sz="22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90000"/>
              </a:lnSpc>
              <a:spcBef>
                <a:spcPct val="0"/>
              </a:spcBef>
              <a:buClrTx/>
              <a:buSzTx/>
              <a:buFontTx/>
              <a:buChar char="•"/>
              <a:tabLst/>
            </a:pPr>
            <a:r>
              <a:rPr kumimoji="0" lang="tr-TR" altLang="tr-TR" sz="2200" b="1" i="0" u="none" strike="noStrike" cap="none" normalizeH="0" baseline="0" err="1">
                <a:ln>
                  <a:noFill/>
                </a:ln>
                <a:effectLst/>
                <a:latin typeface="Arial" panose="020B0604020202020204" pitchFamily="34" charset="0"/>
              </a:rPr>
              <a:t>OpenCV</a:t>
            </a:r>
            <a:r>
              <a:rPr kumimoji="0" lang="tr-TR" altLang="tr-TR" sz="2200" b="0" i="0" u="none" strike="noStrike" cap="none" normalizeH="0" baseline="0">
                <a:ln>
                  <a:noFill/>
                </a:ln>
                <a:effectLst/>
                <a:latin typeface="Arial" panose="020B0604020202020204" pitchFamily="34" charset="0"/>
              </a:rPr>
              <a:t>: Görüntü işleme ve bilgisayarlı görü tekniklerinin uygulanmasına yardımcı olan bir kütüphanedir. Projede, görüntülerin işlenmesi ve önceden işlenmiş verilerin görselleştirilmesi için kullanılmıştır </a:t>
            </a:r>
          </a:p>
        </p:txBody>
      </p:sp>
    </p:spTree>
    <p:extLst>
      <p:ext uri="{BB962C8B-B14F-4D97-AF65-F5344CB8AC3E}">
        <p14:creationId xmlns:p14="http://schemas.microsoft.com/office/powerpoint/2010/main" val="327592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C06932F7-AAD6-2E56-A208-70B9F83A9211}"/>
              </a:ext>
            </a:extLst>
          </p:cNvPr>
          <p:cNvSpPr>
            <a:spLocks noGrp="1"/>
          </p:cNvSpPr>
          <p:nvPr>
            <p:ph type="title"/>
          </p:nvPr>
        </p:nvSpPr>
        <p:spPr>
          <a:xfrm>
            <a:off x="1055599" y="1055077"/>
            <a:ext cx="2532909" cy="4794578"/>
          </a:xfrm>
        </p:spPr>
        <p:txBody>
          <a:bodyPr>
            <a:normAutofit/>
          </a:bodyPr>
          <a:lstStyle/>
          <a:p>
            <a:r>
              <a:rPr lang="tr-TR">
                <a:solidFill>
                  <a:srgbClr val="262626"/>
                </a:solidFill>
              </a:rPr>
              <a:t>Ağ Mimarisi</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435A7304-F4FD-0395-3133-4A3ED443D0BA}"/>
              </a:ext>
            </a:extLst>
          </p:cNvPr>
          <p:cNvGraphicFramePr>
            <a:graphicFrameLocks noGrp="1"/>
          </p:cNvGraphicFramePr>
          <p:nvPr>
            <p:ph idx="1"/>
            <p:extLst>
              <p:ext uri="{D42A27DB-BD31-4B8C-83A1-F6EECF244321}">
                <p14:modId xmlns:p14="http://schemas.microsoft.com/office/powerpoint/2010/main" val="2324241521"/>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8177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8181A50-C8BE-4392-983D-C06579080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027E1F9E-4C1F-DA63-93F6-7E45BDD1EF8A}"/>
              </a:ext>
            </a:extLst>
          </p:cNvPr>
          <p:cNvPicPr>
            <a:picLocks noChangeAspect="1"/>
          </p:cNvPicPr>
          <p:nvPr/>
        </p:nvPicPr>
        <p:blipFill>
          <a:blip r:embed="rId2"/>
          <a:stretch>
            <a:fillRect/>
          </a:stretch>
        </p:blipFill>
        <p:spPr>
          <a:xfrm>
            <a:off x="949597" y="804334"/>
            <a:ext cx="10292805" cy="5249332"/>
          </a:xfrm>
          <a:prstGeom prst="rect">
            <a:avLst/>
          </a:prstGeom>
        </p:spPr>
      </p:pic>
    </p:spTree>
    <p:extLst>
      <p:ext uri="{BB962C8B-B14F-4D97-AF65-F5344CB8AC3E}">
        <p14:creationId xmlns:p14="http://schemas.microsoft.com/office/powerpoint/2010/main" val="236997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E02CA87F-D14F-B0B7-8A6E-2146F037910B}"/>
              </a:ext>
            </a:extLst>
          </p:cNvPr>
          <p:cNvSpPr>
            <a:spLocks noGrp="1"/>
          </p:cNvSpPr>
          <p:nvPr>
            <p:ph type="title"/>
          </p:nvPr>
        </p:nvSpPr>
        <p:spPr>
          <a:xfrm>
            <a:off x="952108" y="954756"/>
            <a:ext cx="2730414" cy="4946003"/>
          </a:xfrm>
        </p:spPr>
        <p:txBody>
          <a:bodyPr>
            <a:normAutofit/>
          </a:bodyPr>
          <a:lstStyle/>
          <a:p>
            <a:r>
              <a:rPr lang="tr-TR" b="1">
                <a:solidFill>
                  <a:srgbClr val="FFFFFF"/>
                </a:solidFill>
              </a:rPr>
              <a:t>Veri Hazırlığı</a:t>
            </a:r>
            <a:r>
              <a:rPr lang="tr-TR">
                <a:solidFill>
                  <a:srgbClr val="FFFFFF"/>
                </a:solidFill>
              </a:rPr>
              <a:t>:</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A1D52CF7-78F1-ED89-8D3A-49CA9D7B9222}"/>
              </a:ext>
            </a:extLst>
          </p:cNvPr>
          <p:cNvSpPr>
            <a:spLocks noGrp="1" noChangeArrowheads="1"/>
          </p:cNvSpPr>
          <p:nvPr>
            <p:ph idx="1"/>
          </p:nvPr>
        </p:nvSpPr>
        <p:spPr bwMode="auto">
          <a:xfrm>
            <a:off x="5140934" y="469900"/>
            <a:ext cx="5953630" cy="54059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buClrTx/>
              <a:buSzTx/>
              <a:buFontTx/>
              <a:buChar char="•"/>
              <a:tabLst/>
            </a:pPr>
            <a:r>
              <a:rPr kumimoji="0" lang="tr-TR" altLang="tr-TR" b="0" i="0" u="none" strike="noStrike" cap="none" normalizeH="0" baseline="0">
                <a:ln>
                  <a:noFill/>
                </a:ln>
                <a:effectLst/>
                <a:latin typeface="Arial" panose="020B0604020202020204" pitchFamily="34" charset="0"/>
              </a:rPr>
              <a:t>PASCAL VOC 2012 veri kümesi kullanılmıştır. </a:t>
            </a:r>
          </a:p>
          <a:p>
            <a:pPr marL="0" marR="0" lvl="0" indent="0" defTabSz="914400" rtl="0" eaLnBrk="0" fontAlgn="base" latinLnBrk="0" hangingPunct="0">
              <a:spcBef>
                <a:spcPct val="0"/>
              </a:spcBef>
              <a:buClrTx/>
              <a:buSzTx/>
              <a:buFontTx/>
              <a:buChar char="•"/>
              <a:tabLst/>
            </a:pPr>
            <a:r>
              <a:rPr kumimoji="0" lang="tr-TR" altLang="tr-TR" b="0" i="0" u="none" strike="noStrike" cap="none" normalizeH="0" baseline="0">
                <a:ln>
                  <a:noFill/>
                </a:ln>
                <a:effectLst/>
                <a:latin typeface="Arial" panose="020B0604020202020204" pitchFamily="34" charset="0"/>
              </a:rPr>
              <a:t>Bu veri kümesi, çeşitli nesnelerin bulunduğu ve her nesnenin doğru konumunu belirleyen etiketlerle birlikte gelir. Kedi tespiti için pozitif örnekler kedi görüntülerinden alınırken, negatif örnekler diğer nesnelerin görüntülerinden alınmıştır. Arka plan sınıfı için ise hiçbir nesneyi içermeyen bölgeler seçilmiştir.</a:t>
            </a:r>
          </a:p>
          <a:p>
            <a:pPr marL="0" marR="0" lvl="0" indent="0" defTabSz="914400" rtl="0" eaLnBrk="0" fontAlgn="base" latinLnBrk="0" hangingPunct="0">
              <a:spcBef>
                <a:spcPct val="0"/>
              </a:spcBef>
              <a:buClrTx/>
              <a:buSzTx/>
              <a:buFontTx/>
              <a:buChar char="•"/>
              <a:tabLst/>
            </a:pPr>
            <a:endParaRPr kumimoji="0" lang="tr-TR" altLang="tr-TR"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214326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DEB4B82D-A989-40D8-A457-F1D9C0345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23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9">
            <a:extLst>
              <a:ext uri="{FF2B5EF4-FFF2-40B4-BE49-F238E27FC236}">
                <a16:creationId xmlns:a16="http://schemas.microsoft.com/office/drawing/2014/main" id="{14E99EC7-4ECA-46FD-A4EE-C28A8AC673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pic>
        <p:nvPicPr>
          <p:cNvPr id="3" name="Resim 2">
            <a:extLst>
              <a:ext uri="{FF2B5EF4-FFF2-40B4-BE49-F238E27FC236}">
                <a16:creationId xmlns:a16="http://schemas.microsoft.com/office/drawing/2014/main" id="{E9DFCEBF-2A04-7846-E567-2CEDA4B98979}"/>
              </a:ext>
            </a:extLst>
          </p:cNvPr>
          <p:cNvPicPr>
            <a:picLocks noChangeAspect="1"/>
          </p:cNvPicPr>
          <p:nvPr/>
        </p:nvPicPr>
        <p:blipFill>
          <a:blip r:embed="rId5"/>
          <a:stretch>
            <a:fillRect/>
          </a:stretch>
        </p:blipFill>
        <p:spPr>
          <a:xfrm>
            <a:off x="2241755" y="1121260"/>
            <a:ext cx="7305368" cy="4615479"/>
          </a:xfrm>
          <a:prstGeom prst="rect">
            <a:avLst/>
          </a:prstGeom>
        </p:spPr>
      </p:pic>
      <p:grpSp>
        <p:nvGrpSpPr>
          <p:cNvPr id="20" name="Group 11">
            <a:extLst>
              <a:ext uri="{FF2B5EF4-FFF2-40B4-BE49-F238E27FC236}">
                <a16:creationId xmlns:a16="http://schemas.microsoft.com/office/drawing/2014/main" id="{67034349-EB95-4DEC-941A-A5BEB23CC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21" name="Rounded Rectangle 21">
              <a:extLst>
                <a:ext uri="{FF2B5EF4-FFF2-40B4-BE49-F238E27FC236}">
                  <a16:creationId xmlns:a16="http://schemas.microsoft.com/office/drawing/2014/main" id="{4ED14EF1-39B3-426A-842A-CEA137A6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4" name="Picture 13">
              <a:extLst>
                <a:ext uri="{FF2B5EF4-FFF2-40B4-BE49-F238E27FC236}">
                  <a16:creationId xmlns:a16="http://schemas.microsoft.com/office/drawing/2014/main" id="{20BA46E3-54EA-491A-BDC2-C9A945118E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22" name="Rounded Rectangle 27">
              <a:extLst>
                <a:ext uri="{FF2B5EF4-FFF2-40B4-BE49-F238E27FC236}">
                  <a16:creationId xmlns:a16="http://schemas.microsoft.com/office/drawing/2014/main" id="{BC6C1592-02CC-4EA4-9A0E-7BE7C1ED8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6" name="Picture 15">
              <a:extLst>
                <a:ext uri="{FF2B5EF4-FFF2-40B4-BE49-F238E27FC236}">
                  <a16:creationId xmlns:a16="http://schemas.microsoft.com/office/drawing/2014/main" id="{367E44A5-FAF8-4D81-90C9-CFD68F1A13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extLst>
      <p:ext uri="{BB962C8B-B14F-4D97-AF65-F5344CB8AC3E}">
        <p14:creationId xmlns:p14="http://schemas.microsoft.com/office/powerpoint/2010/main" val="415080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42894398-C164-AC63-6ACB-F329C7869C88}"/>
              </a:ext>
            </a:extLst>
          </p:cNvPr>
          <p:cNvSpPr>
            <a:spLocks noGrp="1"/>
          </p:cNvSpPr>
          <p:nvPr>
            <p:ph type="title"/>
          </p:nvPr>
        </p:nvSpPr>
        <p:spPr>
          <a:xfrm>
            <a:off x="952108" y="954756"/>
            <a:ext cx="2730414" cy="4946003"/>
          </a:xfrm>
        </p:spPr>
        <p:txBody>
          <a:bodyPr>
            <a:normAutofit/>
          </a:bodyPr>
          <a:lstStyle/>
          <a:p>
            <a:r>
              <a:rPr lang="tr-TR" sz="3400">
                <a:solidFill>
                  <a:srgbClr val="FFFFFF"/>
                </a:solidFill>
              </a:rPr>
              <a:t>Model Mimarisinin Oluşturulması:</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443814B-E53F-346B-2018-03B6A2BA6BBF}"/>
              </a:ext>
            </a:extLst>
          </p:cNvPr>
          <p:cNvSpPr>
            <a:spLocks noGrp="1"/>
          </p:cNvSpPr>
          <p:nvPr>
            <p:ph idx="1"/>
          </p:nvPr>
        </p:nvSpPr>
        <p:spPr>
          <a:xfrm>
            <a:off x="5140934" y="469900"/>
            <a:ext cx="5953630" cy="5405968"/>
          </a:xfrm>
        </p:spPr>
        <p:txBody>
          <a:bodyPr anchor="ctr">
            <a:normAutofit/>
          </a:bodyPr>
          <a:lstStyle/>
          <a:p>
            <a:pPr>
              <a:lnSpc>
                <a:spcPct val="90000"/>
              </a:lnSpc>
            </a:pPr>
            <a:r>
              <a:rPr lang="tr-TR" b="1" dirty="0"/>
              <a:t>Paylaşılan Model:  </a:t>
            </a:r>
            <a:r>
              <a:rPr lang="tr-TR" dirty="0"/>
              <a:t>Sınır kutusu regresyonu ve sınıflandırma için kullanılan model, paylaşılan bir taban mimarisi içerir. Bu mimari, Conv2D, MaxPooling2D ve </a:t>
            </a:r>
            <a:r>
              <a:rPr lang="tr-TR" dirty="0" err="1"/>
              <a:t>Dropout</a:t>
            </a:r>
            <a:r>
              <a:rPr lang="tr-TR" dirty="0"/>
              <a:t> gibi katmanlardan oluşur.</a:t>
            </a:r>
            <a:endParaRPr lang="tr-TR"/>
          </a:p>
          <a:p>
            <a:pPr>
              <a:lnSpc>
                <a:spcPct val="90000"/>
              </a:lnSpc>
            </a:pPr>
            <a:r>
              <a:rPr lang="tr-TR" b="1" dirty="0"/>
              <a:t>Sınıflandırma Modeli: </a:t>
            </a:r>
            <a:r>
              <a:rPr lang="tr-TR" dirty="0"/>
              <a:t>Paylaşılan modelin üzerine eklenen katmanlar, görüntünün sınıfını tahmin eder (kedi mi değil mi). </a:t>
            </a:r>
            <a:r>
              <a:rPr lang="tr-TR" dirty="0" err="1"/>
              <a:t>Softmax</a:t>
            </a:r>
            <a:r>
              <a:rPr lang="tr-TR" dirty="0"/>
              <a:t> aktivasyon fonksiyonu, olasılıklara dayalı bir sınıf tahmini sağlar.</a:t>
            </a:r>
            <a:endParaRPr lang="tr-TR"/>
          </a:p>
          <a:p>
            <a:pPr>
              <a:lnSpc>
                <a:spcPct val="90000"/>
              </a:lnSpc>
            </a:pPr>
            <a:r>
              <a:rPr lang="tr-TR" b="1" dirty="0"/>
              <a:t>Sınır Kutusu Regresyon Modeli: </a:t>
            </a:r>
            <a:r>
              <a:rPr lang="tr-TR" dirty="0"/>
              <a:t>Paylaşılan modelin üzerine eklenen katmanlar, görüntünün içindeki nesnenin sınır kutusu koordinatlarını tahmin eder. Doğrusal aktivasyon fonksiyonu kullanılır.</a:t>
            </a:r>
            <a:endParaRPr lang="tr-TR"/>
          </a:p>
        </p:txBody>
      </p:sp>
    </p:spTree>
    <p:extLst>
      <p:ext uri="{BB962C8B-B14F-4D97-AF65-F5344CB8AC3E}">
        <p14:creationId xmlns:p14="http://schemas.microsoft.com/office/powerpoint/2010/main" val="15798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56860131-7B86-00D3-E90B-1EFADE6EF364}"/>
              </a:ext>
            </a:extLst>
          </p:cNvPr>
          <p:cNvSpPr>
            <a:spLocks noGrp="1"/>
          </p:cNvSpPr>
          <p:nvPr>
            <p:ph type="title"/>
          </p:nvPr>
        </p:nvSpPr>
        <p:spPr>
          <a:xfrm>
            <a:off x="952108" y="954756"/>
            <a:ext cx="2730414" cy="4946003"/>
          </a:xfrm>
        </p:spPr>
        <p:txBody>
          <a:bodyPr>
            <a:normAutofit/>
          </a:bodyPr>
          <a:lstStyle/>
          <a:p>
            <a:r>
              <a:rPr lang="tr-TR">
                <a:solidFill>
                  <a:srgbClr val="FFFFFF"/>
                </a:solidFill>
              </a:rPr>
              <a:t>Model Eğitimi:</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E9FB5D8-70F1-DE05-6167-9ABC241E97DB}"/>
              </a:ext>
            </a:extLst>
          </p:cNvPr>
          <p:cNvSpPr>
            <a:spLocks noGrp="1"/>
          </p:cNvSpPr>
          <p:nvPr>
            <p:ph idx="1"/>
          </p:nvPr>
        </p:nvSpPr>
        <p:spPr>
          <a:xfrm>
            <a:off x="5140934" y="469900"/>
            <a:ext cx="5953630" cy="5405968"/>
          </a:xfrm>
        </p:spPr>
        <p:txBody>
          <a:bodyPr anchor="ctr">
            <a:normAutofit/>
          </a:bodyPr>
          <a:lstStyle/>
          <a:p>
            <a:pPr>
              <a:lnSpc>
                <a:spcPct val="90000"/>
              </a:lnSpc>
            </a:pPr>
            <a:r>
              <a:rPr lang="tr-TR" b="1"/>
              <a:t>Kayıp Fonksiyonu:  </a:t>
            </a:r>
            <a:r>
              <a:rPr lang="tr-TR"/>
              <a:t>Sınıflandırma için kategorik çapraz entropi kayıp fonksiyonu kullanılırken, sınır kutusu regresyonu için ortalama kare hatası kayıp fonksiyonu kullanılır. </a:t>
            </a:r>
          </a:p>
          <a:p>
            <a:pPr>
              <a:lnSpc>
                <a:spcPct val="90000"/>
              </a:lnSpc>
            </a:pPr>
            <a:r>
              <a:rPr lang="tr-TR" b="1"/>
              <a:t>Optimizasyon:  </a:t>
            </a:r>
            <a:r>
              <a:rPr lang="tr-TR"/>
              <a:t>Modelin ağırlıkları, kayıp fonksiyonunu en aza indirmek için RMSprop optimizasyon algoritması kullanılarak ayarlanır.</a:t>
            </a:r>
          </a:p>
          <a:p>
            <a:pPr>
              <a:lnSpc>
                <a:spcPct val="90000"/>
              </a:lnSpc>
            </a:pPr>
            <a:r>
              <a:rPr lang="tr-TR" b="1"/>
              <a:t>Sınır Kutusu Regresyonu Eğitimi:  </a:t>
            </a:r>
            <a:r>
              <a:rPr lang="tr-TR"/>
              <a:t>Sınıflandırma modeli eğitildikten sonra, sınır kutusu regresyon modeli, aynı paylaşılan model kullanarak, eğitim verisindeki sınır kutularını kullanarak eğitilir.</a:t>
            </a:r>
          </a:p>
        </p:txBody>
      </p:sp>
    </p:spTree>
    <p:extLst>
      <p:ext uri="{BB962C8B-B14F-4D97-AF65-F5344CB8AC3E}">
        <p14:creationId xmlns:p14="http://schemas.microsoft.com/office/powerpoint/2010/main" val="17413321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43</TotalTime>
  <Words>600</Words>
  <Application>Microsoft Office PowerPoint</Application>
  <PresentationFormat>Geniş ekran</PresentationFormat>
  <Paragraphs>44</Paragraphs>
  <Slides>14</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Aptos</vt:lpstr>
      <vt:lpstr>Arial</vt:lpstr>
      <vt:lpstr>Garamond</vt:lpstr>
      <vt:lpstr>Organik</vt:lpstr>
      <vt:lpstr>Deep Learning For Live Detection On Roads</vt:lpstr>
      <vt:lpstr>Projenin Amacı </vt:lpstr>
      <vt:lpstr>Kullanılan Teknolojiler</vt:lpstr>
      <vt:lpstr>Ağ Mimarisi</vt:lpstr>
      <vt:lpstr>PowerPoint Sunusu</vt:lpstr>
      <vt:lpstr>Veri Hazırlığı:</vt:lpstr>
      <vt:lpstr>PowerPoint Sunusu</vt:lpstr>
      <vt:lpstr>Model Mimarisinin Oluşturulması:</vt:lpstr>
      <vt:lpstr>Model Eğitimi:</vt:lpstr>
      <vt:lpstr>Eğitim ve Sonuçlar</vt:lpstr>
      <vt:lpstr>PowerPoint Sunusu</vt:lpstr>
      <vt:lpstr>PowerPoint Sunusu</vt:lpstr>
      <vt:lpstr>Sonuçlar ve Tartışma</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Halenur  Özcan</dc:creator>
  <cp:lastModifiedBy>Halenur  Özcan</cp:lastModifiedBy>
  <cp:revision>3</cp:revision>
  <dcterms:created xsi:type="dcterms:W3CDTF">2024-06-10T18:44:26Z</dcterms:created>
  <dcterms:modified xsi:type="dcterms:W3CDTF">2024-06-10T19:46:47Z</dcterms:modified>
</cp:coreProperties>
</file>