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Roboto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hSiXFuH43XNm5b34Q9IQ0QDqmj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6684A4-30A3-46F6-92EE-A915FC378EED}">
  <a:tblStyle styleId="{456684A4-30A3-46F6-92EE-A915FC378EE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RobotoLight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Light-italic.fntdata"/><Relationship Id="rId25" Type="http://schemas.openxmlformats.org/officeDocument/2006/relationships/font" Target="fonts/RobotoLight-bold.fntdata"/><Relationship Id="rId28" Type="http://customschemas.google.com/relationships/presentationmetadata" Target="metadata"/><Relationship Id="rId27" Type="http://schemas.openxmlformats.org/officeDocument/2006/relationships/font" Target="fonts/Robo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Радары, лидары, геолокации, картинка, звук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" name="Google Shape;60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" name="Google Shape;61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9" name="Google Shape;69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70" name="Google Shape;70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{456684A4-30A3-46F6-92EE-A915FC378EED}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71" name="Google Shape;7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6" name="Google Shape;76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g21f23b0aeb9_0_86"/>
          <p:cNvCxnSpPr>
            <a:stCxn id="77" idx="2"/>
            <a:endCxn id="78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0" name="Google Shape;80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g21f23b0aeb9_0_86"/>
          <p:cNvCxnSpPr>
            <a:stCxn id="78" idx="2"/>
            <a:endCxn id="80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" name="Google Shape;83;g21f23b0aeb9_0_86"/>
          <p:cNvCxnSpPr>
            <a:stCxn id="80" idx="2"/>
            <a:endCxn id="81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4" name="Google Shape;84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360000" y="1574750"/>
            <a:ext cx="6345300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Витрины данных.</a:t>
            </a:r>
            <a:br>
              <a:rPr lang="ru-RU" sz="4400"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Вторая бизнес-задача</a:t>
            </a:r>
            <a:endParaRPr sz="44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>
            <p:ph idx="1" type="subTitle"/>
          </p:nvPr>
        </p:nvSpPr>
        <p:spPr>
          <a:xfrm>
            <a:off x="360000" y="1231875"/>
            <a:ext cx="76845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Узнали про источники данных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Выяснили, что такое «витрина данных»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Попрактиковались в построении витрин в Google Sheets</a:t>
            </a:r>
            <a:endParaRPr sz="18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Получили второе бизнес-задание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Ответили на поставленный вопрос с помощью сводной таблицы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Попрактиковались задавать бизнес-вопросы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r>
              <a:t/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5" name="Google Shape;195;p11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5" name="Google Shape;205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6" name="Google Shape;206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ctrTitle"/>
          </p:nvPr>
        </p:nvSpPr>
        <p:spPr>
          <a:xfrm>
            <a:off x="360000" y="3324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000">
                <a:latin typeface="Roboto"/>
                <a:ea typeface="Roboto"/>
                <a:cs typeface="Roboto"/>
                <a:sym typeface="Roboto"/>
              </a:rPr>
              <a:t>Правила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2"/>
          <p:cNvSpPr txBox="1"/>
          <p:nvPr>
            <p:ph idx="1" type="subTitle"/>
          </p:nvPr>
        </p:nvSpPr>
        <p:spPr>
          <a:xfrm>
            <a:off x="360000" y="1466875"/>
            <a:ext cx="7416900" cy="3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1600" lvl="0" marL="36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Длительность встречи ~1 час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Запись встречи и доп. материалы отправим в чате </a:t>
            </a:r>
            <a:r>
              <a:rPr b="1" lang="ru-RU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#chat-data-analytics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600" lvl="0" marL="3600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>
                <a:solidFill>
                  <a:srgbClr val="000000"/>
                </a:solidFill>
              </a:rPr>
              <a:t>В конце вебинара </a:t>
            </a:r>
            <a:r>
              <a:rPr lang="ru-RU">
                <a:solidFill>
                  <a:schemeClr val="dk1"/>
                </a:solidFill>
              </a:rPr>
              <a:t>будет Q&amp;A-сессия,</a:t>
            </a:r>
            <a:r>
              <a:rPr lang="ru-RU">
                <a:solidFill>
                  <a:srgbClr val="000000"/>
                </a:solidFill>
              </a:rPr>
              <a:t> задавайте вопросы в чате или голосом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434112" y="890554"/>
            <a:ext cx="5039477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Источники данных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Витрины данных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Практика в Google Sheets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Вторая бизнес-задача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Бизнес-вопросы к данным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Q&amp;A-сессия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6" name="Google Shape;116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ru-RU"/>
              <a:t>Источники данных</a:t>
            </a:r>
            <a:endParaRPr/>
          </a:p>
        </p:txBody>
      </p:sp>
      <p:grpSp>
        <p:nvGrpSpPr>
          <p:cNvPr id="127" name="Google Shape;127;p6"/>
          <p:cNvGrpSpPr/>
          <p:nvPr/>
        </p:nvGrpSpPr>
        <p:grpSpPr>
          <a:xfrm>
            <a:off x="1394452" y="1457572"/>
            <a:ext cx="5065197" cy="3035959"/>
            <a:chOff x="958518" y="913"/>
            <a:chExt cx="5065197" cy="3035959"/>
          </a:xfrm>
        </p:grpSpPr>
        <p:sp>
          <p:nvSpPr>
            <p:cNvPr id="128" name="Google Shape;128;p6"/>
            <p:cNvSpPr/>
            <p:nvPr/>
          </p:nvSpPr>
          <p:spPr>
            <a:xfrm rot="10800000">
              <a:off x="1380529" y="913"/>
              <a:ext cx="4643186" cy="844021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E69A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6"/>
            <p:cNvSpPr txBox="1"/>
            <p:nvPr/>
          </p:nvSpPr>
          <p:spPr>
            <a:xfrm>
              <a:off x="1591534" y="913"/>
              <a:ext cx="4432181" cy="844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372175" spcFirstLastPara="1" rIns="12800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Электронные таблицы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958518" y="913"/>
              <a:ext cx="844021" cy="844021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E69A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 rot="10800000">
              <a:off x="1380529" y="1096882"/>
              <a:ext cx="4643186" cy="844021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E69A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1591534" y="1096882"/>
              <a:ext cx="4432181" cy="844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372175" spcFirstLastPara="1" rIns="12800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Реляционные базы данных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958518" y="1096882"/>
              <a:ext cx="844021" cy="844021"/>
            </a:xfrm>
            <a:prstGeom prst="ellipse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E69A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1380529" y="2192851"/>
              <a:ext cx="4643186" cy="844021"/>
            </a:xfrm>
            <a:prstGeom prst="homePlate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E69A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1591534" y="2192851"/>
              <a:ext cx="4432181" cy="844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372175" spcFirstLastPara="1" rIns="128000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ru-RU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NoSQL базы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958518" y="2192851"/>
              <a:ext cx="844021" cy="844021"/>
            </a:xfrm>
            <a:prstGeom prst="ellipse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rgbClr val="E69A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311700" y="445025"/>
            <a:ext cx="2135202" cy="167085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Витрины данных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405" y="0"/>
            <a:ext cx="568152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ctrTitle"/>
          </p:nvPr>
        </p:nvSpPr>
        <p:spPr>
          <a:xfrm>
            <a:off x="489075" y="180000"/>
            <a:ext cx="6911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Google Sheets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u.softphone.pro/assets/img/blog/ru/googlesheet..." id="156" name="Google Shape;1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4898" y="1801247"/>
            <a:ext cx="3801975" cy="19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386900" y="347125"/>
            <a:ext cx="60456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Вторая бизнес-задача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86896" y="1561188"/>
            <a:ext cx="54939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Проанализировать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таблицу продаж товаров. Ответить на вопрос: какой товар является наиболее продаваемым в Нидерландах в 2011 году?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42455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3200">
                <a:latin typeface="Roboto Black"/>
                <a:ea typeface="Roboto Black"/>
                <a:cs typeface="Roboto Black"/>
                <a:sym typeface="Roboto Black"/>
              </a:rPr>
              <a:t>Бизнес-вопросы к данным</a:t>
            </a:r>
            <a:endParaRPr sz="32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Какая общая выручка от продажи всех товаров?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Сколько единиц товаров куплено за весь период / за определенный год?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Какого товара куплено больше всего по выручке / по единицам?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Char char="●"/>
            </a:pPr>
            <a:r>
              <a:rPr lang="ru-RU" sz="2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Какой регион мира продает больше / меньше всех товаров?</a:t>
            </a: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360000" y="1260250"/>
            <a:ext cx="4607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Пишите в чат Zoom или включайте свой микрофон</a:t>
            </a:r>
            <a:endParaRPr b="0" i="0" sz="18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0050" y="911200"/>
            <a:ext cx="3410123" cy="332109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Вопросы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