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Black" panose="02000000000000000000" pitchFamily="2" charset="0"/>
      <p:bold r:id="rId47"/>
      <p:boldItalic r:id="rId48"/>
    </p:embeddedFont>
    <p:embeddedFont>
      <p:font typeface="Roboto Light" panose="02000000000000000000" pitchFamily="2" charset="0"/>
      <p:regular r:id="rId49"/>
      <p:bold r:id="rId50"/>
      <p:italic r:id="rId51"/>
      <p:boldItalic r:id="rId5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w+n3iWixuleaJFHvtBwCl/zrS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0B2D63-0801-4CC7-8E7B-93E18B1C3CE1}">
  <a:tblStyle styleId="{C90B2D63-0801-4CC7-8E7B-93E18B1C3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A99DEB-851D-4D2F-89A3-BFFDEB2D249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C4E2-AF61-B547-D721-04C8994F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35C445-F17B-C07D-73A3-CE64B45F0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0BC07-1B62-3441-B91E-255DB973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57FE82-7CC5-6188-29C6-DD3BA7AD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AC044-CF6F-9907-4745-7DAA9430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996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D8881-DF38-26D0-0E99-488017DC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E0F0CA-C419-F42A-45F0-1AA1F251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D093A-91C5-E708-4AC5-43DD2DEA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E66DE-C38E-ACFA-65CF-FB1C619D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68BB4-3473-633E-C756-AEEF9A0B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284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37C800-1D61-6426-8087-F868BF38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29F1DF-270D-CFE2-3296-9B593986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34D78E-2CC3-8831-5F05-015A608B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86C28-AA2C-4A58-D2D5-0B222924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E9CC6-E302-E9CD-7438-7EA8CCDB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201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1f23b0aeb9_0_70"/>
          <p:cNvSpPr txBox="1">
            <a:spLocks noGrp="1"/>
          </p:cNvSpPr>
          <p:nvPr>
            <p:ph type="body" idx="1"/>
          </p:nvPr>
        </p:nvSpPr>
        <p:spPr>
          <a:xfrm>
            <a:off x="413148" y="1364952"/>
            <a:ext cx="8317706" cy="356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800"/>
              <a:buFont typeface="Arial"/>
              <a:buChar char="•"/>
              <a:defRPr sz="1619"/>
            </a:lvl1pPr>
            <a:lvl2pPr marL="914400" lvl="1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6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6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418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just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400"/>
              <a:buFont typeface="Arial"/>
              <a:buChar char="•"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21f23b0aeb9_0_70"/>
          <p:cNvSpPr txBox="1">
            <a:spLocks noGrp="1"/>
          </p:cNvSpPr>
          <p:nvPr>
            <p:ph type="title"/>
          </p:nvPr>
        </p:nvSpPr>
        <p:spPr>
          <a:xfrm>
            <a:off x="413149" y="402997"/>
            <a:ext cx="8317706" cy="69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1f23b0aeb9_0_70"/>
          <p:cNvSpPr txBox="1">
            <a:spLocks noGrp="1"/>
          </p:cNvSpPr>
          <p:nvPr>
            <p:ph type="sldNum" idx="12"/>
          </p:nvPr>
        </p:nvSpPr>
        <p:spPr>
          <a:xfrm>
            <a:off x="8134350" y="4802981"/>
            <a:ext cx="87630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9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2E9F0-AE0C-D64B-5CEA-47C9952A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B5BE8-CF61-6932-FAC1-4A2CE046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F6C52E-9526-AF30-53E5-86C7C60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FEFB4-FF80-2C51-B3EE-51315C749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C46D9-36FA-58DC-D058-5AB65B26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3401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F4953-3AF7-3A93-011A-B21CF829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7975D9-FECD-773C-DB91-4C37BDCA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27527-3C62-5354-DF85-4B355130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6D1EE4-4071-AD35-95D4-D01B8308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9D5F6-323D-EC48-9100-1037B5AC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57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982D2-BFAA-4817-9297-7BB3BD88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18354-3DCE-9BCB-2E30-F997A77DA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BF827D-7F0E-66EA-35DA-4D119E82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C7BBD5-B5FB-59F6-87C3-4072BA73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AB98C4-D90A-F14C-8C27-7E51920A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B7A7DD-4BAD-0A37-74DF-6C95A8A2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23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311D-6D2A-3652-89F8-903127CB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A45BC-8FC1-5F64-CCF4-E4877F4D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69BE1E-0A62-FB61-2759-49ED9F9DF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37776-672F-D383-8238-52FF6FBC1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474BCF-18C0-FB32-8E6C-0401E4A6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D126EB-62EB-D99F-EB59-0C6050B1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19E016-7E24-8C33-F240-C689D889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FD991F-51E7-5089-AEEC-97A36DD2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87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DE94C-5F38-4CF9-9FEC-77A5DE2B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0645C2-426A-473F-2542-2F998F20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D51DCC-C5DB-7A4C-61B5-6B73B49F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29866-E42D-0B55-5A77-B9521275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2564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5F48E8-87D6-D703-99C3-0AE2313C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EBF753-1A83-E775-6129-353F84D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D906E5-BAAF-D407-FC45-FB76D8E0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203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ACEBC-CA28-7BAA-6749-74E8ED17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598801-2C1D-810A-A450-EEC0242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A55D6B-156C-901E-4C08-FFCE2FCEE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27A923-EF88-3D9F-5C6D-0A5ACD4B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0864D2-B4D3-F7CB-0C4F-23E1BBE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0F260E-7E24-142E-EB80-4DB661D2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74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60E8A-34FF-5CE1-E8AE-A993611B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59A96A-989F-07A9-AC20-24FA17B76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74B7D9-2D08-467C-1F59-DE3DA4392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E93DBE-62AB-8A70-4156-94C78C5F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490442-4113-28D7-14F0-25A25A2A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FBF2EA-974E-EE13-5130-B9CD494C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76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060EF-4FB7-2CB0-D3C3-A55CCB14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FE7DDC-19F4-5C0D-0A74-E6468638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2B84E-3D55-5223-FE0B-85CDDC414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9E007-E4B4-77E1-18F3-B97B31A0D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C5CF1C-5D14-ABFC-4994-07A4F6A7F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82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rdb-basic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Моделирование данных. Запросы на хранилища данных</a:t>
            </a:r>
            <a:endParaRPr/>
          </a:p>
        </p:txBody>
      </p:sp>
      <p:pic>
        <p:nvPicPr>
          <p:cNvPr id="2" name="Google Shape;100;p1">
            <a:extLst>
              <a:ext uri="{FF2B5EF4-FFF2-40B4-BE49-F238E27FC236}">
                <a16:creationId xmlns:a16="http://schemas.microsoft.com/office/drawing/2014/main" id="{9D32CCD3-3CBC-DBFF-30F3-3F0AC95365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Вторая нормальная форма</a:t>
            </a:r>
            <a:endParaRPr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1656160" y="1221582"/>
          <a:ext cx="5724550" cy="3188500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82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Наименование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Квалификация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C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Администратор БД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Финансовый отдел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DB2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VB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Linux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Windows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Вторая нормальная форма</a:t>
            </a:r>
            <a:endParaRPr/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1656160" y="1221582"/>
          <a:ext cx="3725450" cy="3394475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6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Наименование отдела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Администратор БД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Финансовый отдел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50" marR="45850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Google Shape;118;p18"/>
          <p:cNvGraphicFramePr/>
          <p:nvPr/>
        </p:nvGraphicFramePr>
        <p:xfrm>
          <a:off x="5706667" y="1221582"/>
          <a:ext cx="2078850" cy="1897800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106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Квалификация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C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DB2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VB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Windows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Linux</a:t>
                      </a:r>
                      <a:endParaRPr/>
                    </a:p>
                  </a:txBody>
                  <a:tcPr marL="50000" marR="50000" marT="50025" marB="50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Третья нормальная форма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>
          <a:xfrm>
            <a:off x="521021" y="1449931"/>
            <a:ext cx="742214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Отношение находится в </a:t>
            </a:r>
            <a:r>
              <a:rPr lang="ru-RU" sz="1500" b="1"/>
              <a:t>третьей нормальной форме </a:t>
            </a:r>
            <a:r>
              <a:rPr lang="ru-RU" sz="1500"/>
              <a:t>(3НФ), если оно находится во второй нормальной форме и каждый неключевой атрибут зависит </a:t>
            </a:r>
            <a:r>
              <a:rPr lang="ru-RU" sz="1500" u="sng"/>
              <a:t>только от первичного ключа и не зависят друг от друга</a:t>
            </a:r>
            <a:r>
              <a:rPr lang="ru-RU" sz="1500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Данные могут группироваться в таблицы (отношения) разными способами. При проектировании БД в качестве отправной точки может использоваться одно </a:t>
            </a:r>
            <a:r>
              <a:rPr lang="ru-RU" sz="1500" i="1"/>
              <a:t>универсальное отношение</a:t>
            </a:r>
            <a:r>
              <a:rPr lang="ru-RU" sz="1500"/>
              <a:t>, в которое включаются все необходимые атрибуты. Оно может содержать все данные, которые предполагается размещать в БД.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Третья нормальная форма</a:t>
            </a:r>
            <a:endParaRPr/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2627710" y="1221582"/>
          <a:ext cx="3726650" cy="3394475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6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Наименование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Администратор БД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Финансовый отдел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Третья нормальная форма</a:t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1385887" y="1221581"/>
          <a:ext cx="3671875" cy="2052650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8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Администратор БД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50" marB="229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0" name="Google Shape;140;p25"/>
          <p:cNvGraphicFramePr/>
          <p:nvPr/>
        </p:nvGraphicFramePr>
        <p:xfrm>
          <a:off x="5368529" y="1221582"/>
          <a:ext cx="2264575" cy="754025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Наименование отдела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Финансовый отдел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6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68575" marR="68575" marT="34225" marB="342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9378" y="2204668"/>
            <a:ext cx="2103302" cy="192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168480" y="28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Проектирование баз данных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Проектирование баз данных</a:t>
            </a:r>
            <a:r>
              <a:rPr lang="ru-RU" sz="1500"/>
              <a:t> — процесс создания схемы базы данных и определения необходимых ограничений целостности.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Основные задачи: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Обеспечение хранения в БД всей необходимой информации.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Обеспечение возможности получения данных по всем необходимым запросам.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Сокращение избыточности и дублирования данных.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Обеспечение целостности базы данных.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90514" y="1365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Концептуальное проектирование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Концептуальное (инфологическое) проектирование — </a:t>
            </a:r>
            <a:r>
              <a:rPr lang="ru-RU" sz="1500"/>
              <a:t>построение семантической модели предметной области, то есть информационной модели наиболее высокого уровня абстракции. Такая модель создаётся без ориентации на какую-либо конкретную СУБД и модель данных. 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  <p:pic>
        <p:nvPicPr>
          <p:cNvPr id="156" name="Google Shape;156;p27" descr="https://upload.wikimedia.org/wikipedia/commons/5/5f/Conceptual_dbmod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5241" y="3057525"/>
            <a:ext cx="48006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211631" y="1475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Концептуальное проектирование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448" y="1275160"/>
            <a:ext cx="5041106" cy="353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201531" y="116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Логическое проектирование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Логическое (даталогическое) проектирование — </a:t>
            </a:r>
            <a:r>
              <a:rPr lang="ru-RU" sz="1500"/>
              <a:t>создание схемы базы данных на основе конкретной модели данных, например, реляционной модели данных. Для реляционной модели данных даталогическая модель — набор схем отношений, обычно с указанием первичных ключей, а также «связей» между отношениями, представляющих собой внешние ключи.</a:t>
            </a:r>
            <a:endParaRPr/>
          </a:p>
        </p:txBody>
      </p:sp>
      <p:pic>
        <p:nvPicPr>
          <p:cNvPr id="171" name="Google Shape;171;p29" descr="https://upload.wikimedia.org/wikipedia/commons/8/81/Logical_dbmod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700" y="3112294"/>
            <a:ext cx="4800600" cy="99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9889" y="1475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Логическое проектирование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316" y="951310"/>
            <a:ext cx="5213747" cy="392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645131" y="1113600"/>
            <a:ext cx="5201144" cy="339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Принцип организации хранилища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Нормализация таблиц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Уровни проектирования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Слои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Историчность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Модели хранения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Запросы на хранилища</a:t>
            </a:r>
            <a:endParaRPr sz="18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Физическое проектирование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Физическое проектирование</a:t>
            </a:r>
            <a:r>
              <a:rPr lang="ru-RU" sz="1500"/>
              <a:t> — создание схемы базы данных для конкретной СУБД. Специфика конкретной СУБД может включать в себя ограничения на именование объектов базы данных, ограничения на поддерживаемые типы данных и т. п. Кроме того, специфика конкретной СУБД при физическом проектировании включает выбор решений, связанных с физической средой хранения данных (выбор методов управления дисковой памятью, разделение БД по файлам и устройствам, методов доступа к данным), создание индексов и т. д.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Физическое проектирование</a:t>
            </a:r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1709738" y="951310"/>
            <a:ext cx="3429000" cy="4086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IF NOT EXISTS Department ( -- Факультет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ru-RU" sz="9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name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VARCHAR(45),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(id)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IF NOT EXISTS Group (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id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ru-RU" sz="9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name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VARCHAR(45)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depart_id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ru-RU" sz="9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UNIQUE INDEX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depart_id_UNIQUE (depart_id ASC),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PRIMARY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(id, depart_id),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CONSTRAINT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depart_fk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(depart_id)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(id)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IF NOT EXISTS Student (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first_name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VARCHAR(16) </a:t>
            </a:r>
            <a:r>
              <a:rPr lang="ru-RU" sz="9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last_name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VARCHAR(45)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NULL,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email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VARCHAR(255),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group_id </a:t>
            </a:r>
            <a:r>
              <a:rPr lang="ru-RU" sz="9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lang="ru-RU" sz="900" b="0" i="0" u="none" strike="noStrike" cap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NOT NULL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(last_name, first_name, group_id),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INDEX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group_fk_idx (group_id ASC),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CONSTRAINT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group_fk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ru-RU" sz="900" b="0" i="0" u="none" strike="noStrike" cap="non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(group_id) REFERENCES Group (id)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Физическое проектирование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3279" y="1168003"/>
            <a:ext cx="6217444" cy="370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30539" y="110168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Архитектура DWH</a:t>
            </a:r>
            <a:endParaRPr sz="3000" b="1"/>
          </a:p>
        </p:txBody>
      </p:sp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944" y="1254630"/>
            <a:ext cx="6824112" cy="3317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22616" y="945385"/>
            <a:ext cx="8494003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Staging Area</a:t>
            </a:r>
            <a:r>
              <a:rPr lang="ru-RU" sz="1500"/>
              <a:t> – область, куда данные загружаются as is, т.е. как есть без каких либо изменений, зачем это делается – снижение нагрузки на саму систему источник. Прекрасно понятно и логично, что времени на простую перекачку тратиться много меньше чем на перекачку с трансформацией и использовании алгоритмов очистки данных. Источник – это обычно система, которая итак более чем занята своими прямыми задачами.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403578" y="133910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Staging Area</a:t>
            </a:r>
            <a:endParaRPr sz="3000"/>
          </a:p>
        </p:txBody>
      </p:sp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8085" y="2486025"/>
            <a:ext cx="5279231" cy="256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242371" y="857250"/>
            <a:ext cx="8516039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ODS</a:t>
            </a:r>
            <a:r>
              <a:rPr lang="ru-RU" sz="1500"/>
              <a:t> – operational data store, хранение данных в формате требуемом для генерации оперативных отчетов (отчетов этого дня). Зачем эта область нужна – в отчете необходимо использовать данные из нескольких систем источников, этот отчет с достаточно глубоким уровнем детализации, этот отчет не использует исторических данных. Т.е. хранятся данные только за текущий день либо за очень ограниченный промежуток времени. Небольшая дельта времени – отставание от систем источников, либо практически on-line</a:t>
            </a:r>
            <a:endParaRPr sz="150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67764" y="132418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Operational data store</a:t>
            </a:r>
            <a:endParaRPr sz="3000" b="1"/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723" y="2936081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407624" y="857250"/>
            <a:ext cx="8460953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DWH-Core</a:t>
            </a:r>
            <a:r>
              <a:rPr lang="ru-RU" sz="1500"/>
              <a:t> – центральное хранилище данных, основные критерии – глубокая ретроспектива (историчность данных), dimension/fact структура оптимальная для аналитической отчетности. Частота обновления данных дискретна и занимает ощутимый промежуток времени. Стандартна ситуация когда данные ХД отстают от источников на несколько часов (до суток), но в большинстве случаев, подобное отставание не критично для стратегического анализа (например эффективности производства cross-sale активностей).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72225" y="160735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DWH-Core</a:t>
            </a:r>
            <a:endParaRPr sz="3000" b="1"/>
          </a:p>
        </p:txBody>
      </p:sp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723" y="2936081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275422" y="857250"/>
            <a:ext cx="8516037" cy="356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Data Marts</a:t>
            </a:r>
            <a:r>
              <a:rPr lang="ru-RU" sz="1500"/>
              <a:t> – отдельные области данных дифференцированные по предметным областям. Основная задачи: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разграничение доступа к данных по подразделениям и пользователям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предоставление данных различного уровня гранулярности (агрегация данных)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увеличить доступность к актуальным, согласованным данным на уровне отчетов.</a:t>
            </a:r>
            <a:endParaRPr sz="1500"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150191" y="151526"/>
            <a:ext cx="6238875" cy="69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Marts</a:t>
            </a:r>
            <a:endParaRPr sz="3000" b="1"/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9543" y="2571750"/>
            <a:ext cx="5207794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5660" y="1159669"/>
            <a:ext cx="2970609" cy="177403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152573" y="204129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Проектирование модели DWH </a:t>
            </a:r>
            <a:endParaRPr sz="3000" b="1"/>
          </a:p>
        </p:txBody>
      </p:sp>
      <p:pic>
        <p:nvPicPr>
          <p:cNvPr id="246" name="Google Shape;24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6998" y="1096566"/>
            <a:ext cx="3107531" cy="190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/>
          <p:nvPr/>
        </p:nvSpPr>
        <p:spPr>
          <a:xfrm>
            <a:off x="408838" y="2933709"/>
            <a:ext cx="8031300" cy="21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 «Фактов» (Fact) </a:t>
            </a:r>
            <a:r>
              <a:rPr lang="ru-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содержат все аналитические показатели/размерности/факты из вашего бизнес процесса. Имеют внешние ключи на таблицы «Измерений»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 «Измерений» (Dim) </a:t>
            </a:r>
            <a:r>
              <a:rPr lang="ru-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содержат контекст (описание), связанный с бизнес процессами. Говоря простым языком, они отвечают на вопросы «Кто?», «Что?», «Где?» и т.п.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 «Импорта» (Imp) или Reference (Ref) </a:t>
            </a:r>
            <a:r>
              <a:rPr lang="ru-RU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используются для импорта данных из OLTP-систем и последующего обновления таблиц «Фактов» и «Измерений»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1194498" y="3208118"/>
            <a:ext cx="6755004" cy="138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800"/>
              <a:buNone/>
            </a:pPr>
            <a:r>
              <a:rPr lang="ru-RU"/>
              <a:t>Транзакционные факты (fact transactional) – это события, которые произошли в какой-либо определенный момент времени, 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338"/>
              </a:spcAft>
              <a:buSzPts val="1800"/>
              <a:buNone/>
            </a:pPr>
            <a:r>
              <a:rPr lang="ru-RU"/>
              <a:t>Например: проводка, перечисление средств, покупка/продажа ценной бумаги.</a:t>
            </a:r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Transaction fact</a:t>
            </a:r>
            <a:endParaRPr b="1"/>
          </a:p>
        </p:txBody>
      </p:sp>
      <p:graphicFrame>
        <p:nvGraphicFramePr>
          <p:cNvPr id="255" name="Google Shape;255;p41"/>
          <p:cNvGraphicFramePr/>
          <p:nvPr/>
        </p:nvGraphicFramePr>
        <p:xfrm>
          <a:off x="2681288" y="1383506"/>
          <a:ext cx="3636150" cy="1390625"/>
        </p:xfrm>
        <a:graphic>
          <a:graphicData uri="http://schemas.openxmlformats.org/drawingml/2006/table">
            <a:tbl>
              <a:tblPr firstRow="1" bandRow="1">
                <a:noFill/>
                <a:tableStyleId>{9FA99DEB-851D-4D2F-89A3-BFFDEB2D2494}</a:tableStyleId>
              </a:tblPr>
              <a:tblGrid>
                <a:gridCol w="129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Date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ACC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SUM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16.11.18 16:28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45555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10 575,35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16.11.18 14:11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40817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474,68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16.11.18 11:31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40820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85 065,99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15.11.18 23:21</a:t>
                      </a:r>
                      <a:endParaRPr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43368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111 965,89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311700" y="34587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>
                <a:latin typeface="Arial"/>
                <a:ea typeface="Arial"/>
                <a:cs typeface="Arial"/>
                <a:sym typeface="Arial"/>
              </a:rPr>
              <a:t>Принципы организации хранилища</a:t>
            </a:r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idx="1"/>
          </p:nvPr>
        </p:nvSpPr>
        <p:spPr>
          <a:xfrm>
            <a:off x="719324" y="1238008"/>
            <a:ext cx="6948416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 b="1" i="1"/>
              <a:t>Проблемно-предметная ориентация</a:t>
            </a:r>
            <a:r>
              <a:rPr lang="ru-RU" sz="1500" b="1"/>
              <a:t>. </a:t>
            </a:r>
            <a:r>
              <a:rPr lang="ru-RU" sz="1500"/>
              <a:t>Данные объединяются в категории и хранятся в соответствии с областями, которые они описывают, а не с приложениями, которые они используют.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 b="1" i="1"/>
              <a:t>Интегрированность</a:t>
            </a:r>
            <a:r>
              <a:rPr lang="ru-RU" sz="1500"/>
              <a:t>. Данные объединены так, чтобы они удовлетворяли всем требованиям предприятия в целом, а не единственной функции бизнеса.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 b="1" i="1"/>
              <a:t>Некорректируемость</a:t>
            </a:r>
            <a:r>
              <a:rPr lang="ru-RU" sz="1500"/>
              <a:t>. Данные в хранилище данных не создаются: то есть поступают из внешних источников, не корректируются и не удаляются.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 b="1" i="1"/>
              <a:t>Зависимость от времени</a:t>
            </a:r>
            <a:r>
              <a:rPr lang="ru-RU" sz="1500"/>
              <a:t>. Данные в хранилище точны и корректны только в том случае, когда они привязаны к некоторому промежутку или моменту времени.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>
            <a:spLocks noGrp="1"/>
          </p:cNvSpPr>
          <p:nvPr>
            <p:ph type="body" idx="1"/>
          </p:nvPr>
        </p:nvSpPr>
        <p:spPr>
          <a:xfrm>
            <a:off x="1452563" y="3274219"/>
            <a:ext cx="6238875" cy="138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800"/>
              <a:buNone/>
            </a:pPr>
            <a:r>
              <a:rPr lang="ru-RU"/>
              <a:t>Снэпшоты (snapshot fact) – это срез количественных данных на определенный момент времени. 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0"/>
              </a:spcAft>
              <a:buSzPts val="1800"/>
              <a:buNone/>
            </a:pPr>
            <a:r>
              <a:rPr lang="ru-RU"/>
              <a:t>Например: курс валюты, остаток на счету или позиция по ценной бумаге на определенное число.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338"/>
              </a:spcAft>
              <a:buSzPts val="1800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Snapshot fact</a:t>
            </a:r>
            <a:endParaRPr b="1"/>
          </a:p>
        </p:txBody>
      </p:sp>
      <p:graphicFrame>
        <p:nvGraphicFramePr>
          <p:cNvPr id="263" name="Google Shape;263;p42"/>
          <p:cNvGraphicFramePr/>
          <p:nvPr/>
        </p:nvGraphicFramePr>
        <p:xfrm>
          <a:off x="2681288" y="1383506"/>
          <a:ext cx="3636150" cy="1390625"/>
        </p:xfrm>
        <a:graphic>
          <a:graphicData uri="http://schemas.openxmlformats.org/drawingml/2006/table">
            <a:tbl>
              <a:tblPr firstRow="1" bandRow="1">
                <a:noFill/>
                <a:tableStyleId>{9FA99DEB-851D-4D2F-89A3-BFFDEB2D2494}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Date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ISO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1" u="none" strike="noStrike" cap="none"/>
                        <a:t>Currency_rate</a:t>
                      </a:r>
                      <a:endParaRPr sz="1100" b="1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16.11.18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EUR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75,35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15.11.18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EUR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74,68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16.11.18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USD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65,99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15.11.18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USD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u="none" strike="noStrike" cap="none"/>
                        <a:t>65,89</a:t>
                      </a:r>
                      <a:endParaRPr sz="1100" u="none" strike="noStrike" cap="none"/>
                    </a:p>
                  </a:txBody>
                  <a:tcPr marL="68575" marR="68575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1452563" y="3759994"/>
            <a:ext cx="6238875" cy="11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b="1"/>
              <a:t>SCD 1 </a:t>
            </a:r>
            <a:r>
              <a:rPr lang="ru-RU"/>
              <a:t>— это обычная перезапись старых данных новыми. В чистом виде этот метод тоже не содержит версионности и используется лишь там, где история фактически не нужна.</a:t>
            </a:r>
            <a:endParaRPr/>
          </a:p>
        </p:txBody>
      </p:sp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SCD 1</a:t>
            </a:r>
            <a:endParaRPr sz="3000" b="1"/>
          </a:p>
        </p:txBody>
      </p:sp>
      <p:pic>
        <p:nvPicPr>
          <p:cNvPr id="271" name="Google Shape;27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635" y="1545431"/>
            <a:ext cx="3800475" cy="167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>
            <a:spLocks noGrp="1"/>
          </p:cNvSpPr>
          <p:nvPr>
            <p:ph type="body" idx="1"/>
          </p:nvPr>
        </p:nvSpPr>
        <p:spPr>
          <a:xfrm>
            <a:off x="1437085" y="3109912"/>
            <a:ext cx="6238875" cy="11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b="1"/>
              <a:t>SCD 2 </a:t>
            </a:r>
            <a:r>
              <a:rPr lang="ru-RU"/>
              <a:t>— Данный метод заключается в создании для каждой версии отдельной записи в таблице с добавлением поля-ключевого атрибута данной версии, например: номер версии, дата изменения или дата начала и конца периода существования версии</a:t>
            </a:r>
            <a:endParaRPr/>
          </a:p>
        </p:txBody>
      </p:sp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SCD 2</a:t>
            </a:r>
            <a:endParaRPr sz="3000" b="1"/>
          </a:p>
        </p:txBody>
      </p:sp>
      <p:pic>
        <p:nvPicPr>
          <p:cNvPr id="279" name="Google Shape;27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035" y="1646635"/>
            <a:ext cx="6307931" cy="97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>
            <a:spLocks noGrp="1"/>
          </p:cNvSpPr>
          <p:nvPr>
            <p:ph type="body" idx="1"/>
          </p:nvPr>
        </p:nvSpPr>
        <p:spPr>
          <a:xfrm>
            <a:off x="1452563" y="3759994"/>
            <a:ext cx="6238875" cy="11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b="1"/>
              <a:t>SCD 3 </a:t>
            </a:r>
            <a:r>
              <a:rPr lang="ru-RU"/>
              <a:t>- в самой записи содержатся дополнительные поля для предыдущих значений атрибута. При получении новых данных, старые данные перезаписываются текущими значениями.</a:t>
            </a:r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SCD 3</a:t>
            </a:r>
            <a:endParaRPr sz="3000" b="1"/>
          </a:p>
        </p:txBody>
      </p:sp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7437" y="1006079"/>
            <a:ext cx="4081463" cy="255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>
            <a:spLocks noGrp="1"/>
          </p:cNvSpPr>
          <p:nvPr>
            <p:ph type="title"/>
          </p:nvPr>
        </p:nvSpPr>
        <p:spPr>
          <a:xfrm>
            <a:off x="264821" y="57746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Snowflake/Star</a:t>
            </a:r>
            <a:endParaRPr sz="3000" b="1"/>
          </a:p>
        </p:txBody>
      </p:sp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989" y="755452"/>
            <a:ext cx="6652022" cy="325874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6"/>
          <p:cNvSpPr/>
          <p:nvPr/>
        </p:nvSpPr>
        <p:spPr>
          <a:xfrm>
            <a:off x="1632942" y="4173356"/>
            <a:ext cx="6265069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ru-RU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</a:t>
            </a:r>
            <a:r>
              <a:rPr lang="ru-RU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есть два типа сущностей – D&amp;F и существует четкое ограничение - возможны связи между D&amp;F, но нет связей F&amp;F и D&amp;D;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ru-RU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ru-RU" sz="13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Snowflake</a:t>
            </a:r>
            <a:r>
              <a:rPr lang="ru-RU"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есть связи D&amp;D; D&amp;F, но нет связей F&amp;F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1452563" y="1364456"/>
            <a:ext cx="6238875" cy="356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Плюсы / минусы (Star VS Snowflake):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“+” проще реализовать ETL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“+” удобство использования при формировании отчетов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“+” удобство поддержания истории изменений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676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“-“ денормализация/дублирование данных</a:t>
            </a:r>
            <a:endParaRPr/>
          </a:p>
          <a:p>
            <a:pPr marL="173535" lvl="0" indent="-59235" algn="just" rtl="0">
              <a:lnSpc>
                <a:spcPct val="115000"/>
              </a:lnSpc>
              <a:spcBef>
                <a:spcPts val="676"/>
              </a:spcBef>
              <a:spcAft>
                <a:spcPts val="338"/>
              </a:spcAft>
              <a:buSzPts val="1800"/>
              <a:buNone/>
            </a:pPr>
            <a:endParaRPr/>
          </a:p>
        </p:txBody>
      </p:sp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Star VS Snowflake</a:t>
            </a:r>
            <a:endParaRPr sz="3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Vault</a:t>
            </a:r>
            <a:endParaRPr sz="3000" b="1"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650" y="1229916"/>
            <a:ext cx="5600700" cy="17216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8"/>
          <p:cNvSpPr/>
          <p:nvPr/>
        </p:nvSpPr>
        <p:spPr>
          <a:xfrm>
            <a:off x="1601391" y="3003947"/>
            <a:ext cx="609004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Vault</a:t>
            </a:r>
            <a:r>
              <a:rPr lang="ru-RU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гибридный подход, объединивший достоинства знакомой многим схемы «звезды» и 3-ей нормальной формы.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body" idx="1"/>
          </p:nvPr>
        </p:nvSpPr>
        <p:spPr>
          <a:xfrm>
            <a:off x="694063" y="2878930"/>
            <a:ext cx="7932143" cy="226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/>
              <a:t>Хаб (HUB) — основное представление сущности (Клиент, Продукт, Заказ) с позиции бизнеса. Таблица-Хаб содержит одно или несколько полей, отражающих сущность в понятиях бизнеса. В совокупности эти поля называются «бизнес ключ». Идеальный кандидат на звание бизнес-ключа это ИНН организации или VIN номер автомобиля, а сгенерированный системой ID будет наихудшим вариантом. Бизнес ключ всегда должен быть уникальным и неизменным.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Vault (Hub)</a:t>
            </a:r>
            <a:endParaRPr sz="3000" b="1"/>
          </a:p>
        </p:txBody>
      </p:sp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1121569"/>
            <a:ext cx="5372100" cy="1735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body" idx="1"/>
          </p:nvPr>
        </p:nvSpPr>
        <p:spPr>
          <a:xfrm>
            <a:off x="1452563" y="3112294"/>
            <a:ext cx="6238875" cy="1599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 b="1"/>
              <a:t>Таблицы-Ссылки (Link)</a:t>
            </a:r>
            <a:r>
              <a:rPr lang="ru-RU" sz="1500"/>
              <a:t> связывают несколько хабов связью многие-ко-многим. Она содержит те же метаданные, что и Хаб. Ссылка может быть связана с другой Ссылкой, но такой подход создает проблемы при загрузке, так что лучше выделить одну из Ссылок в отдельный Хаб. 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1452563" y="402432"/>
            <a:ext cx="6238875" cy="69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Vault (Link)</a:t>
            </a:r>
            <a:endParaRPr sz="3000" b="1"/>
          </a:p>
        </p:txBody>
      </p:sp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1198960"/>
            <a:ext cx="5429250" cy="133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>
            <a:off x="324225" y="3003950"/>
            <a:ext cx="81159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338"/>
              </a:spcBef>
              <a:spcAft>
                <a:spcPts val="338"/>
              </a:spcAft>
              <a:buSzPts val="1800"/>
              <a:buNone/>
            </a:pPr>
            <a:r>
              <a:rPr lang="ru-RU" sz="1500"/>
              <a:t>Все описательные атрибуты Хаба или Ссылки (контекст) помещаются в таблицы-Сателлиты (Satellite). Помимо контекста Сателлит содержит стандартный набор метаданных (</a:t>
            </a:r>
            <a:r>
              <a:rPr lang="ru-RU" sz="1500" i="1"/>
              <a:t>load timestamp</a:t>
            </a:r>
            <a:r>
              <a:rPr lang="ru-RU" sz="1500"/>
              <a:t> и </a:t>
            </a:r>
            <a:r>
              <a:rPr lang="ru-RU" sz="1500" i="1"/>
              <a:t>record source</a:t>
            </a:r>
            <a:r>
              <a:rPr lang="ru-RU" sz="1500"/>
              <a:t>) и </a:t>
            </a:r>
            <a:r>
              <a:rPr lang="ru-RU" sz="1500" b="1"/>
              <a:t>один и только один</a:t>
            </a:r>
            <a:r>
              <a:rPr lang="ru-RU" sz="1500"/>
              <a:t> ключ «родителя». В Сателлитах можно без проблем хранить историю изменения контекста, каждый раз добавляя новую запись при обновлении контекста в системе-источнике. Для Хаба или Ссылки может быть сколь угодно Сателлитов, обычно контекст разбивается по частоте обновления. </a:t>
            </a:r>
            <a:endParaRPr/>
          </a:p>
        </p:txBody>
      </p:sp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218674" y="171451"/>
            <a:ext cx="62388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Data Vault (Satellite)</a:t>
            </a:r>
            <a:endParaRPr sz="3000" b="1"/>
          </a:p>
        </p:txBody>
      </p:sp>
      <p:pic>
        <p:nvPicPr>
          <p:cNvPr id="334" name="Google Shape;33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825" y="869160"/>
            <a:ext cx="4057650" cy="1970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212548" y="10120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>
                <a:latin typeface="Arial"/>
                <a:ea typeface="Arial"/>
                <a:cs typeface="Arial"/>
                <a:sym typeface="Arial"/>
              </a:rPr>
              <a:t>Реляционная БД</a:t>
            </a: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idx="1"/>
          </p:nvPr>
        </p:nvSpPr>
        <p:spPr>
          <a:xfrm>
            <a:off x="571500" y="844533"/>
            <a:ext cx="7151324" cy="164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Реляционная модель </a:t>
            </a:r>
            <a:r>
              <a:rPr lang="ru-RU" sz="1500"/>
              <a:t>предлагает математический способ структуризации, хранения и использования данных. Отношения (англ. </a:t>
            </a:r>
            <a:r>
              <a:rPr lang="ru-RU" sz="1500" i="1"/>
              <a:t>relations</a:t>
            </a:r>
            <a:r>
              <a:rPr lang="ru-RU" sz="1500"/>
              <a:t>) дают возможность группировки данных как связанных наборов, представленных в виде таблиц, содержащих упорядоченную информацию (например, имя и адрес человека) и соотносящих значения и атрибуты (его номер паспорта).</a:t>
            </a:r>
            <a:endParaRPr/>
          </a:p>
        </p:txBody>
      </p:sp>
      <p:pic>
        <p:nvPicPr>
          <p:cNvPr id="68" name="Google Shape;68;p7" descr="ÐÐ°ÑÑÐ¸Ð½ÐºÐ¸ Ð¿Ð¾ Ð·Ð°Ð¿ÑÐ¾ÑÑ ÑÐµÐ»ÑÑÐ¸Ð¾Ð½Ð½ÑÐµ Ð±Ð°Ð·Ñ Ð´Ð°Ð½Ð½ÑÑ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0463" y="2571750"/>
            <a:ext cx="3864769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1" name="Google Shape;341;p53"/>
          <p:cNvSpPr txBox="1">
            <a:spLocks noGrp="1"/>
          </p:cNvSpPr>
          <p:nvPr>
            <p:ph type="subTitle" idx="1"/>
          </p:nvPr>
        </p:nvSpPr>
        <p:spPr>
          <a:xfrm>
            <a:off x="942783" y="1368450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нормализацией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проектированием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слои хранения данных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типизацию истории в хранилищах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Узнали про существующие методы организации хранения данных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r>
              <a:rPr lang="ru-RU" sz="1800" u="sng">
                <a:solidFill>
                  <a:schemeClr val="hlink"/>
                </a:solidFill>
                <a:hlinkClick r:id="rId3"/>
              </a:rPr>
              <a:t>https://ru.hexlet.io/courses/rdb-basics</a:t>
            </a:r>
            <a:r>
              <a:rPr lang="ru-RU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2" name="Google Shape;342;p5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Нормализация</a:t>
            </a:r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idx="1"/>
          </p:nvPr>
        </p:nvSpPr>
        <p:spPr>
          <a:xfrm>
            <a:off x="638977" y="1571116"/>
            <a:ext cx="770858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/>
              <a:t>Общее назначение процесса нормализации заключается в следующем: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исключение некоторых типов избыточности;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устранение некоторых аномалий обновления;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разработка проекта базы данных, который является достаточно «качественным» представлением реального мира, интуитивно понятен и может служить хорошей основой для последующего расширения;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упрощение процедуры применения необходимых ограничений целостности.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Первая нормальная форма</a:t>
            </a: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Первая нормальная форма</a:t>
            </a:r>
            <a:r>
              <a:rPr lang="ru-RU" sz="1500"/>
              <a:t>(1НФ) говорит, что каждый атрибут отношения должен хранить атомарное значение, каждое отношение (строка в таблице) должно содержать одинаковое количество атрибутов (столбцов), т.е.</a:t>
            </a:r>
            <a:endParaRPr sz="105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запрещает повторяющиеся столбцы (содержащие одинаковую по смыслу информацию)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запрещает множественные столбцы (содержащие значения типа списка и т.п.)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требует определить первичный ключ для таблицы, то есть тот столбец или комбинацию столбцов, которые однозначно определяют каждую строку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Первая нормальная форма</a:t>
            </a:r>
            <a:endParaRPr/>
          </a:p>
        </p:txBody>
      </p:sp>
      <p:graphicFrame>
        <p:nvGraphicFramePr>
          <p:cNvPr id="89" name="Google Shape;89;p14"/>
          <p:cNvGraphicFramePr/>
          <p:nvPr/>
        </p:nvGraphicFramePr>
        <p:xfrm>
          <a:off x="2402681" y="1221582"/>
          <a:ext cx="3734975" cy="3394475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90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 и Отдел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Квалификация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900" u="none" strike="noStrike" cap="none"/>
                        <a:t>Программист, 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C, 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900" u="none" strike="noStrike" cap="none"/>
                        <a:t>Администратор БД, Финансовый отдел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DB2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900" u="none" strike="noStrike" cap="none"/>
                        <a:t>Программист, 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VB, 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ru-RU" sz="900" u="none" strike="noStrike" cap="none"/>
                        <a:t>Системный администратор, 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Windows, Linux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Первая нормальная форма</a:t>
            </a:r>
            <a:endParaRPr/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1656160" y="1221582"/>
          <a:ext cx="5724550" cy="3188500"/>
        </p:xfrm>
        <a:graphic>
          <a:graphicData uri="http://schemas.openxmlformats.org/drawingml/2006/table">
            <a:tbl>
              <a:tblPr>
                <a:noFill/>
                <a:tableStyleId>{C90B2D63-0801-4CC7-8E7B-93E18B1C3CE1}</a:tableStyleId>
              </a:tblPr>
              <a:tblGrid>
                <a:gridCol w="82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Код сотрудника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ФИО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Должность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Номер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Наименование отдела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Квалификация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C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7513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Иванов И.И.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9842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Сергеева С.С.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Администратор БД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42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Финансовый отдел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DB2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VB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6651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Петров П.П.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Программист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Java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Linux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9006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Николаев Н.Н.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Системный администратор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128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Отдел проектирования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strike="noStrike" cap="none"/>
                        <a:t>Windows</a:t>
                      </a:r>
                      <a:endParaRPr/>
                    </a:p>
                  </a:txBody>
                  <a:tcPr marL="45875" marR="45875" marT="22925" marB="229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000" b="1"/>
              <a:t>Вторая нормальная форма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500" b="1"/>
              <a:t>Вторая нормальная форма </a:t>
            </a:r>
            <a:r>
              <a:rPr lang="ru-RU" sz="1500"/>
              <a:t>(2НФ) говорит, что отношение находится во второй нормальной форме, если оно находится в 1НФ, и при этом все неключевые атрибуты зависят только от первичного ключа, т.е.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Вторая нормальная форма требует, чтобы неключевые столбцы таблиц зависили от первичного ключа в целом, но не от его части.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500"/>
              <a:t>Если таблица находится в первой нормальной форме и первичный ключ у нее состоит из одного столбца, то она автоматически находится и во второй нормальной форме.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2261</Words>
  <Application>Microsoft Office PowerPoint</Application>
  <PresentationFormat>Экран (16:9)</PresentationFormat>
  <Paragraphs>377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Calibri Light</vt:lpstr>
      <vt:lpstr>Roboto Black</vt:lpstr>
      <vt:lpstr>Roboto</vt:lpstr>
      <vt:lpstr>Calibri</vt:lpstr>
      <vt:lpstr>Arial</vt:lpstr>
      <vt:lpstr>Roboto Light</vt:lpstr>
      <vt:lpstr>Тема Office</vt:lpstr>
      <vt:lpstr>Моделирование данных. Запросы на хранилища данных</vt:lpstr>
      <vt:lpstr>План встречи</vt:lpstr>
      <vt:lpstr>Принципы организации хранилища</vt:lpstr>
      <vt:lpstr>Реляционная БД</vt:lpstr>
      <vt:lpstr>Нормализация</vt:lpstr>
      <vt:lpstr>Первая нормальная форма</vt:lpstr>
      <vt:lpstr>Первая нормальная форма</vt:lpstr>
      <vt:lpstr>Первая нормальная форма</vt:lpstr>
      <vt:lpstr>Вторая нормальная форма</vt:lpstr>
      <vt:lpstr>Вторая нормальная форма</vt:lpstr>
      <vt:lpstr>Вторая нормальная форма</vt:lpstr>
      <vt:lpstr>Третья нормальная форма</vt:lpstr>
      <vt:lpstr>Третья нормальная форма</vt:lpstr>
      <vt:lpstr>Третья нормальная форма</vt:lpstr>
      <vt:lpstr>Проектирование баз данных</vt:lpstr>
      <vt:lpstr>Концептуальное проектирование</vt:lpstr>
      <vt:lpstr>Концептуальное проектирование</vt:lpstr>
      <vt:lpstr>Логическое проектирование</vt:lpstr>
      <vt:lpstr>Логическое проектирование</vt:lpstr>
      <vt:lpstr>Физическое проектирование</vt:lpstr>
      <vt:lpstr>Физическое проектирование</vt:lpstr>
      <vt:lpstr>Физическое проектирование</vt:lpstr>
      <vt:lpstr>Архитектура DWH</vt:lpstr>
      <vt:lpstr>Staging Area</vt:lpstr>
      <vt:lpstr>Operational data store</vt:lpstr>
      <vt:lpstr>DWH-Core</vt:lpstr>
      <vt:lpstr>Data Marts</vt:lpstr>
      <vt:lpstr>Проектирование модели DWH </vt:lpstr>
      <vt:lpstr>Transaction fact</vt:lpstr>
      <vt:lpstr>Snapshot fact</vt:lpstr>
      <vt:lpstr>SCD 1</vt:lpstr>
      <vt:lpstr>SCD 2</vt:lpstr>
      <vt:lpstr>SCD 3</vt:lpstr>
      <vt:lpstr>Snowflake/Star</vt:lpstr>
      <vt:lpstr>Star VS Snowflake</vt:lpstr>
      <vt:lpstr>Data Vault</vt:lpstr>
      <vt:lpstr>Data Vault (Hub)</vt:lpstr>
      <vt:lpstr>Data Vault (Link)</vt:lpstr>
      <vt:lpstr>Data Vault (Satellite)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2</cp:revision>
  <dcterms:modified xsi:type="dcterms:W3CDTF">2025-09-14T21:44:56Z</dcterms:modified>
</cp:coreProperties>
</file>